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8" r:id="rId3"/>
    <p:sldId id="267" r:id="rId4"/>
    <p:sldId id="263" r:id="rId5"/>
    <p:sldId id="266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person, Mary" userId="3bb8fc42-74eb-45cf-8049-60d9e5cd04e6" providerId="ADAL" clId="{E42B69CE-0E1A-4A68-B051-BBF2754F5F69}"/>
    <pc:docChg chg="undo custSel addSld modSld sldOrd">
      <pc:chgData name="Jepperson, Mary" userId="3bb8fc42-74eb-45cf-8049-60d9e5cd04e6" providerId="ADAL" clId="{E42B69CE-0E1A-4A68-B051-BBF2754F5F69}" dt="2023-05-25T00:56:07.376" v="200" actId="1076"/>
      <pc:docMkLst>
        <pc:docMk/>
      </pc:docMkLst>
      <pc:sldChg chg="modSp mod">
        <pc:chgData name="Jepperson, Mary" userId="3bb8fc42-74eb-45cf-8049-60d9e5cd04e6" providerId="ADAL" clId="{E42B69CE-0E1A-4A68-B051-BBF2754F5F69}" dt="2023-05-24T13:01:26.392" v="3" actId="20577"/>
        <pc:sldMkLst>
          <pc:docMk/>
          <pc:sldMk cId="2318829838" sldId="256"/>
        </pc:sldMkLst>
        <pc:spChg chg="mod">
          <ac:chgData name="Jepperson, Mary" userId="3bb8fc42-74eb-45cf-8049-60d9e5cd04e6" providerId="ADAL" clId="{E42B69CE-0E1A-4A68-B051-BBF2754F5F69}" dt="2023-05-24T13:01:26.392" v="3" actId="20577"/>
          <ac:spMkLst>
            <pc:docMk/>
            <pc:sldMk cId="2318829838" sldId="256"/>
            <ac:spMk id="2" creationId="{00000000-0000-0000-0000-000000000000}"/>
          </ac:spMkLst>
        </pc:spChg>
      </pc:sldChg>
      <pc:sldChg chg="modSp mod">
        <pc:chgData name="Jepperson, Mary" userId="3bb8fc42-74eb-45cf-8049-60d9e5cd04e6" providerId="ADAL" clId="{E42B69CE-0E1A-4A68-B051-BBF2754F5F69}" dt="2023-05-24T16:07:49.187" v="140"/>
        <pc:sldMkLst>
          <pc:docMk/>
          <pc:sldMk cId="1209819301" sldId="258"/>
        </pc:sldMkLst>
        <pc:spChg chg="mod">
          <ac:chgData name="Jepperson, Mary" userId="3bb8fc42-74eb-45cf-8049-60d9e5cd04e6" providerId="ADAL" clId="{E42B69CE-0E1A-4A68-B051-BBF2754F5F69}" dt="2023-05-24T16:07:49.187" v="140"/>
          <ac:spMkLst>
            <pc:docMk/>
            <pc:sldMk cId="1209819301" sldId="258"/>
            <ac:spMk id="3" creationId="{00000000-0000-0000-0000-000000000000}"/>
          </ac:spMkLst>
        </pc:spChg>
      </pc:sldChg>
      <pc:sldChg chg="modSp mod">
        <pc:chgData name="Jepperson, Mary" userId="3bb8fc42-74eb-45cf-8049-60d9e5cd04e6" providerId="ADAL" clId="{E42B69CE-0E1A-4A68-B051-BBF2754F5F69}" dt="2023-05-25T00:56:07.376" v="200" actId="1076"/>
        <pc:sldMkLst>
          <pc:docMk/>
          <pc:sldMk cId="1645055925" sldId="263"/>
        </pc:sldMkLst>
        <pc:graphicFrameChg chg="mod modGraphic">
          <ac:chgData name="Jepperson, Mary" userId="3bb8fc42-74eb-45cf-8049-60d9e5cd04e6" providerId="ADAL" clId="{E42B69CE-0E1A-4A68-B051-BBF2754F5F69}" dt="2023-05-25T00:56:07.376" v="200" actId="1076"/>
          <ac:graphicFrameMkLst>
            <pc:docMk/>
            <pc:sldMk cId="1645055925" sldId="263"/>
            <ac:graphicFrameMk id="4" creationId="{43D42B7A-5F8B-46DE-8668-4244E3192CDA}"/>
          </ac:graphicFrameMkLst>
        </pc:graphicFrameChg>
      </pc:sldChg>
      <pc:sldChg chg="modSp mod">
        <pc:chgData name="Jepperson, Mary" userId="3bb8fc42-74eb-45cf-8049-60d9e5cd04e6" providerId="ADAL" clId="{E42B69CE-0E1A-4A68-B051-BBF2754F5F69}" dt="2023-05-24T13:13:08.984" v="136" actId="242"/>
        <pc:sldMkLst>
          <pc:docMk/>
          <pc:sldMk cId="1197841022" sldId="266"/>
        </pc:sldMkLst>
        <pc:graphicFrameChg chg="mod modGraphic">
          <ac:chgData name="Jepperson, Mary" userId="3bb8fc42-74eb-45cf-8049-60d9e5cd04e6" providerId="ADAL" clId="{E42B69CE-0E1A-4A68-B051-BBF2754F5F69}" dt="2023-05-24T13:13:08.984" v="136" actId="242"/>
          <ac:graphicFrameMkLst>
            <pc:docMk/>
            <pc:sldMk cId="1197841022" sldId="266"/>
            <ac:graphicFrameMk id="4" creationId="{43D42B7A-5F8B-46DE-8668-4244E3192CDA}"/>
          </ac:graphicFrameMkLst>
        </pc:graphicFrameChg>
      </pc:sldChg>
      <pc:sldChg chg="modSp add mod ord">
        <pc:chgData name="Jepperson, Mary" userId="3bb8fc42-74eb-45cf-8049-60d9e5cd04e6" providerId="ADAL" clId="{E42B69CE-0E1A-4A68-B051-BBF2754F5F69}" dt="2023-05-24T13:13:01.601" v="135" actId="242"/>
        <pc:sldMkLst>
          <pc:docMk/>
          <pc:sldMk cId="535688514" sldId="267"/>
        </pc:sldMkLst>
        <pc:graphicFrameChg chg="modGraphic">
          <ac:chgData name="Jepperson, Mary" userId="3bb8fc42-74eb-45cf-8049-60d9e5cd04e6" providerId="ADAL" clId="{E42B69CE-0E1A-4A68-B051-BBF2754F5F69}" dt="2023-05-24T13:13:01.601" v="135" actId="242"/>
          <ac:graphicFrameMkLst>
            <pc:docMk/>
            <pc:sldMk cId="535688514" sldId="267"/>
            <ac:graphicFrameMk id="4" creationId="{43D42B7A-5F8B-46DE-8668-4244E3192CD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29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3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54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2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0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7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5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5C3CB6-60F7-4345-AB95-B692E3C4058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A968C1-E9F3-4009-8332-A0EC97381AE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87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bostrom@csbsju.edu" TargetMode="External"/><Relationship Id="rId2" Type="http://schemas.openxmlformats.org/officeDocument/2006/relationships/hyperlink" Target="mailto:mjepperson@csbsj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llspringcpe.com/2023-minnesota-midwest-accounting-educators-meeti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llspringcp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Conference for Minnesota/Midwest Higher Education </a:t>
            </a:r>
            <a:br>
              <a:rPr lang="en-US" sz="6000" dirty="0"/>
            </a:br>
            <a:r>
              <a:rPr lang="en-US" sz="6000" dirty="0"/>
              <a:t>Accounting Professors</a:t>
            </a:r>
            <a:r>
              <a:rPr lang="en-US" altLang="en-US" sz="6000" dirty="0"/>
              <a:t> </a:t>
            </a:r>
            <a:br>
              <a:rPr lang="en-US" altLang="en-US" dirty="0"/>
            </a:br>
            <a:r>
              <a:rPr lang="en-US" altLang="en-US" sz="4900" dirty="0"/>
              <a:t>May 25, 2023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476" y="5226971"/>
            <a:ext cx="8915399" cy="1126283"/>
          </a:xfrm>
        </p:spPr>
        <p:txBody>
          <a:bodyPr>
            <a:normAutofit/>
          </a:bodyPr>
          <a:lstStyle/>
          <a:p>
            <a:r>
              <a:rPr lang="en-US" sz="4800" dirty="0"/>
              <a:t>Welcome!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994354"/>
            <a:ext cx="294322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82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100" dirty="0"/>
              <a:t>If you encounter technical issues during the webinar, reach out us at either</a:t>
            </a:r>
          </a:p>
          <a:p>
            <a:pPr lvl="1"/>
            <a:r>
              <a:rPr lang="en-US" sz="2100" dirty="0">
                <a:hlinkClick r:id="rId2"/>
              </a:rPr>
              <a:t>mjepperson@csbsju.edu</a:t>
            </a:r>
            <a:endParaRPr lang="en-US" sz="2100" dirty="0"/>
          </a:p>
          <a:p>
            <a:pPr lvl="1"/>
            <a:r>
              <a:rPr lang="en-US" sz="2100" dirty="0">
                <a:hlinkClick r:id="rId3"/>
              </a:rPr>
              <a:t>bbostrom@csbsju.edu</a:t>
            </a:r>
            <a:r>
              <a:rPr lang="en-US" sz="2100" dirty="0"/>
              <a:t> </a:t>
            </a:r>
          </a:p>
          <a:p>
            <a:pPr lvl="1"/>
            <a:r>
              <a:rPr lang="en-US" sz="2100" dirty="0"/>
              <a:t>Text Mary at 320-493-2132</a:t>
            </a:r>
          </a:p>
          <a:p>
            <a:pPr lvl="1"/>
            <a:r>
              <a:rPr lang="en-US" sz="2100" dirty="0"/>
              <a:t>Text Boz at 612-414-9629</a:t>
            </a:r>
          </a:p>
          <a:p>
            <a:r>
              <a:rPr lang="en-US" sz="2100" dirty="0"/>
              <a:t>Polling questions throughout the meeting</a:t>
            </a:r>
          </a:p>
          <a:p>
            <a:pPr lvl="1"/>
            <a:r>
              <a:rPr lang="en-US" sz="2100" dirty="0"/>
              <a:t>Required for CPE</a:t>
            </a:r>
          </a:p>
          <a:p>
            <a:pPr lvl="1"/>
            <a:r>
              <a:rPr lang="en-US" sz="2100" dirty="0"/>
              <a:t>Chat across your answer if the poll doesn’t work</a:t>
            </a:r>
          </a:p>
          <a:p>
            <a:pPr lvl="1"/>
            <a:r>
              <a:rPr lang="en-US" sz="2100" dirty="0"/>
              <a:t>Partial credit awarded if you cannot attend the whole time, 1 hour minimum of CPE required</a:t>
            </a:r>
          </a:p>
          <a:p>
            <a:r>
              <a:rPr lang="en-US" sz="2100" dirty="0"/>
              <a:t>Questions are very welcome, submit through chat at any time</a:t>
            </a:r>
          </a:p>
          <a:p>
            <a:r>
              <a:rPr lang="en-US" sz="2100" dirty="0"/>
              <a:t>Breakout rooms – Encourage you to turn on audio/video when we use breakout rooms</a:t>
            </a:r>
          </a:p>
          <a:p>
            <a:r>
              <a:rPr lang="en-US" sz="2100" dirty="0"/>
              <a:t>Slides for presentations available at: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https://wellspringcpe.com/2023-minnesota-midwest-accounting-educators-meeting/</a:t>
            </a:r>
            <a:endParaRPr lang="en-US" sz="2100" dirty="0"/>
          </a:p>
          <a:p>
            <a:r>
              <a:rPr lang="en-US" sz="2100" dirty="0"/>
              <a:t>Watch for evaluation right after the session and CPE certificate within a day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981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3C20-B3FB-4BB4-B59C-C9029D69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Morning 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D42B7A-5F8B-46DE-8668-4244E3192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43314"/>
              </p:ext>
            </p:extLst>
          </p:nvPr>
        </p:nvGraphicFramePr>
        <p:xfrm>
          <a:off x="932155" y="1828799"/>
          <a:ext cx="10662082" cy="3611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721">
                  <a:extLst>
                    <a:ext uri="{9D8B030D-6E8A-4147-A177-3AD203B41FA5}">
                      <a16:colId xmlns:a16="http://schemas.microsoft.com/office/drawing/2014/main" val="2064502502"/>
                    </a:ext>
                  </a:extLst>
                </a:gridCol>
                <a:gridCol w="4554244">
                  <a:extLst>
                    <a:ext uri="{9D8B030D-6E8A-4147-A177-3AD203B41FA5}">
                      <a16:colId xmlns:a16="http://schemas.microsoft.com/office/drawing/2014/main" val="542650066"/>
                    </a:ext>
                  </a:extLst>
                </a:gridCol>
                <a:gridCol w="4128117">
                  <a:extLst>
                    <a:ext uri="{9D8B030D-6E8A-4147-A177-3AD203B41FA5}">
                      <a16:colId xmlns:a16="http://schemas.microsoft.com/office/drawing/2014/main" val="1649424597"/>
                    </a:ext>
                  </a:extLst>
                </a:gridCol>
              </a:tblGrid>
              <a:tr h="23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Timing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Topic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Presenters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50384"/>
                  </a:ext>
                </a:extLst>
              </a:tr>
              <a:tr h="7437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8:00 - 8:30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Zoom Meeting will open for general chit-chat and networking (no CPE)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Hosts: Boz Bostrom and Mary Jepperson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Accounting Professors at St. Ben's and St. John's, and founders of Wellspring CPE, LLC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6547930"/>
                  </a:ext>
                </a:extLst>
              </a:tr>
              <a:tr h="2888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8:30 - 9:20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Mental Health: Strategies to</a:t>
                      </a:r>
                    </a:p>
                    <a:p>
                      <a:r>
                        <a:rPr lang="en-US" sz="1600" dirty="0"/>
                        <a:t>Support Students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Enjie</a:t>
                      </a:r>
                      <a:r>
                        <a:rPr lang="en-US" sz="1600" dirty="0"/>
                        <a:t> Hall, University of Minnesota, Director and ADA</a:t>
                      </a:r>
                    </a:p>
                    <a:p>
                      <a:r>
                        <a:rPr lang="en-US" sz="1600" dirty="0"/>
                        <a:t>Coordinator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0787673"/>
                  </a:ext>
                </a:extLst>
              </a:tr>
              <a:tr h="2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9:20 – 9:30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Break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623584"/>
                  </a:ext>
                </a:extLst>
              </a:tr>
              <a:tr h="6674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9:30 – 10:20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Pipeline Issues: Reaching High School Students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Amanda Anderson, Guidance Counselor, </a:t>
                      </a:r>
                      <a:r>
                        <a:rPr lang="en-US" sz="1600" dirty="0" err="1"/>
                        <a:t>Benilde</a:t>
                      </a:r>
                      <a:r>
                        <a:rPr lang="en-US" sz="1600" dirty="0"/>
                        <a:t>-St.</a:t>
                      </a:r>
                    </a:p>
                    <a:p>
                      <a:r>
                        <a:rPr lang="en-US" sz="1600" dirty="0"/>
                        <a:t>Margaret's. Chad Terry, Licensed School Counselor, Rosemount High School.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3099122"/>
                  </a:ext>
                </a:extLst>
              </a:tr>
              <a:tr h="2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10:20 – 10:30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5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68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3C20-B3FB-4BB4-B59C-C9029D69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Morning 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D42B7A-5F8B-46DE-8668-4244E3192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884191"/>
              </p:ext>
            </p:extLst>
          </p:nvPr>
        </p:nvGraphicFramePr>
        <p:xfrm>
          <a:off x="914902" y="1737360"/>
          <a:ext cx="10662082" cy="4731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721">
                  <a:extLst>
                    <a:ext uri="{9D8B030D-6E8A-4147-A177-3AD203B41FA5}">
                      <a16:colId xmlns:a16="http://schemas.microsoft.com/office/drawing/2014/main" val="2064502502"/>
                    </a:ext>
                  </a:extLst>
                </a:gridCol>
                <a:gridCol w="4554244">
                  <a:extLst>
                    <a:ext uri="{9D8B030D-6E8A-4147-A177-3AD203B41FA5}">
                      <a16:colId xmlns:a16="http://schemas.microsoft.com/office/drawing/2014/main" val="542650066"/>
                    </a:ext>
                  </a:extLst>
                </a:gridCol>
                <a:gridCol w="4128117">
                  <a:extLst>
                    <a:ext uri="{9D8B030D-6E8A-4147-A177-3AD203B41FA5}">
                      <a16:colId xmlns:a16="http://schemas.microsoft.com/office/drawing/2014/main" val="1649424597"/>
                    </a:ext>
                  </a:extLst>
                </a:gridCol>
              </a:tblGrid>
              <a:tr h="3731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Timing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Topic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Presenters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50384"/>
                  </a:ext>
                </a:extLst>
              </a:tr>
              <a:tr h="456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10:30 - 12:10</a:t>
                      </a:r>
                      <a:endParaRPr lang="en-US" sz="18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6525" marR="121920" algn="l">
                        <a:lnSpc>
                          <a:spcPts val="12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Effective Teaching Strategies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“Why do Students Choose Accounting?”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 Everhart, William Graves, Jafar Al-Saleem, Dave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Massaglia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Theron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Granbois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Bemidji State University</a:t>
                      </a:r>
                    </a:p>
                    <a:p>
                      <a:pPr lvl="0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“Supporting Students with Undiagnosed Learning Disabilities”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Maggie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Schlerman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Central College, Iowa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“Developing an Inclusive and Universal Accounting Terminology Activity”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 Radziej, Controller at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Bongards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Premium Cheese and adjunct faculty at various Minnesota colleges</a:t>
                      </a:r>
                    </a:p>
                    <a:p>
                      <a:pPr lvl="0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“Keep It Moving: Generating Academic Success in Accounting”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Joyce, Bemidji State University</a:t>
                      </a:r>
                    </a:p>
                    <a:p>
                      <a:pPr marL="0"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Breakout Rooms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547979"/>
                  </a:ext>
                </a:extLst>
              </a:tr>
              <a:tr h="4562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12:10 – 1:00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Lunch Break</a:t>
                      </a:r>
                      <a:endParaRPr lang="en-US" sz="2800" b="1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4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05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3C20-B3FB-4BB4-B59C-C9029D69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Afternoon 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D42B7A-5F8B-46DE-8668-4244E3192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457643"/>
              </p:ext>
            </p:extLst>
          </p:nvPr>
        </p:nvGraphicFramePr>
        <p:xfrm>
          <a:off x="932155" y="1828799"/>
          <a:ext cx="10662082" cy="2673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721">
                  <a:extLst>
                    <a:ext uri="{9D8B030D-6E8A-4147-A177-3AD203B41FA5}">
                      <a16:colId xmlns:a16="http://schemas.microsoft.com/office/drawing/2014/main" val="2064502502"/>
                    </a:ext>
                  </a:extLst>
                </a:gridCol>
                <a:gridCol w="4554244">
                  <a:extLst>
                    <a:ext uri="{9D8B030D-6E8A-4147-A177-3AD203B41FA5}">
                      <a16:colId xmlns:a16="http://schemas.microsoft.com/office/drawing/2014/main" val="542650066"/>
                    </a:ext>
                  </a:extLst>
                </a:gridCol>
                <a:gridCol w="4128117">
                  <a:extLst>
                    <a:ext uri="{9D8B030D-6E8A-4147-A177-3AD203B41FA5}">
                      <a16:colId xmlns:a16="http://schemas.microsoft.com/office/drawing/2014/main" val="1649424597"/>
                    </a:ext>
                  </a:extLst>
                </a:gridCol>
              </a:tblGrid>
              <a:tr h="23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Timing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Topic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Presenters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50384"/>
                  </a:ext>
                </a:extLst>
              </a:tr>
              <a:tr h="7499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1:00 - 1:50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Concurrent sessions - Accounting/Audit and Tax Updates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Andrea Chung, Audit Managing Director at KPMG </a:t>
                      </a:r>
                    </a:p>
                    <a:p>
                      <a:r>
                        <a:rPr lang="en-US" sz="1600" dirty="0"/>
                        <a:t>Darin McKee, Tax Partner at Deloitte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6547930"/>
                  </a:ext>
                </a:extLst>
              </a:tr>
              <a:tr h="2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1:50 - 2:00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Break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623584"/>
                  </a:ext>
                </a:extLst>
              </a:tr>
              <a:tr h="594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2:00 - 2:50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Virtual Plant Tour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3505" marR="88265" algn="l">
                        <a:lnSpc>
                          <a:spcPts val="127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" dirty="0"/>
                        <a:t>   </a:t>
                      </a:r>
                    </a:p>
                    <a:p>
                      <a:pPr marL="103505" marR="88265" algn="l">
                        <a:lnSpc>
                          <a:spcPts val="127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Peter </a:t>
                      </a:r>
                      <a:r>
                        <a:rPr lang="en-US" sz="1600" dirty="0" err="1"/>
                        <a:t>Gillitzer</a:t>
                      </a:r>
                      <a:r>
                        <a:rPr lang="en-US" sz="1600" dirty="0"/>
                        <a:t>, Co-founder of Milk &amp; Honey Ciders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3099122"/>
                  </a:ext>
                </a:extLst>
              </a:tr>
              <a:tr h="2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2:50 - 3:00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Break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5653"/>
                  </a:ext>
                </a:extLst>
              </a:tr>
              <a:tr h="456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3:10 - 4:40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Issues in Business Ethics</a:t>
                      </a:r>
                      <a:endParaRPr lang="en-US" sz="16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Boz Bostrom and Mary Jepperson</a:t>
                      </a:r>
                      <a:endParaRPr lang="en-US" sz="1600" b="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54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84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attending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780" y="2209646"/>
            <a:ext cx="8915400" cy="3777622"/>
          </a:xfrm>
        </p:spPr>
        <p:txBody>
          <a:bodyPr>
            <a:noAutofit/>
          </a:bodyPr>
          <a:lstStyle/>
          <a:p>
            <a:r>
              <a:rPr lang="en-US" sz="2800" dirty="0"/>
              <a:t>Respond to the CPE survey</a:t>
            </a:r>
          </a:p>
          <a:p>
            <a:r>
              <a:rPr lang="en-US" sz="2800" dirty="0"/>
              <a:t>Look for your CPE certificate in the next </a:t>
            </a:r>
            <a:r>
              <a:rPr lang="en-US" sz="2800"/>
              <a:t>24 hours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More CPE offerings:   </a:t>
            </a:r>
            <a:r>
              <a:rPr lang="en-US" sz="2800" dirty="0">
                <a:hlinkClick r:id="rId2"/>
              </a:rPr>
              <a:t>www.wellspringcpe.com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93434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</TotalTime>
  <Words>446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Conference for Minnesota/Midwest Higher Education  Accounting Professors  May 25, 2023</vt:lpstr>
      <vt:lpstr>Logistics</vt:lpstr>
      <vt:lpstr>Morning Agenda</vt:lpstr>
      <vt:lpstr>Morning Agenda</vt:lpstr>
      <vt:lpstr>Afternoon Agenda</vt:lpstr>
      <vt:lpstr>Thank you for attending </vt:lpstr>
    </vt:vector>
  </TitlesOfParts>
  <Company>CSB/SJU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for Minnesota Higher Education Accounting Professors  May 1, 2015</dc:title>
  <dc:creator>Jepperson, Mary</dc:creator>
  <cp:lastModifiedBy>Jepperson, Mary</cp:lastModifiedBy>
  <cp:revision>30</cp:revision>
  <dcterms:created xsi:type="dcterms:W3CDTF">2015-05-01T00:27:56Z</dcterms:created>
  <dcterms:modified xsi:type="dcterms:W3CDTF">2023-05-25T00:56:14Z</dcterms:modified>
</cp:coreProperties>
</file>