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189" r:id="rId2"/>
    <p:sldId id="2190" r:id="rId3"/>
    <p:sldId id="851" r:id="rId4"/>
    <p:sldId id="2250" r:id="rId5"/>
    <p:sldId id="2261" r:id="rId6"/>
    <p:sldId id="2263" r:id="rId7"/>
    <p:sldId id="2285" r:id="rId8"/>
    <p:sldId id="2286" r:id="rId9"/>
    <p:sldId id="2281" r:id="rId10"/>
    <p:sldId id="2282" r:id="rId11"/>
    <p:sldId id="2283" r:id="rId12"/>
    <p:sldId id="2288" r:id="rId13"/>
    <p:sldId id="2289" r:id="rId14"/>
    <p:sldId id="2290" r:id="rId15"/>
    <p:sldId id="2291" r:id="rId16"/>
    <p:sldId id="2292" r:id="rId17"/>
    <p:sldId id="2293" r:id="rId18"/>
    <p:sldId id="2295" r:id="rId19"/>
    <p:sldId id="2294" r:id="rId20"/>
    <p:sldId id="2296" r:id="rId21"/>
    <p:sldId id="2287" r:id="rId22"/>
    <p:sldId id="2297" r:id="rId23"/>
    <p:sldId id="2299" r:id="rId24"/>
    <p:sldId id="2300" r:id="rId2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CF2"/>
          </a:solidFill>
        </a:fill>
      </a:tcStyle>
    </a:wholeTbl>
    <a:band1H>
      <a:tcStyle>
        <a:tcBdr/>
        <a:fill>
          <a:solidFill>
            <a:srgbClr val="D2D6E5"/>
          </a:solidFill>
        </a:fill>
      </a:tcStyle>
    </a:band1H>
    <a:band2H>
      <a:tcStyle>
        <a:tcBdr/>
      </a:tcStyle>
    </a:band2H>
    <a:band1V>
      <a:tcStyle>
        <a:tcBdr/>
        <a:fill>
          <a:solidFill>
            <a:srgbClr val="D2D6E5"/>
          </a:solidFill>
        </a:fill>
      </a:tcStyle>
    </a:band1V>
    <a:band2V>
      <a:tcStyle>
        <a:tcBdr/>
      </a:tcStyle>
    </a:band2V>
    <a:lastCol>
      <a:tcTxStyle b="on">
        <a:font>
          <a:latin typeface="+mn-lt"/>
          <a:ea typeface="+mn-ea"/>
          <a:cs typeface="+mn-cs"/>
        </a:font>
        <a:srgbClr val="FFFFFF"/>
      </a:tcTxStyle>
      <a:tcStyle>
        <a:tcBdr/>
        <a:fill>
          <a:solidFill>
            <a:srgbClr val="6076B4"/>
          </a:solidFill>
        </a:fill>
      </a:tcStyle>
    </a:lastCol>
    <a:firstCol>
      <a:tcTxStyle b="on">
        <a:font>
          <a:latin typeface="+mn-lt"/>
          <a:ea typeface="+mn-ea"/>
          <a:cs typeface="+mn-cs"/>
        </a:font>
        <a:srgbClr val="FFFFFF"/>
      </a:tcTxStyle>
      <a:tcStyle>
        <a:tcBdr/>
        <a:fill>
          <a:solidFill>
            <a:srgbClr val="6076B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6076B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6076B4"/>
          </a:solidFill>
        </a:fill>
      </a:tcStyle>
    </a:firstRow>
  </a:tblStyle>
  <a:tblStyle styleId="{3C2FFA5D-87B4-456A-9821-1D502468CF0F}" styleName="">
    <a:wholeTbl>
      <a:tcTxStyle>
        <a:font>
          <a:latin typeface="+mn-lt"/>
          <a:ea typeface="+mn-ea"/>
          <a:cs typeface="+mn-cs"/>
        </a:font>
        <a:srgbClr val="000000"/>
      </a:tcTxStyle>
      <a:tcStyle>
        <a:tcBdr>
          <a:left>
            <a:ln w="3172" cap="flat" cmpd="sng" algn="ctr">
              <a:solidFill>
                <a:srgbClr val="4F81BD"/>
              </a:solidFill>
              <a:prstDash val="solid"/>
              <a:round/>
              <a:headEnd type="none" w="med" len="med"/>
              <a:tailEnd type="none" w="med" len="med"/>
            </a:ln>
          </a:left>
          <a:right>
            <a:ln w="3172" cap="flat" cmpd="sng" algn="ctr">
              <a:solidFill>
                <a:srgbClr val="4F81BD"/>
              </a:solidFill>
              <a:prstDash val="solid"/>
              <a:round/>
              <a:headEnd type="none" w="med" len="med"/>
              <a:tailEnd type="none" w="med" len="med"/>
            </a:ln>
          </a:right>
          <a:top>
            <a:ln w="3172" cap="flat" cmpd="sng" algn="ctr">
              <a:solidFill>
                <a:srgbClr val="4F81BD"/>
              </a:solidFill>
              <a:prstDash val="solid"/>
              <a:round/>
              <a:headEnd type="none" w="med" len="med"/>
              <a:tailEnd type="none" w="med" len="med"/>
            </a:ln>
          </a:top>
          <a:bottom>
            <a:ln w="3172" cap="flat" cmpd="sng" algn="ctr">
              <a:solidFill>
                <a:srgbClr val="4F81BD"/>
              </a:solidFill>
              <a:prstDash val="solid"/>
              <a:round/>
              <a:headEnd type="none" w="med" len="med"/>
              <a:tailEnd type="none" w="med" len="med"/>
            </a:ln>
          </a:bottom>
        </a:tcBdr>
        <a:fill>
          <a:solidFill>
            <a:srgbClr val="4F81BD"/>
          </a:solidFill>
        </a:fill>
      </a:tcStyle>
    </a:wholeTbl>
    <a:band1H>
      <a:tcStyle>
        <a:tcBdr/>
        <a:fill>
          <a:solidFill>
            <a:srgbClr val="4F81BD"/>
          </a:solidFill>
        </a:fill>
      </a:tcStyle>
    </a:band1H>
    <a:band2H>
      <a:tcStyle>
        <a:tcBdr/>
        <a:fill>
          <a:solidFill>
            <a:srgbClr val="4F81BD"/>
          </a:solidFill>
        </a:fill>
      </a:tcStyle>
    </a:band2H>
    <a:band1V>
      <a:tcStyle>
        <a:tcBdr>
          <a:top>
            <a:ln w="3172" cap="flat" cmpd="sng" algn="ctr">
              <a:solidFill>
                <a:srgbClr val="4F81BD"/>
              </a:solidFill>
              <a:prstDash val="solid"/>
              <a:round/>
              <a:headEnd type="none" w="med" len="med"/>
              <a:tailEnd type="none" w="med" len="med"/>
            </a:ln>
          </a:top>
          <a:bottom>
            <a:ln w="3172" cap="flat" cmpd="sng" algn="ctr">
              <a:solidFill>
                <a:srgbClr val="4F81BD"/>
              </a:solidFill>
              <a:prstDash val="solid"/>
              <a:round/>
              <a:headEnd type="none" w="med" len="med"/>
              <a:tailEnd type="none" w="med" len="med"/>
            </a:ln>
          </a:bottom>
        </a:tcBdr>
        <a:fill>
          <a:solidFill>
            <a:srgbClr val="4F81BD"/>
          </a:solidFill>
        </a:fill>
      </a:tcStyle>
    </a:band1V>
    <a:band2V>
      <a:tcStyle>
        <a:tcBdr/>
        <a:fill>
          <a:solidFill>
            <a:srgbClr val="4F81BD"/>
          </a:solidFill>
        </a:fill>
      </a:tcStyle>
    </a:band2V>
    <a:lastCol>
      <a:tcTxStyle b="on">
        <a:font>
          <a:latin typeface=""/>
          <a:ea typeface=""/>
          <a:cs typeface=""/>
        </a:font>
      </a:tcTxStyle>
      <a:tcStyle>
        <a:tcBdr>
          <a:left>
            <a:ln w="3172" cap="flat" cmpd="sng" algn="ctr">
              <a:solidFill>
                <a:srgbClr val="4F81BD"/>
              </a:solidFill>
              <a:prstDash val="solid"/>
              <a:round/>
              <a:headEnd type="none" w="med" len="med"/>
              <a:tailEnd type="none" w="med" len="med"/>
            </a:ln>
          </a:left>
          <a:right>
            <a:ln w="3172" cap="flat" cmpd="sng" algn="ctr">
              <a:solidFill>
                <a:srgbClr val="4F81BD"/>
              </a:solidFill>
              <a:prstDash val="solid"/>
              <a:round/>
              <a:headEnd type="none" w="med" len="med"/>
              <a:tailEnd type="none" w="med" len="med"/>
            </a:ln>
          </a:right>
          <a:top>
            <a:ln w="3172" cap="flat" cmpd="sng" algn="ctr">
              <a:solidFill>
                <a:srgbClr val="4F81BD"/>
              </a:solidFill>
              <a:prstDash val="solid"/>
              <a:round/>
              <a:headEnd type="none" w="med" len="med"/>
              <a:tailEnd type="none" w="med" len="med"/>
            </a:ln>
          </a:top>
          <a:bottom>
            <a:ln w="3172" cap="flat" cmpd="sng" algn="ctr">
              <a:solidFill>
                <a:srgbClr val="4F81BD"/>
              </a:solidFill>
              <a:prstDash val="solid"/>
              <a:round/>
              <a:headEnd type="none" w="med" len="med"/>
              <a:tailEnd type="none" w="med" len="med"/>
            </a:ln>
          </a:bottom>
        </a:tcBdr>
        <a:fill>
          <a:solidFill>
            <a:srgbClr val="4F81BD"/>
          </a:solidFill>
        </a:fill>
      </a:tcStyle>
    </a:lastCol>
    <a:firstCol>
      <a:tcTxStyle b="on">
        <a:font>
          <a:latin typeface=""/>
          <a:ea typeface=""/>
          <a:cs typeface=""/>
        </a:font>
      </a:tcTxStyle>
      <a:tcStyle>
        <a:tcBdr>
          <a:left>
            <a:ln w="3172" cap="flat" cmpd="sng" algn="ctr">
              <a:solidFill>
                <a:srgbClr val="4F81BD"/>
              </a:solidFill>
              <a:prstDash val="solid"/>
              <a:round/>
              <a:headEnd type="none" w="med" len="med"/>
              <a:tailEnd type="none" w="med" len="med"/>
            </a:ln>
          </a:left>
          <a:right>
            <a:ln w="3172" cap="flat" cmpd="sng" algn="ctr">
              <a:solidFill>
                <a:srgbClr val="4F81BD"/>
              </a:solidFill>
              <a:prstDash val="solid"/>
              <a:round/>
              <a:headEnd type="none" w="med" len="med"/>
              <a:tailEnd type="none" w="med" len="med"/>
            </a:ln>
          </a:right>
          <a:top>
            <a:ln w="3172" cap="flat" cmpd="sng" algn="ctr">
              <a:solidFill>
                <a:srgbClr val="4F81BD"/>
              </a:solidFill>
              <a:prstDash val="solid"/>
              <a:round/>
              <a:headEnd type="none" w="med" len="med"/>
              <a:tailEnd type="none" w="med" len="med"/>
            </a:ln>
          </a:top>
          <a:bottom>
            <a:ln w="3172" cap="flat" cmpd="sng" algn="ctr">
              <a:solidFill>
                <a:srgbClr val="4F81BD"/>
              </a:solidFill>
              <a:prstDash val="solid"/>
              <a:round/>
              <a:headEnd type="none" w="med" len="med"/>
              <a:tailEnd type="none" w="med" len="med"/>
            </a:ln>
          </a:bottom>
        </a:tcBdr>
        <a:fill>
          <a:solidFill>
            <a:srgbClr val="4F81BD"/>
          </a:solidFill>
        </a:fill>
      </a:tcStyle>
    </a:firstCol>
    <a:lastRow>
      <a:tcTxStyle b="on">
        <a:font>
          <a:latin typeface=""/>
          <a:ea typeface=""/>
          <a:cs typeface=""/>
        </a:font>
      </a:tcTxStyle>
      <a:tcStyle>
        <a:tcBdr>
          <a:left>
            <a:ln w="3172" cap="flat" cmpd="sng" algn="ctr">
              <a:solidFill>
                <a:srgbClr val="4F81BD"/>
              </a:solidFill>
              <a:prstDash val="solid"/>
              <a:round/>
              <a:headEnd type="none" w="med" len="med"/>
              <a:tailEnd type="none" w="med" len="med"/>
            </a:ln>
          </a:left>
          <a:right>
            <a:ln w="3172" cap="flat" cmpd="sng" algn="ctr">
              <a:solidFill>
                <a:srgbClr val="4F81BD"/>
              </a:solidFill>
              <a:prstDash val="solid"/>
              <a:round/>
              <a:headEnd type="none" w="med" len="med"/>
              <a:tailEnd type="none" w="med" len="med"/>
            </a:ln>
          </a:right>
          <a:top>
            <a:ln w="3172" cap="flat" cmpd="sng" algn="ctr">
              <a:solidFill>
                <a:srgbClr val="4F81BD"/>
              </a:solidFill>
              <a:prstDash val="solid"/>
              <a:round/>
              <a:headEnd type="none" w="med" len="med"/>
              <a:tailEnd type="none" w="med" len="med"/>
            </a:ln>
          </a:top>
          <a:bottom>
            <a:ln w="3172" cap="flat" cmpd="sng" algn="ctr">
              <a:solidFill>
                <a:srgbClr val="4F81BD"/>
              </a:solidFill>
              <a:prstDash val="solid"/>
              <a:round/>
              <a:headEnd type="none" w="med" len="med"/>
              <a:tailEnd type="none" w="med" len="med"/>
            </a:ln>
          </a:bottom>
        </a:tcBdr>
        <a:fill>
          <a:solidFill>
            <a:srgbClr val="4F81BD"/>
          </a:solidFill>
        </a:fill>
      </a:tcStyle>
    </a:lastRow>
    <a:firstRow>
      <a:tcTxStyle b="on">
        <a:font>
          <a:latin typeface="+mn-lt"/>
          <a:ea typeface="+mn-ea"/>
          <a:cs typeface="+mn-cs"/>
        </a:font>
        <a:srgbClr val="FFFFFF"/>
      </a:tcTxStyle>
      <a:tcStyle>
        <a:tcBdr>
          <a:left>
            <a:ln w="3172" cap="flat" cmpd="sng" algn="ctr">
              <a:solidFill>
                <a:srgbClr val="4F81BD"/>
              </a:solidFill>
              <a:prstDash val="solid"/>
              <a:round/>
              <a:headEnd type="none" w="med" len="med"/>
              <a:tailEnd type="none" w="med" len="med"/>
            </a:ln>
          </a:left>
          <a:right>
            <a:ln w="3172" cap="flat" cmpd="sng" algn="ctr">
              <a:solidFill>
                <a:srgbClr val="4F81BD"/>
              </a:solidFill>
              <a:prstDash val="solid"/>
              <a:round/>
              <a:headEnd type="none" w="med" len="med"/>
              <a:tailEnd type="none" w="med" len="med"/>
            </a:ln>
          </a:right>
          <a:top>
            <a:ln w="3172" cap="flat" cmpd="sng" algn="ctr">
              <a:solidFill>
                <a:srgbClr val="4F81BD"/>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4F81BD"/>
          </a:solidFill>
        </a:fill>
      </a:tcStyle>
    </a:firstRow>
  </a:tblStyle>
  <a:tblStyle styleId="{69C7853C-536D-4A76-A0AE-DD22124D55A5}" styleName="">
    <a:wholeTbl>
      <a:tcTxStyle>
        <a:font>
          <a:latin typeface="+mn-lt"/>
          <a:ea typeface="+mn-ea"/>
          <a:cs typeface="+mn-cs"/>
        </a:font>
        <a:srgbClr val="000000"/>
      </a:tcTxStyle>
      <a:tcStyle>
        <a:tcBdr>
          <a:left>
            <a:ln w="3172" cap="flat" cmpd="sng" algn="ctr">
              <a:solidFill>
                <a:srgbClr val="9BBB59"/>
              </a:solidFill>
              <a:prstDash val="solid"/>
              <a:round/>
              <a:headEnd type="none" w="med" len="med"/>
              <a:tailEnd type="none" w="med" len="med"/>
            </a:ln>
          </a:left>
          <a:right>
            <a:ln w="3172" cap="flat" cmpd="sng" algn="ctr">
              <a:solidFill>
                <a:srgbClr val="9BBB59"/>
              </a:solidFill>
              <a:prstDash val="solid"/>
              <a:round/>
              <a:headEnd type="none" w="med" len="med"/>
              <a:tailEnd type="none" w="med" len="med"/>
            </a:ln>
          </a:right>
          <a:top>
            <a:ln w="3172" cap="flat" cmpd="sng" algn="ctr">
              <a:solidFill>
                <a:srgbClr val="9BBB59"/>
              </a:solidFill>
              <a:prstDash val="solid"/>
              <a:round/>
              <a:headEnd type="none" w="med" len="med"/>
              <a:tailEnd type="none" w="med" len="med"/>
            </a:ln>
          </a:top>
          <a:bottom>
            <a:ln w="3172" cap="flat" cmpd="sng" algn="ctr">
              <a:solidFill>
                <a:srgbClr val="9BBB59"/>
              </a:solidFill>
              <a:prstDash val="solid"/>
              <a:round/>
              <a:headEnd type="none" w="med" len="med"/>
              <a:tailEnd type="none" w="med" len="med"/>
            </a:ln>
          </a:bottom>
        </a:tcBdr>
        <a:fill>
          <a:solidFill>
            <a:srgbClr val="9BBB59"/>
          </a:solidFill>
        </a:fill>
      </a:tcStyle>
    </a:wholeTbl>
    <a:band1H>
      <a:tcStyle>
        <a:tcBdr/>
        <a:fill>
          <a:solidFill>
            <a:srgbClr val="9BBB59"/>
          </a:solidFill>
        </a:fill>
      </a:tcStyle>
    </a:band1H>
    <a:band2H>
      <a:tcStyle>
        <a:tcBdr/>
        <a:fill>
          <a:solidFill>
            <a:srgbClr val="9BBB59"/>
          </a:solidFill>
        </a:fill>
      </a:tcStyle>
    </a:band2H>
    <a:band1V>
      <a:tcStyle>
        <a:tcBdr>
          <a:top>
            <a:ln w="3172" cap="flat" cmpd="sng" algn="ctr">
              <a:solidFill>
                <a:srgbClr val="9BBB59"/>
              </a:solidFill>
              <a:prstDash val="solid"/>
              <a:round/>
              <a:headEnd type="none" w="med" len="med"/>
              <a:tailEnd type="none" w="med" len="med"/>
            </a:ln>
          </a:top>
          <a:bottom>
            <a:ln w="3172" cap="flat" cmpd="sng" algn="ctr">
              <a:solidFill>
                <a:srgbClr val="9BBB59"/>
              </a:solidFill>
              <a:prstDash val="solid"/>
              <a:round/>
              <a:headEnd type="none" w="med" len="med"/>
              <a:tailEnd type="none" w="med" len="med"/>
            </a:ln>
          </a:bottom>
        </a:tcBdr>
        <a:fill>
          <a:solidFill>
            <a:srgbClr val="9BBB59"/>
          </a:solidFill>
        </a:fill>
      </a:tcStyle>
    </a:band1V>
    <a:band2V>
      <a:tcStyle>
        <a:tcBdr/>
        <a:fill>
          <a:solidFill>
            <a:srgbClr val="9BBB59"/>
          </a:solidFill>
        </a:fill>
      </a:tcStyle>
    </a:band2V>
    <a:lastCol>
      <a:tcTxStyle b="on">
        <a:font>
          <a:latin typeface=""/>
          <a:ea typeface=""/>
          <a:cs typeface=""/>
        </a:font>
      </a:tcTxStyle>
      <a:tcStyle>
        <a:tcBdr>
          <a:left>
            <a:ln w="3172" cap="flat" cmpd="sng" algn="ctr">
              <a:solidFill>
                <a:srgbClr val="9BBB59"/>
              </a:solidFill>
              <a:prstDash val="solid"/>
              <a:round/>
              <a:headEnd type="none" w="med" len="med"/>
              <a:tailEnd type="none" w="med" len="med"/>
            </a:ln>
          </a:left>
          <a:right>
            <a:ln w="3172" cap="flat" cmpd="sng" algn="ctr">
              <a:solidFill>
                <a:srgbClr val="9BBB59"/>
              </a:solidFill>
              <a:prstDash val="solid"/>
              <a:round/>
              <a:headEnd type="none" w="med" len="med"/>
              <a:tailEnd type="none" w="med" len="med"/>
            </a:ln>
          </a:right>
          <a:top>
            <a:ln w="3172" cap="flat" cmpd="sng" algn="ctr">
              <a:solidFill>
                <a:srgbClr val="9BBB59"/>
              </a:solidFill>
              <a:prstDash val="solid"/>
              <a:round/>
              <a:headEnd type="none" w="med" len="med"/>
              <a:tailEnd type="none" w="med" len="med"/>
            </a:ln>
          </a:top>
          <a:bottom>
            <a:ln w="3172" cap="flat" cmpd="sng" algn="ctr">
              <a:solidFill>
                <a:srgbClr val="9BBB59"/>
              </a:solidFill>
              <a:prstDash val="solid"/>
              <a:round/>
              <a:headEnd type="none" w="med" len="med"/>
              <a:tailEnd type="none" w="med" len="med"/>
            </a:ln>
          </a:bottom>
        </a:tcBdr>
        <a:fill>
          <a:solidFill>
            <a:srgbClr val="9BBB59"/>
          </a:solidFill>
        </a:fill>
      </a:tcStyle>
    </a:lastCol>
    <a:firstCol>
      <a:tcTxStyle b="on">
        <a:font>
          <a:latin typeface=""/>
          <a:ea typeface=""/>
          <a:cs typeface=""/>
        </a:font>
      </a:tcTxStyle>
      <a:tcStyle>
        <a:tcBdr>
          <a:left>
            <a:ln w="3172" cap="flat" cmpd="sng" algn="ctr">
              <a:solidFill>
                <a:srgbClr val="9BBB59"/>
              </a:solidFill>
              <a:prstDash val="solid"/>
              <a:round/>
              <a:headEnd type="none" w="med" len="med"/>
              <a:tailEnd type="none" w="med" len="med"/>
            </a:ln>
          </a:left>
          <a:right>
            <a:ln w="3172" cap="flat" cmpd="sng" algn="ctr">
              <a:solidFill>
                <a:srgbClr val="9BBB59"/>
              </a:solidFill>
              <a:prstDash val="solid"/>
              <a:round/>
              <a:headEnd type="none" w="med" len="med"/>
              <a:tailEnd type="none" w="med" len="med"/>
            </a:ln>
          </a:right>
          <a:top>
            <a:ln w="3172" cap="flat" cmpd="sng" algn="ctr">
              <a:solidFill>
                <a:srgbClr val="9BBB59"/>
              </a:solidFill>
              <a:prstDash val="solid"/>
              <a:round/>
              <a:headEnd type="none" w="med" len="med"/>
              <a:tailEnd type="none" w="med" len="med"/>
            </a:ln>
          </a:top>
          <a:bottom>
            <a:ln w="3172" cap="flat" cmpd="sng" algn="ctr">
              <a:solidFill>
                <a:srgbClr val="9BBB59"/>
              </a:solidFill>
              <a:prstDash val="solid"/>
              <a:round/>
              <a:headEnd type="none" w="med" len="med"/>
              <a:tailEnd type="none" w="med" len="med"/>
            </a:ln>
          </a:bottom>
        </a:tcBdr>
        <a:fill>
          <a:solidFill>
            <a:srgbClr val="9BBB59"/>
          </a:solidFill>
        </a:fill>
      </a:tcStyle>
    </a:firstCol>
    <a:lastRow>
      <a:tcTxStyle b="on">
        <a:font>
          <a:latin typeface=""/>
          <a:ea typeface=""/>
          <a:cs typeface=""/>
        </a:font>
      </a:tcTxStyle>
      <a:tcStyle>
        <a:tcBdr>
          <a:left>
            <a:ln w="3172" cap="flat" cmpd="sng" algn="ctr">
              <a:solidFill>
                <a:srgbClr val="9BBB59"/>
              </a:solidFill>
              <a:prstDash val="solid"/>
              <a:round/>
              <a:headEnd type="none" w="med" len="med"/>
              <a:tailEnd type="none" w="med" len="med"/>
            </a:ln>
          </a:left>
          <a:right>
            <a:ln w="3172" cap="flat" cmpd="sng" algn="ctr">
              <a:solidFill>
                <a:srgbClr val="9BBB59"/>
              </a:solidFill>
              <a:prstDash val="solid"/>
              <a:round/>
              <a:headEnd type="none" w="med" len="med"/>
              <a:tailEnd type="none" w="med" len="med"/>
            </a:ln>
          </a:right>
          <a:top>
            <a:ln w="3172" cap="flat" cmpd="sng" algn="ctr">
              <a:solidFill>
                <a:srgbClr val="9BBB59"/>
              </a:solidFill>
              <a:prstDash val="solid"/>
              <a:round/>
              <a:headEnd type="none" w="med" len="med"/>
              <a:tailEnd type="none" w="med" len="med"/>
            </a:ln>
          </a:top>
          <a:bottom>
            <a:ln w="3172" cap="flat" cmpd="sng" algn="ctr">
              <a:solidFill>
                <a:srgbClr val="9BBB59"/>
              </a:solidFill>
              <a:prstDash val="solid"/>
              <a:round/>
              <a:headEnd type="none" w="med" len="med"/>
              <a:tailEnd type="none" w="med" len="med"/>
            </a:ln>
          </a:bottom>
        </a:tcBdr>
        <a:fill>
          <a:solidFill>
            <a:srgbClr val="9BBB59"/>
          </a:solidFill>
        </a:fill>
      </a:tcStyle>
    </a:lastRow>
    <a:firstRow>
      <a:tcTxStyle b="on">
        <a:font>
          <a:latin typeface="+mn-lt"/>
          <a:ea typeface="+mn-ea"/>
          <a:cs typeface="+mn-cs"/>
        </a:font>
        <a:srgbClr val="FFFFFF"/>
      </a:tcTxStyle>
      <a:tcStyle>
        <a:tcBdr>
          <a:left>
            <a:ln w="3172" cap="flat" cmpd="sng" algn="ctr">
              <a:solidFill>
                <a:srgbClr val="9BBB59"/>
              </a:solidFill>
              <a:prstDash val="solid"/>
              <a:round/>
              <a:headEnd type="none" w="med" len="med"/>
              <a:tailEnd type="none" w="med" len="med"/>
            </a:ln>
          </a:left>
          <a:right>
            <a:ln w="3172" cap="flat" cmpd="sng" algn="ctr">
              <a:solidFill>
                <a:srgbClr val="9BBB59"/>
              </a:solidFill>
              <a:prstDash val="solid"/>
              <a:round/>
              <a:headEnd type="none" w="med" len="med"/>
              <a:tailEnd type="none" w="med" len="med"/>
            </a:ln>
          </a:right>
          <a:top>
            <a:ln w="3172" cap="flat" cmpd="sng" algn="ctr">
              <a:solidFill>
                <a:srgbClr val="9BBB59"/>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9BBB59"/>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424" autoAdjust="0"/>
  </p:normalViewPr>
  <p:slideViewPr>
    <p:cSldViewPr snapToGrid="0">
      <p:cViewPr varScale="1">
        <p:scale>
          <a:sx n="62" d="100"/>
          <a:sy n="62" d="100"/>
        </p:scale>
        <p:origin x="756" y="56"/>
      </p:cViewPr>
      <p:guideLst>
        <p:guide orient="horz" pos="2160"/>
        <p:guide pos="3840"/>
      </p:guideLst>
    </p:cSldViewPr>
  </p:slideViewPr>
  <p:outlineViewPr>
    <p:cViewPr>
      <p:scale>
        <a:sx n="33" d="100"/>
        <a:sy n="33" d="100"/>
      </p:scale>
      <p:origin x="0" y="-10308"/>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6" d="100"/>
          <a:sy n="56" d="100"/>
        </p:scale>
        <p:origin x="18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2"/>
            <a:ext cx="3014285" cy="464823"/>
          </a:xfrm>
          <a:prstGeom prst="rect">
            <a:avLst/>
          </a:prstGeom>
          <a:noFill/>
          <a:ln>
            <a:noFill/>
          </a:ln>
        </p:spPr>
        <p:txBody>
          <a:bodyPr vert="horz" wrap="square" lIns="91991" tIns="45991" rIns="91991" bIns="45991" anchor="t" anchorCtr="0" compatLnSpc="1">
            <a:noAutofit/>
          </a:bodyPr>
          <a:lstStyle/>
          <a:p>
            <a:pPr defTabSz="905158">
              <a:defRPr sz="1800" b="0" i="0" u="none" strike="noStrike" kern="0" cap="none" spc="0" baseline="0">
                <a:solidFill>
                  <a:srgbClr val="000000"/>
                </a:solidFill>
                <a:uFillTx/>
              </a:defRPr>
            </a:pPr>
            <a:endParaRPr lang="en-US" sz="1200" dirty="0">
              <a:solidFill>
                <a:srgbClr val="000000"/>
              </a:solidFill>
              <a:latin typeface="Calibri"/>
            </a:endParaRPr>
          </a:p>
        </p:txBody>
      </p:sp>
      <p:sp>
        <p:nvSpPr>
          <p:cNvPr id="3" name="Date Placeholder 2"/>
          <p:cNvSpPr txBox="1">
            <a:spLocks noGrp="1"/>
          </p:cNvSpPr>
          <p:nvPr>
            <p:ph type="dt" sz="quarter" idx="1"/>
          </p:nvPr>
        </p:nvSpPr>
        <p:spPr>
          <a:xfrm>
            <a:off x="3938970" y="2"/>
            <a:ext cx="3014285" cy="464823"/>
          </a:xfrm>
          <a:prstGeom prst="rect">
            <a:avLst/>
          </a:prstGeom>
          <a:noFill/>
          <a:ln>
            <a:noFill/>
          </a:ln>
        </p:spPr>
        <p:txBody>
          <a:bodyPr vert="horz" wrap="square" lIns="91991" tIns="45991" rIns="91991" bIns="45991" anchor="t" anchorCtr="0" compatLnSpc="1">
            <a:noAutofit/>
          </a:bodyPr>
          <a:lstStyle/>
          <a:p>
            <a:pPr algn="r" defTabSz="905158">
              <a:defRPr sz="1800" b="0" i="0" u="none" strike="noStrike" kern="0" cap="none" spc="0" baseline="0">
                <a:solidFill>
                  <a:srgbClr val="000000"/>
                </a:solidFill>
                <a:uFillTx/>
              </a:defRPr>
            </a:pPr>
            <a:fld id="{4E404325-1D2D-4F3E-A350-870EFDDC0C07}" type="datetime1">
              <a:rPr lang="en-US" sz="1200">
                <a:solidFill>
                  <a:srgbClr val="000000"/>
                </a:solidFill>
                <a:latin typeface="Calibri"/>
              </a:rPr>
              <a:pPr algn="r" defTabSz="905158">
                <a:defRPr sz="1800" b="0" i="0" u="none" strike="noStrike" kern="0" cap="none" spc="0" baseline="0">
                  <a:solidFill>
                    <a:srgbClr val="000000"/>
                  </a:solidFill>
                  <a:uFillTx/>
                </a:defRPr>
              </a:pPr>
              <a:t>6/29/2022</a:t>
            </a:fld>
            <a:endParaRPr lang="en-US" sz="1200" dirty="0">
              <a:solidFill>
                <a:srgbClr val="000000"/>
              </a:solidFill>
              <a:latin typeface="Calibri"/>
            </a:endParaRPr>
          </a:p>
        </p:txBody>
      </p:sp>
      <p:sp>
        <p:nvSpPr>
          <p:cNvPr id="4" name="Footer Placeholder 3"/>
          <p:cNvSpPr txBox="1">
            <a:spLocks noGrp="1"/>
          </p:cNvSpPr>
          <p:nvPr>
            <p:ph type="ftr" sz="quarter" idx="2"/>
          </p:nvPr>
        </p:nvSpPr>
        <p:spPr>
          <a:xfrm>
            <a:off x="0" y="8842694"/>
            <a:ext cx="3014285" cy="464823"/>
          </a:xfrm>
          <a:prstGeom prst="rect">
            <a:avLst/>
          </a:prstGeom>
          <a:noFill/>
          <a:ln>
            <a:noFill/>
          </a:ln>
        </p:spPr>
        <p:txBody>
          <a:bodyPr vert="horz" wrap="square" lIns="91991" tIns="45991" rIns="91991" bIns="45991" anchor="b" anchorCtr="0" compatLnSpc="1">
            <a:noAutofit/>
          </a:bodyPr>
          <a:lstStyle/>
          <a:p>
            <a:pPr defTabSz="905158">
              <a:defRPr sz="1800" b="0" i="0" u="none" strike="noStrike" kern="0" cap="none" spc="0" baseline="0">
                <a:solidFill>
                  <a:srgbClr val="000000"/>
                </a:solidFill>
                <a:uFillTx/>
              </a:defRPr>
            </a:pPr>
            <a:endParaRPr lang="en-US" sz="1200" dirty="0">
              <a:solidFill>
                <a:srgbClr val="000000"/>
              </a:solidFill>
              <a:latin typeface="Calibri"/>
            </a:endParaRPr>
          </a:p>
        </p:txBody>
      </p:sp>
      <p:sp>
        <p:nvSpPr>
          <p:cNvPr id="5" name="Slide Number Placeholder 4"/>
          <p:cNvSpPr txBox="1">
            <a:spLocks noGrp="1"/>
          </p:cNvSpPr>
          <p:nvPr>
            <p:ph type="sldNum" sz="quarter" idx="3"/>
          </p:nvPr>
        </p:nvSpPr>
        <p:spPr>
          <a:xfrm>
            <a:off x="3938970" y="8842694"/>
            <a:ext cx="3014285" cy="464823"/>
          </a:xfrm>
          <a:prstGeom prst="rect">
            <a:avLst/>
          </a:prstGeom>
          <a:noFill/>
          <a:ln>
            <a:noFill/>
          </a:ln>
        </p:spPr>
        <p:txBody>
          <a:bodyPr vert="horz" wrap="square" lIns="91991" tIns="45991" rIns="91991" bIns="45991" anchor="b" anchorCtr="0" compatLnSpc="1">
            <a:noAutofit/>
          </a:bodyPr>
          <a:lstStyle/>
          <a:p>
            <a:pPr algn="r" defTabSz="905158">
              <a:defRPr sz="1800" b="0" i="0" u="none" strike="noStrike" kern="0" cap="none" spc="0" baseline="0">
                <a:solidFill>
                  <a:srgbClr val="000000"/>
                </a:solidFill>
                <a:uFillTx/>
              </a:defRPr>
            </a:pPr>
            <a:fld id="{DC5B3D3F-51F2-4B86-A19B-C194B305F42B}" type="slidenum">
              <a:pPr algn="r" defTabSz="905158">
                <a:defRPr sz="1800" b="0" i="0" u="none" strike="noStrike" kern="0" cap="none" spc="0" baseline="0">
                  <a:solidFill>
                    <a:srgbClr val="000000"/>
                  </a:solidFill>
                  <a:uFillTx/>
                </a:defRPr>
              </a:pPr>
              <a:t>‹#›</a:t>
            </a:fld>
            <a:endParaRPr lang="en-US" sz="1200" dirty="0">
              <a:solidFill>
                <a:srgbClr val="000000"/>
              </a:solidFill>
              <a:latin typeface="Calibri"/>
            </a:endParaRPr>
          </a:p>
        </p:txBody>
      </p:sp>
    </p:spTree>
    <p:extLst>
      <p:ext uri="{BB962C8B-B14F-4D97-AF65-F5344CB8AC3E}">
        <p14:creationId xmlns:p14="http://schemas.microsoft.com/office/powerpoint/2010/main" val="3983697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2"/>
            <a:ext cx="3014285" cy="464823"/>
          </a:xfrm>
          <a:prstGeom prst="rect">
            <a:avLst/>
          </a:prstGeom>
          <a:noFill/>
          <a:ln>
            <a:noFill/>
          </a:ln>
        </p:spPr>
        <p:txBody>
          <a:bodyPr vert="horz" wrap="square" lIns="90488" tIns="45248" rIns="90488" bIns="45248" anchor="t" anchorCtr="0" compatLnSpc="1">
            <a:noAutofit/>
          </a:bodyPr>
          <a:lstStyle>
            <a:lvl1pPr marL="0" marR="0" lvl="0" indent="0" algn="l" defTabSz="90515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endParaRPr lang="en-US" dirty="0"/>
          </a:p>
        </p:txBody>
      </p:sp>
      <p:sp>
        <p:nvSpPr>
          <p:cNvPr id="3" name="Date Placeholder 2"/>
          <p:cNvSpPr txBox="1">
            <a:spLocks noGrp="1"/>
          </p:cNvSpPr>
          <p:nvPr>
            <p:ph type="dt" idx="1"/>
          </p:nvPr>
        </p:nvSpPr>
        <p:spPr>
          <a:xfrm>
            <a:off x="3938970" y="2"/>
            <a:ext cx="3014285" cy="464823"/>
          </a:xfrm>
          <a:prstGeom prst="rect">
            <a:avLst/>
          </a:prstGeom>
          <a:noFill/>
          <a:ln>
            <a:noFill/>
          </a:ln>
        </p:spPr>
        <p:txBody>
          <a:bodyPr vert="horz" wrap="square" lIns="90488" tIns="45248" rIns="90488" bIns="45248" anchor="t" anchorCtr="0" compatLnSpc="1">
            <a:noAutofit/>
          </a:bodyPr>
          <a:lstStyle>
            <a:lvl1pPr marL="0" marR="0" lvl="0" indent="0" algn="r" defTabSz="90515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fld id="{03CED242-676B-4D2E-B8D3-887BD60AE83C}" type="datetime1">
              <a:rPr lang="en-US"/>
              <a:pPr lvl="0"/>
              <a:t>6/29/2022</a:t>
            </a:fld>
            <a:endParaRPr lang="en-US" dirty="0"/>
          </a:p>
        </p:txBody>
      </p:sp>
      <p:sp>
        <p:nvSpPr>
          <p:cNvPr id="4" name="Slide Image Placeholder 3"/>
          <p:cNvSpPr>
            <a:spLocks noGrp="1" noRot="1" noChangeAspect="1"/>
          </p:cNvSpPr>
          <p:nvPr>
            <p:ph type="sldImg" idx="2"/>
          </p:nvPr>
        </p:nvSpPr>
        <p:spPr>
          <a:xfrm>
            <a:off x="374650" y="698500"/>
            <a:ext cx="6205538" cy="3490913"/>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95485" y="4422145"/>
            <a:ext cx="5563868" cy="4188141"/>
          </a:xfrm>
          <a:prstGeom prst="rect">
            <a:avLst/>
          </a:prstGeom>
          <a:noFill/>
          <a:ln>
            <a:noFill/>
          </a:ln>
        </p:spPr>
        <p:txBody>
          <a:bodyPr vert="horz" wrap="square" lIns="90488" tIns="45248" rIns="90488" bIns="45248"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842694"/>
            <a:ext cx="3014285" cy="464823"/>
          </a:xfrm>
          <a:prstGeom prst="rect">
            <a:avLst/>
          </a:prstGeom>
          <a:noFill/>
          <a:ln>
            <a:noFill/>
          </a:ln>
        </p:spPr>
        <p:txBody>
          <a:bodyPr vert="horz" wrap="square" lIns="90488" tIns="45248" rIns="90488" bIns="45248" anchor="b" anchorCtr="0" compatLnSpc="1">
            <a:noAutofit/>
          </a:bodyPr>
          <a:lstStyle>
            <a:lvl1pPr marL="0" marR="0" lvl="0" indent="0" algn="l" defTabSz="90515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endParaRPr lang="en-US" dirty="0"/>
          </a:p>
        </p:txBody>
      </p:sp>
      <p:sp>
        <p:nvSpPr>
          <p:cNvPr id="7" name="Slide Number Placeholder 6"/>
          <p:cNvSpPr txBox="1">
            <a:spLocks noGrp="1"/>
          </p:cNvSpPr>
          <p:nvPr>
            <p:ph type="sldNum" sz="quarter" idx="5"/>
          </p:nvPr>
        </p:nvSpPr>
        <p:spPr>
          <a:xfrm>
            <a:off x="3938970" y="8842694"/>
            <a:ext cx="3014285" cy="464823"/>
          </a:xfrm>
          <a:prstGeom prst="rect">
            <a:avLst/>
          </a:prstGeom>
          <a:noFill/>
          <a:ln>
            <a:noFill/>
          </a:ln>
        </p:spPr>
        <p:txBody>
          <a:bodyPr vert="horz" wrap="square" lIns="90488" tIns="45248" rIns="90488" bIns="45248" anchor="b" anchorCtr="0" compatLnSpc="1">
            <a:noAutofit/>
          </a:bodyPr>
          <a:lstStyle>
            <a:lvl1pPr marL="0" marR="0" lvl="0" indent="0" algn="r" defTabSz="905158"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Arial"/>
              </a:defRPr>
            </a:lvl1pPr>
          </a:lstStyle>
          <a:p>
            <a:pPr lvl="0"/>
            <a:fld id="{4880E448-2FF7-4289-9F48-45BB15C9AD96}" type="slidenum">
              <a:t>‹#›</a:t>
            </a:fld>
            <a:endParaRPr lang="en-US" dirty="0"/>
          </a:p>
        </p:txBody>
      </p:sp>
    </p:spTree>
    <p:extLst>
      <p:ext uri="{BB962C8B-B14F-4D97-AF65-F5344CB8AC3E}">
        <p14:creationId xmlns:p14="http://schemas.microsoft.com/office/powerpoint/2010/main" val="237834132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txBox="1">
            <a:spLocks noGrp="1"/>
          </p:cNvSpPr>
          <p:nvPr>
            <p:ph type="body" sz="quarter" idx="1"/>
            <p:custDataLst>
              <p:tags r:id="rId1"/>
            </p:custDataLst>
          </p:nvPr>
        </p:nvSpPr>
        <p:spPr/>
        <p:txBody>
          <a:bodyPr/>
          <a:lstStyle/>
          <a:p>
            <a:endParaRPr lang="en-US" dirty="0"/>
          </a:p>
        </p:txBody>
      </p:sp>
      <p:sp>
        <p:nvSpPr>
          <p:cNvPr id="4" name="Slide Number Placeholder 3"/>
          <p:cNvSpPr txBox="1"/>
          <p:nvPr/>
        </p:nvSpPr>
        <p:spPr>
          <a:xfrm>
            <a:off x="3938970" y="8842694"/>
            <a:ext cx="3014285" cy="464823"/>
          </a:xfrm>
          <a:prstGeom prst="rect">
            <a:avLst/>
          </a:prstGeom>
          <a:noFill/>
          <a:ln cap="flat">
            <a:noFill/>
          </a:ln>
        </p:spPr>
        <p:txBody>
          <a:bodyPr vert="horz" wrap="square" lIns="90488" tIns="45248" rIns="90488" bIns="45248" anchor="b" anchorCtr="0" compatLnSpc="1">
            <a:noAutofit/>
          </a:bodyPr>
          <a:lstStyle/>
          <a:p>
            <a:pPr algn="r" defTabSz="905158">
              <a:defRPr sz="1800" b="0" i="0" u="none" strike="noStrike" kern="0" cap="none" spc="0" baseline="0">
                <a:solidFill>
                  <a:srgbClr val="000000"/>
                </a:solidFill>
                <a:uFillTx/>
              </a:defRPr>
            </a:pPr>
            <a:fld id="{AC57F3CB-8B17-499A-9B58-B8C8B7740AAD}" type="slidenum">
              <a:pPr algn="r" defTabSz="905158">
                <a:defRPr sz="1800" b="0" i="0" u="none" strike="noStrike" kern="0" cap="none" spc="0" baseline="0">
                  <a:solidFill>
                    <a:srgbClr val="000000"/>
                  </a:solidFill>
                  <a:uFillTx/>
                </a:defRPr>
              </a:pPr>
              <a:t>1</a:t>
            </a:fld>
            <a:endParaRPr lang="en-US" sz="1200" dirty="0">
              <a:solidFill>
                <a:srgbClr val="000000"/>
              </a:solidFill>
              <a:latin typeface="Arial"/>
            </a:endParaRPr>
          </a:p>
        </p:txBody>
      </p:sp>
    </p:spTree>
    <p:extLst>
      <p:ext uri="{BB962C8B-B14F-4D97-AF65-F5344CB8AC3E}">
        <p14:creationId xmlns:p14="http://schemas.microsoft.com/office/powerpoint/2010/main" val="4152011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4880E448-2FF7-4289-9F48-45BB15C9AD96}" type="slidenum">
              <a:rPr lang="en-US" smtClean="0"/>
              <a:t>2</a:t>
            </a:fld>
            <a:endParaRPr lang="en-US" dirty="0"/>
          </a:p>
        </p:txBody>
      </p:sp>
    </p:spTree>
    <p:extLst>
      <p:ext uri="{BB962C8B-B14F-4D97-AF65-F5344CB8AC3E}">
        <p14:creationId xmlns:p14="http://schemas.microsoft.com/office/powerpoint/2010/main" val="1642342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4650" y="698500"/>
            <a:ext cx="6205538" cy="3490913"/>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4880E448-2FF7-4289-9F48-45BB15C9AD96}" type="slidenum">
              <a:rPr lang="en-US" smtClean="0"/>
              <a:t>3</a:t>
            </a:fld>
            <a:endParaRPr lang="en-US" dirty="0"/>
          </a:p>
        </p:txBody>
      </p:sp>
    </p:spTree>
    <p:extLst>
      <p:ext uri="{BB962C8B-B14F-4D97-AF65-F5344CB8AC3E}">
        <p14:creationId xmlns:p14="http://schemas.microsoft.com/office/powerpoint/2010/main" val="518124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4880E448-2FF7-4289-9F48-45BB15C9AD96}" type="slidenum">
              <a:rPr lang="en-US" smtClean="0"/>
              <a:t>4</a:t>
            </a:fld>
            <a:endParaRPr lang="en-US" dirty="0"/>
          </a:p>
        </p:txBody>
      </p:sp>
    </p:spTree>
    <p:extLst>
      <p:ext uri="{BB962C8B-B14F-4D97-AF65-F5344CB8AC3E}">
        <p14:creationId xmlns:p14="http://schemas.microsoft.com/office/powerpoint/2010/main" val="4071081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4880E448-2FF7-4289-9F48-45BB15C9AD96}" type="slidenum">
              <a:rPr lang="en-US" smtClean="0"/>
              <a:t>5</a:t>
            </a:fld>
            <a:endParaRPr lang="en-US" dirty="0"/>
          </a:p>
        </p:txBody>
      </p:sp>
    </p:spTree>
    <p:extLst>
      <p:ext uri="{BB962C8B-B14F-4D97-AF65-F5344CB8AC3E}">
        <p14:creationId xmlns:p14="http://schemas.microsoft.com/office/powerpoint/2010/main" val="149381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4880E448-2FF7-4289-9F48-45BB15C9AD96}" type="slidenum">
              <a:rPr lang="en-US" smtClean="0"/>
              <a:t>6</a:t>
            </a:fld>
            <a:endParaRPr lang="en-US" dirty="0"/>
          </a:p>
        </p:txBody>
      </p:sp>
    </p:spTree>
    <p:extLst>
      <p:ext uri="{BB962C8B-B14F-4D97-AF65-F5344CB8AC3E}">
        <p14:creationId xmlns:p14="http://schemas.microsoft.com/office/powerpoint/2010/main" val="68918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2">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88911103-C26E-4F8D-BA34-5A50A1B9AA95}" type="slidenum">
              <a:rPr lang="en-US" smtClean="0"/>
              <a:t>‹#›</a:t>
            </a:fld>
            <a:endParaRPr lang="en-US" dirty="0"/>
          </a:p>
        </p:txBody>
      </p:sp>
    </p:spTree>
    <p:extLst>
      <p:ext uri="{BB962C8B-B14F-4D97-AF65-F5344CB8AC3E}">
        <p14:creationId xmlns:p14="http://schemas.microsoft.com/office/powerpoint/2010/main" val="130747727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lvl="0"/>
            <a:fld id="{E6C57B1E-64B8-4C6A-9781-124A27A453D2}" type="datetime1">
              <a:rPr lang="en-US" smtClean="0"/>
              <a:pPr lvl="0"/>
              <a:t>6/29/2022</a:t>
            </a:fld>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75D16B4B-0735-4A4D-AB67-79D31ED63FFE}" type="slidenum">
              <a:rPr lang="en-US" smtClean="0"/>
              <a:t>‹#›</a:t>
            </a:fld>
            <a:endParaRPr lang="en-US" dirty="0"/>
          </a:p>
        </p:txBody>
      </p:sp>
    </p:spTree>
    <p:extLst>
      <p:ext uri="{BB962C8B-B14F-4D97-AF65-F5344CB8AC3E}">
        <p14:creationId xmlns:p14="http://schemas.microsoft.com/office/powerpoint/2010/main" val="109541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lvl="0"/>
            <a:fld id="{E1E8B7BC-AC36-417C-BE30-FE037ED51731}" type="datetime1">
              <a:rPr lang="en-US" smtClean="0"/>
              <a:pPr lvl="0"/>
              <a:t>6/29/2022</a:t>
            </a:fld>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68C41C73-E069-4F87-AE9A-503B6F7B7E37}" type="slidenum">
              <a:rPr lang="en-US" smtClean="0"/>
              <a:t>‹#›</a:t>
            </a:fld>
            <a:endParaRPr lang="en-US" dirty="0"/>
          </a:p>
        </p:txBody>
      </p:sp>
    </p:spTree>
    <p:extLst>
      <p:ext uri="{BB962C8B-B14F-4D97-AF65-F5344CB8AC3E}">
        <p14:creationId xmlns:p14="http://schemas.microsoft.com/office/powerpoint/2010/main" val="190772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thics title contents">
    <p:spTree>
      <p:nvGrpSpPr>
        <p:cNvPr id="1" name=""/>
        <p:cNvGrpSpPr/>
        <p:nvPr/>
      </p:nvGrpSpPr>
      <p:grpSpPr>
        <a:xfrm>
          <a:off x="0" y="0"/>
          <a:ext cx="0" cy="0"/>
          <a:chOff x="0" y="0"/>
          <a:chExt cx="0" cy="0"/>
        </a:xfrm>
      </p:grpSpPr>
      <p:sp>
        <p:nvSpPr>
          <p:cNvPr id="2" name="Title 1"/>
          <p:cNvSpPr>
            <a:spLocks noGrp="1"/>
          </p:cNvSpPr>
          <p:nvPr>
            <p:ph type="title"/>
          </p:nvPr>
        </p:nvSpPr>
        <p:spPr>
          <a:xfrm>
            <a:off x="838200" y="342822"/>
            <a:ext cx="10515600" cy="1325563"/>
          </a:xfrm>
        </p:spPr>
        <p:txBody>
          <a:bodyPr/>
          <a:lstStyle>
            <a:lvl1pPr>
              <a:defRPr>
                <a:solidFill>
                  <a:schemeClr val="accent2">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6537A761-896E-43B3-B9EB-894236AC1F9A}" type="slidenum">
              <a:rPr lang="en-US" smtClean="0"/>
              <a:t>‹#›</a:t>
            </a:fld>
            <a:endParaRPr lang="en-US" dirty="0"/>
          </a:p>
        </p:txBody>
      </p:sp>
    </p:spTree>
    <p:extLst>
      <p:ext uri="{BB962C8B-B14F-4D97-AF65-F5344CB8AC3E}">
        <p14:creationId xmlns:p14="http://schemas.microsoft.com/office/powerpoint/2010/main" val="47164812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F1D19D4B-8D57-4012-8B5B-A8F44041AFE3}" type="slidenum">
              <a:rPr lang="en-US" smtClean="0"/>
              <a:t>‹#›</a:t>
            </a:fld>
            <a:endParaRPr lang="en-US" dirty="0"/>
          </a:p>
        </p:txBody>
      </p:sp>
    </p:spTree>
    <p:extLst>
      <p:ext uri="{BB962C8B-B14F-4D97-AF65-F5344CB8AC3E}">
        <p14:creationId xmlns:p14="http://schemas.microsoft.com/office/powerpoint/2010/main" val="221255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DEC4DFF1-D62D-4929-B992-140FCD35F6D9}" type="slidenum">
              <a:rPr lang="en-US" smtClean="0"/>
              <a:t>‹#›</a:t>
            </a:fld>
            <a:endParaRPr lang="en-US" dirty="0"/>
          </a:p>
        </p:txBody>
      </p:sp>
    </p:spTree>
    <p:extLst>
      <p:ext uri="{BB962C8B-B14F-4D97-AF65-F5344CB8AC3E}">
        <p14:creationId xmlns:p14="http://schemas.microsoft.com/office/powerpoint/2010/main" val="87664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D8C0FF55-C4FC-4E40-AAE3-0CD890723486}" type="slidenum">
              <a:rPr lang="en-US" smtClean="0"/>
              <a:t>‹#›</a:t>
            </a:fld>
            <a:endParaRPr lang="en-US" dirty="0"/>
          </a:p>
        </p:txBody>
      </p:sp>
    </p:spTree>
    <p:extLst>
      <p:ext uri="{BB962C8B-B14F-4D97-AF65-F5344CB8AC3E}">
        <p14:creationId xmlns:p14="http://schemas.microsoft.com/office/powerpoint/2010/main" val="408846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75000"/>
                  </a:schemeClr>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B4DF8DBA-3E62-48D5-BBD5-4F51E5AA956A}" type="slidenum">
              <a:rPr lang="en-US" smtClean="0"/>
              <a:t>‹#›</a:t>
            </a:fld>
            <a:endParaRPr lang="en-US" dirty="0"/>
          </a:p>
        </p:txBody>
      </p:sp>
    </p:spTree>
    <p:extLst>
      <p:ext uri="{BB962C8B-B14F-4D97-AF65-F5344CB8AC3E}">
        <p14:creationId xmlns:p14="http://schemas.microsoft.com/office/powerpoint/2010/main" val="253475782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3BF5CDA3-ACF1-4177-B077-D7405DF402A3}" type="slidenum">
              <a:rPr lang="en-US" smtClean="0"/>
              <a:t>‹#›</a:t>
            </a:fld>
            <a:endParaRPr lang="en-US" dirty="0"/>
          </a:p>
        </p:txBody>
      </p:sp>
    </p:spTree>
    <p:extLst>
      <p:ext uri="{BB962C8B-B14F-4D97-AF65-F5344CB8AC3E}">
        <p14:creationId xmlns:p14="http://schemas.microsoft.com/office/powerpoint/2010/main" val="141038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thics">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1693C92E-C538-4E6E-A5C0-33A4B7C92FE1}" type="slidenum">
              <a:rPr lang="en-US" smtClean="0"/>
              <a:t>‹#›</a:t>
            </a:fld>
            <a:endParaRPr lang="en-US" dirty="0"/>
          </a:p>
        </p:txBody>
      </p:sp>
    </p:spTree>
    <p:extLst>
      <p:ext uri="{BB962C8B-B14F-4D97-AF65-F5344CB8AC3E}">
        <p14:creationId xmlns:p14="http://schemas.microsoft.com/office/powerpoint/2010/main" val="271128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lvl="0"/>
            <a:fld id="{48B6EB89-287C-4C0B-A8B0-28DDD84C1473}" type="datetime1">
              <a:rPr lang="en-US" smtClean="0"/>
              <a:pPr lvl="0"/>
              <a:t>6/29/2022</a:t>
            </a:fld>
            <a:endParaRPr lang="en-US" dirty="0"/>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2B065F5F-1051-4B8A-BBF1-17167509B3AF}" type="slidenum">
              <a:rPr lang="en-US" smtClean="0"/>
              <a:t>‹#›</a:t>
            </a:fld>
            <a:endParaRPr lang="en-US" dirty="0"/>
          </a:p>
        </p:txBody>
      </p:sp>
    </p:spTree>
    <p:extLst>
      <p:ext uri="{BB962C8B-B14F-4D97-AF65-F5344CB8AC3E}">
        <p14:creationId xmlns:p14="http://schemas.microsoft.com/office/powerpoint/2010/main" val="275125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1A9DC326-3828-4B24-A754-58035638B8AD}" type="slidenum">
              <a:rPr lang="en-US" smtClean="0"/>
              <a:t>‹#›</a:t>
            </a:fld>
            <a:endParaRPr lang="en-US" dirty="0"/>
          </a:p>
        </p:txBody>
      </p:sp>
    </p:spTree>
    <p:extLst>
      <p:ext uri="{BB962C8B-B14F-4D97-AF65-F5344CB8AC3E}">
        <p14:creationId xmlns:p14="http://schemas.microsoft.com/office/powerpoint/2010/main" val="34153969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bostrom@csbsj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linkedin.com/in/bozbostr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apers.ssrn.com/sol3/papers.cfm?abstract_id=3803990" TargetMode="External"/><Relationship Id="rId2" Type="http://schemas.openxmlformats.org/officeDocument/2006/relationships/hyperlink" Target="https://www.federalreserve.gov/releases/h15/" TargetMode="External"/><Relationship Id="rId1" Type="http://schemas.openxmlformats.org/officeDocument/2006/relationships/slideLayout" Target="../slideLayouts/slideLayout2.xml"/><Relationship Id="rId4" Type="http://schemas.openxmlformats.org/officeDocument/2006/relationships/hyperlink" Target="http://pages.stern.nyu.edu/~adamodar/New_Home_Page/datafile/ctryprem.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ages.stern.nyu.edu/~adamodar/New_Home_Page/datafile/ctryprem.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1171255" y="2034991"/>
            <a:ext cx="9606336" cy="1545427"/>
          </a:xfrm>
        </p:spPr>
        <p:txBody>
          <a:bodyPr>
            <a:noAutofit/>
          </a:bodyPr>
          <a:lstStyle/>
          <a:p>
            <a:pPr lvl="0"/>
            <a:r>
              <a:rPr lang="en-US" sz="5000" dirty="0"/>
              <a:t>Valuation Techniques - 2022</a:t>
            </a:r>
          </a:p>
        </p:txBody>
      </p:sp>
      <p:sp>
        <p:nvSpPr>
          <p:cNvPr id="3" name="Subtitle 2"/>
          <p:cNvSpPr txBox="1">
            <a:spLocks noGrp="1"/>
          </p:cNvSpPr>
          <p:nvPr>
            <p:ph type="subTitle" idx="1"/>
          </p:nvPr>
        </p:nvSpPr>
        <p:spPr>
          <a:xfrm>
            <a:off x="2958586" y="4162145"/>
            <a:ext cx="6331974" cy="800100"/>
          </a:xfrm>
        </p:spPr>
        <p:txBody>
          <a:bodyPr>
            <a:noAutofit/>
          </a:bodyPr>
          <a:lstStyle/>
          <a:p>
            <a:pPr>
              <a:lnSpc>
                <a:spcPct val="80000"/>
              </a:lnSpc>
              <a:spcBef>
                <a:spcPts val="400"/>
              </a:spcBef>
            </a:pPr>
            <a:r>
              <a:rPr lang="en-US" sz="2000" dirty="0"/>
              <a:t>Boz Bostrom, CPA</a:t>
            </a:r>
          </a:p>
          <a:p>
            <a:pPr>
              <a:lnSpc>
                <a:spcPct val="80000"/>
              </a:lnSpc>
              <a:spcBef>
                <a:spcPts val="400"/>
              </a:spcBef>
            </a:pPr>
            <a:r>
              <a:rPr lang="en-US" sz="2000" dirty="0"/>
              <a:t>Professor of Accounting and Finance</a:t>
            </a:r>
          </a:p>
          <a:p>
            <a:pPr>
              <a:lnSpc>
                <a:spcPct val="80000"/>
              </a:lnSpc>
              <a:spcBef>
                <a:spcPts val="400"/>
              </a:spcBef>
            </a:pPr>
            <a:r>
              <a:rPr lang="en-US" sz="2000" dirty="0"/>
              <a:t>Saint Ben’s / Saint John’s</a:t>
            </a:r>
          </a:p>
          <a:p>
            <a:pPr>
              <a:lnSpc>
                <a:spcPct val="80000"/>
              </a:lnSpc>
              <a:spcBef>
                <a:spcPts val="400"/>
              </a:spcBef>
            </a:pPr>
            <a:r>
              <a:rPr lang="en-US" sz="2000" dirty="0">
                <a:hlinkClick r:id="rId3"/>
              </a:rPr>
              <a:t>bbostrom@csbsju.edu</a:t>
            </a:r>
            <a:r>
              <a:rPr lang="en-US" sz="2000" dirty="0"/>
              <a:t> / (612) 414-9629</a:t>
            </a:r>
          </a:p>
          <a:p>
            <a:pPr>
              <a:lnSpc>
                <a:spcPct val="80000"/>
              </a:lnSpc>
              <a:spcBef>
                <a:spcPts val="400"/>
              </a:spcBef>
            </a:pPr>
            <a:r>
              <a:rPr lang="en-US" sz="2000" dirty="0">
                <a:hlinkClick r:id="rId4"/>
              </a:rPr>
              <a:t>https://www.linkedin.com/in/bozbostrom/</a:t>
            </a:r>
            <a:r>
              <a:rPr lang="en-US" sz="2000" dirty="0"/>
              <a:t> </a:t>
            </a:r>
          </a:p>
          <a:p>
            <a:pPr>
              <a:lnSpc>
                <a:spcPct val="80000"/>
              </a:lnSpc>
              <a:spcBef>
                <a:spcPts val="400"/>
              </a:spcBef>
            </a:pPr>
            <a:endParaRPr lang="en-US" dirty="0"/>
          </a:p>
          <a:p>
            <a:pPr>
              <a:lnSpc>
                <a:spcPct val="80000"/>
              </a:lnSpc>
              <a:spcBef>
                <a:spcPts val="400"/>
              </a:spcBef>
            </a:pPr>
            <a:r>
              <a:rPr lang="en-US" dirty="0"/>
              <a:t>June 30, 2022</a:t>
            </a:r>
            <a:endParaRPr lang="en-US" b="1" dirty="0"/>
          </a:p>
        </p:txBody>
      </p:sp>
      <p:sp>
        <p:nvSpPr>
          <p:cNvPr id="4" name="Slide Number Placeholder 3"/>
          <p:cNvSpPr txBox="1"/>
          <p:nvPr/>
        </p:nvSpPr>
        <p:spPr>
          <a:xfrm>
            <a:off x="10067276" y="6356352"/>
            <a:ext cx="561971" cy="365129"/>
          </a:xfrm>
          <a:prstGeom prst="rect">
            <a:avLst/>
          </a:prstGeom>
          <a:noFill/>
          <a:ln cap="flat">
            <a:noFill/>
          </a:ln>
        </p:spPr>
        <p:txBody>
          <a:bodyPr vert="horz" wrap="square" lIns="27432" tIns="45720" rIns="45720" bIns="45720" anchor="ctr" anchorCtr="0" compatLnSpc="1">
            <a:noAutofit/>
          </a:bodyPr>
          <a:lstStyle/>
          <a:p>
            <a:pPr>
              <a:defRPr sz="1800" b="0" i="0" u="none" strike="noStrike" kern="0" cap="none" spc="0" baseline="0">
                <a:solidFill>
                  <a:srgbClr val="000000"/>
                </a:solidFill>
                <a:uFillTx/>
              </a:defRPr>
            </a:pPr>
            <a:fld id="{40B95EFF-0482-44BF-B7C8-8D98328C7402}" type="slidenum">
              <a:rPr/>
              <a:pPr>
                <a:defRPr sz="1800" b="0" i="0" u="none" strike="noStrike" kern="0" cap="none" spc="0" baseline="0">
                  <a:solidFill>
                    <a:srgbClr val="000000"/>
                  </a:solidFill>
                  <a:uFillTx/>
                </a:defRPr>
              </a:pPr>
              <a:t>1</a:t>
            </a:fld>
            <a:endParaRPr lang="en-US" sz="1200" dirty="0">
              <a:solidFill>
                <a:srgbClr val="595959"/>
              </a:solidFill>
              <a:latin typeface="Century Gothic" pitchFamily="34"/>
            </a:endParaRPr>
          </a:p>
        </p:txBody>
      </p:sp>
      <p:sp>
        <p:nvSpPr>
          <p:cNvPr id="5" name="Slide Number Placeholder 4">
            <a:extLst>
              <a:ext uri="{FF2B5EF4-FFF2-40B4-BE49-F238E27FC236}">
                <a16:creationId xmlns:a16="http://schemas.microsoft.com/office/drawing/2014/main" id="{5509ACD9-1D56-4196-8BA7-67A6600DC971}"/>
              </a:ext>
            </a:extLst>
          </p:cNvPr>
          <p:cNvSpPr>
            <a:spLocks noGrp="1"/>
          </p:cNvSpPr>
          <p:nvPr>
            <p:ph type="sldNum" sz="quarter" idx="12"/>
          </p:nvPr>
        </p:nvSpPr>
        <p:spPr/>
        <p:txBody>
          <a:bodyPr/>
          <a:lstStyle/>
          <a:p>
            <a:pPr lvl="0"/>
            <a:fld id="{88911103-C26E-4F8D-BA34-5A50A1B9AA95}"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1D9B-ECC8-47CA-92D4-D079CE754361}"/>
              </a:ext>
            </a:extLst>
          </p:cNvPr>
          <p:cNvSpPr>
            <a:spLocks noGrp="1"/>
          </p:cNvSpPr>
          <p:nvPr>
            <p:ph type="title"/>
          </p:nvPr>
        </p:nvSpPr>
        <p:spPr/>
        <p:txBody>
          <a:bodyPr/>
          <a:lstStyle/>
          <a:p>
            <a:r>
              <a:rPr lang="en-US" dirty="0"/>
              <a:t>Terminal Value</a:t>
            </a:r>
          </a:p>
        </p:txBody>
      </p:sp>
      <p:sp>
        <p:nvSpPr>
          <p:cNvPr id="3" name="Content Placeholder 2">
            <a:extLst>
              <a:ext uri="{FF2B5EF4-FFF2-40B4-BE49-F238E27FC236}">
                <a16:creationId xmlns:a16="http://schemas.microsoft.com/office/drawing/2014/main" id="{0B797FD0-D3CB-4C5A-BC24-7CFC10FE3064}"/>
              </a:ext>
            </a:extLst>
          </p:cNvPr>
          <p:cNvSpPr>
            <a:spLocks noGrp="1"/>
          </p:cNvSpPr>
          <p:nvPr>
            <p:ph idx="1"/>
          </p:nvPr>
        </p:nvSpPr>
        <p:spPr/>
        <p:txBody>
          <a:bodyPr/>
          <a:lstStyle/>
          <a:p>
            <a:r>
              <a:rPr lang="en-US" dirty="0"/>
              <a:t>Once cash flows have reached a “steady growth” state, we can apply the terminal value formula for simplicity</a:t>
            </a:r>
          </a:p>
          <a:p>
            <a:r>
              <a:rPr lang="en-US" dirty="0"/>
              <a:t>In the terminal year, we compute NOPAT as usual, but then only adjust for working capital. We assume that depreciation and capital expenditures eventually become equal and thus do not adjust depreciation to equal capital expenditures in the terminal year</a:t>
            </a:r>
          </a:p>
          <a:p>
            <a:endParaRPr lang="en-US" dirty="0"/>
          </a:p>
        </p:txBody>
      </p:sp>
    </p:spTree>
    <p:extLst>
      <p:ext uri="{BB962C8B-B14F-4D97-AF65-F5344CB8AC3E}">
        <p14:creationId xmlns:p14="http://schemas.microsoft.com/office/powerpoint/2010/main" val="3208545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AF98-1C89-4F6D-AEE9-75C79326E97B}"/>
              </a:ext>
            </a:extLst>
          </p:cNvPr>
          <p:cNvSpPr>
            <a:spLocks noGrp="1"/>
          </p:cNvSpPr>
          <p:nvPr>
            <p:ph type="title"/>
          </p:nvPr>
        </p:nvSpPr>
        <p:spPr/>
        <p:txBody>
          <a:bodyPr/>
          <a:lstStyle/>
          <a:p>
            <a:r>
              <a:rPr lang="en-US" dirty="0"/>
              <a:t>Discounting</a:t>
            </a:r>
          </a:p>
        </p:txBody>
      </p:sp>
      <p:sp>
        <p:nvSpPr>
          <p:cNvPr id="3" name="Content Placeholder 2">
            <a:extLst>
              <a:ext uri="{FF2B5EF4-FFF2-40B4-BE49-F238E27FC236}">
                <a16:creationId xmlns:a16="http://schemas.microsoft.com/office/drawing/2014/main" id="{5CF13B73-66C4-43AC-B915-CE8B2CF98B3D}"/>
              </a:ext>
            </a:extLst>
          </p:cNvPr>
          <p:cNvSpPr>
            <a:spLocks noGrp="1"/>
          </p:cNvSpPr>
          <p:nvPr>
            <p:ph idx="1"/>
          </p:nvPr>
        </p:nvSpPr>
        <p:spPr/>
        <p:txBody>
          <a:bodyPr/>
          <a:lstStyle/>
          <a:p>
            <a:r>
              <a:rPr lang="en-US" dirty="0"/>
              <a:t>Discount all cash flows using WACC</a:t>
            </a:r>
          </a:p>
          <a:p>
            <a:r>
              <a:rPr lang="en-US" dirty="0"/>
              <a:t>Use mid-year cash flows</a:t>
            </a:r>
          </a:p>
          <a:p>
            <a:r>
              <a:rPr lang="en-US" dirty="0"/>
              <a:t>This gives you Operating Value</a:t>
            </a:r>
          </a:p>
          <a:p>
            <a:endParaRPr lang="en-US" dirty="0"/>
          </a:p>
        </p:txBody>
      </p:sp>
    </p:spTree>
    <p:extLst>
      <p:ext uri="{BB962C8B-B14F-4D97-AF65-F5344CB8AC3E}">
        <p14:creationId xmlns:p14="http://schemas.microsoft.com/office/powerpoint/2010/main" val="11649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0A994-46DA-4E34-87AA-11FEC42AC00C}"/>
              </a:ext>
            </a:extLst>
          </p:cNvPr>
          <p:cNvSpPr>
            <a:spLocks noGrp="1"/>
          </p:cNvSpPr>
          <p:nvPr>
            <p:ph type="title"/>
          </p:nvPr>
        </p:nvSpPr>
        <p:spPr/>
        <p:txBody>
          <a:bodyPr/>
          <a:lstStyle/>
          <a:p>
            <a:r>
              <a:rPr lang="en-US" dirty="0"/>
              <a:t>WACC</a:t>
            </a:r>
          </a:p>
        </p:txBody>
      </p:sp>
      <p:sp>
        <p:nvSpPr>
          <p:cNvPr id="3" name="Content Placeholder 2">
            <a:extLst>
              <a:ext uri="{FF2B5EF4-FFF2-40B4-BE49-F238E27FC236}">
                <a16:creationId xmlns:a16="http://schemas.microsoft.com/office/drawing/2014/main" id="{6A95036F-699D-4A96-A6C6-96A07B41B9B2}"/>
              </a:ext>
            </a:extLst>
          </p:cNvPr>
          <p:cNvSpPr>
            <a:spLocks noGrp="1"/>
          </p:cNvSpPr>
          <p:nvPr>
            <p:ph idx="1"/>
          </p:nvPr>
        </p:nvSpPr>
        <p:spPr/>
        <p:txBody>
          <a:bodyPr/>
          <a:lstStyle/>
          <a:p>
            <a:r>
              <a:rPr lang="en-US" sz="4000" dirty="0"/>
              <a:t>W</a:t>
            </a:r>
            <a:r>
              <a:rPr lang="en-US" dirty="0"/>
              <a:t>eighted – level of a company’s equity vs. interest bearing debt</a:t>
            </a:r>
          </a:p>
          <a:p>
            <a:r>
              <a:rPr lang="en-US" sz="4000" dirty="0"/>
              <a:t>A</a:t>
            </a:r>
            <a:r>
              <a:rPr lang="en-US" dirty="0"/>
              <a:t>verage – will include all forms of capital on which the company needs to provide a return (usually equity and interest bearing debt, on rare occasions could include preferred stock)</a:t>
            </a:r>
          </a:p>
          <a:p>
            <a:r>
              <a:rPr lang="en-US" sz="4000" dirty="0"/>
              <a:t>C</a:t>
            </a:r>
            <a:r>
              <a:rPr lang="en-US" dirty="0"/>
              <a:t>ost – returns expected by investors and creditors. For lenders, these are interest payments (which are tax deductible). For shareholders, these are dividends and capital appreciation</a:t>
            </a:r>
          </a:p>
          <a:p>
            <a:r>
              <a:rPr lang="en-US" sz="4000" dirty="0"/>
              <a:t>C</a:t>
            </a:r>
            <a:r>
              <a:rPr lang="en-US" dirty="0"/>
              <a:t>apital – Equity AND interest bearing debt</a:t>
            </a:r>
          </a:p>
          <a:p>
            <a:endParaRPr lang="en-US" dirty="0"/>
          </a:p>
        </p:txBody>
      </p:sp>
    </p:spTree>
    <p:extLst>
      <p:ext uri="{BB962C8B-B14F-4D97-AF65-F5344CB8AC3E}">
        <p14:creationId xmlns:p14="http://schemas.microsoft.com/office/powerpoint/2010/main" val="237820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15B1F-7C22-4F3B-BF44-A456EF2D2532}"/>
              </a:ext>
            </a:extLst>
          </p:cNvPr>
          <p:cNvSpPr>
            <a:spLocks noGrp="1"/>
          </p:cNvSpPr>
          <p:nvPr>
            <p:ph type="title"/>
          </p:nvPr>
        </p:nvSpPr>
        <p:spPr/>
        <p:txBody>
          <a:bodyPr/>
          <a:lstStyle/>
          <a:p>
            <a:r>
              <a:rPr lang="en-US" dirty="0"/>
              <a:t>WACC Formula</a:t>
            </a:r>
          </a:p>
        </p:txBody>
      </p:sp>
      <p:sp>
        <p:nvSpPr>
          <p:cNvPr id="3" name="Content Placeholder 2">
            <a:extLst>
              <a:ext uri="{FF2B5EF4-FFF2-40B4-BE49-F238E27FC236}">
                <a16:creationId xmlns:a16="http://schemas.microsoft.com/office/drawing/2014/main" id="{1DD70F00-AC87-4703-A933-A23525C57585}"/>
              </a:ext>
            </a:extLst>
          </p:cNvPr>
          <p:cNvSpPr>
            <a:spLocks noGrp="1"/>
          </p:cNvSpPr>
          <p:nvPr>
            <p:ph idx="1"/>
          </p:nvPr>
        </p:nvSpPr>
        <p:spPr/>
        <p:txBody>
          <a:bodyPr/>
          <a:lstStyle/>
          <a:p>
            <a:r>
              <a:rPr lang="en-US" dirty="0"/>
              <a:t>Cost of Debt * Weight of Debt + Cost of Equity * Weight of Equity</a:t>
            </a:r>
          </a:p>
        </p:txBody>
      </p:sp>
    </p:spTree>
    <p:extLst>
      <p:ext uri="{BB962C8B-B14F-4D97-AF65-F5344CB8AC3E}">
        <p14:creationId xmlns:p14="http://schemas.microsoft.com/office/powerpoint/2010/main" val="838281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A1394-2ED9-4121-9F3A-4F003DF2DBF4}"/>
              </a:ext>
            </a:extLst>
          </p:cNvPr>
          <p:cNvSpPr>
            <a:spLocks noGrp="1"/>
          </p:cNvSpPr>
          <p:nvPr>
            <p:ph type="title"/>
          </p:nvPr>
        </p:nvSpPr>
        <p:spPr/>
        <p:txBody>
          <a:bodyPr/>
          <a:lstStyle/>
          <a:p>
            <a:r>
              <a:rPr lang="en-US" dirty="0"/>
              <a:t>Computations</a:t>
            </a:r>
          </a:p>
        </p:txBody>
      </p:sp>
      <p:sp>
        <p:nvSpPr>
          <p:cNvPr id="3" name="Content Placeholder 2">
            <a:extLst>
              <a:ext uri="{FF2B5EF4-FFF2-40B4-BE49-F238E27FC236}">
                <a16:creationId xmlns:a16="http://schemas.microsoft.com/office/drawing/2014/main" id="{5583F4A4-7145-4672-A3E0-65209CC6E688}"/>
              </a:ext>
            </a:extLst>
          </p:cNvPr>
          <p:cNvSpPr>
            <a:spLocks noGrp="1"/>
          </p:cNvSpPr>
          <p:nvPr>
            <p:ph idx="1"/>
          </p:nvPr>
        </p:nvSpPr>
        <p:spPr/>
        <p:txBody>
          <a:bodyPr/>
          <a:lstStyle/>
          <a:p>
            <a:r>
              <a:rPr lang="en-US" dirty="0"/>
              <a:t>Cost of Debt</a:t>
            </a:r>
          </a:p>
          <a:p>
            <a:r>
              <a:rPr lang="en-US" dirty="0"/>
              <a:t>Borrowing Rate * (1-Tax Rate)</a:t>
            </a:r>
          </a:p>
          <a:p>
            <a:endParaRPr lang="en-US" dirty="0"/>
          </a:p>
          <a:p>
            <a:r>
              <a:rPr lang="en-US" dirty="0"/>
              <a:t>Cost of Equity</a:t>
            </a:r>
          </a:p>
          <a:p>
            <a:r>
              <a:rPr lang="en-US" dirty="0"/>
              <a:t>Risk-free rate + market risk premium * Beta + small stock risk premium + company specific risk premium</a:t>
            </a:r>
          </a:p>
          <a:p>
            <a:endParaRPr lang="en-US" dirty="0"/>
          </a:p>
        </p:txBody>
      </p:sp>
    </p:spTree>
    <p:extLst>
      <p:ext uri="{BB962C8B-B14F-4D97-AF65-F5344CB8AC3E}">
        <p14:creationId xmlns:p14="http://schemas.microsoft.com/office/powerpoint/2010/main" val="205496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D7DDF-D5C5-4D8D-9955-31B81FDD3A64}"/>
              </a:ext>
            </a:extLst>
          </p:cNvPr>
          <p:cNvSpPr>
            <a:spLocks noGrp="1"/>
          </p:cNvSpPr>
          <p:nvPr>
            <p:ph type="title"/>
          </p:nvPr>
        </p:nvSpPr>
        <p:spPr/>
        <p:txBody>
          <a:bodyPr/>
          <a:lstStyle/>
          <a:p>
            <a:r>
              <a:rPr lang="en-US" dirty="0"/>
              <a:t>Debt Components</a:t>
            </a:r>
          </a:p>
        </p:txBody>
      </p:sp>
      <p:sp>
        <p:nvSpPr>
          <p:cNvPr id="3" name="Content Placeholder 2">
            <a:extLst>
              <a:ext uri="{FF2B5EF4-FFF2-40B4-BE49-F238E27FC236}">
                <a16:creationId xmlns:a16="http://schemas.microsoft.com/office/drawing/2014/main" id="{24FE37B9-ACD7-40CE-8FBE-7236B8B7212A}"/>
              </a:ext>
            </a:extLst>
          </p:cNvPr>
          <p:cNvSpPr>
            <a:spLocks noGrp="1"/>
          </p:cNvSpPr>
          <p:nvPr>
            <p:ph idx="1"/>
          </p:nvPr>
        </p:nvSpPr>
        <p:spPr/>
        <p:txBody>
          <a:bodyPr/>
          <a:lstStyle/>
          <a:p>
            <a:r>
              <a:rPr lang="en-US" dirty="0"/>
              <a:t>Borrowing Rate - Yield to maturity on long term debt (10+ years)</a:t>
            </a:r>
          </a:p>
          <a:p>
            <a:pPr lvl="1"/>
            <a:r>
              <a:rPr lang="en-US" dirty="0"/>
              <a:t>Looks at incremental borrowing rates as opposed to existing coupon rates. If the company had to issue more long-term bonds, which coupon rate would it need to use?</a:t>
            </a:r>
          </a:p>
          <a:p>
            <a:pPr marL="457200" lvl="1" indent="0">
              <a:buNone/>
            </a:pPr>
            <a:endParaRPr lang="en-US" dirty="0"/>
          </a:p>
          <a:p>
            <a:r>
              <a:rPr lang="en-US" dirty="0"/>
              <a:t>Tax rate – Rate at which debt is deductible</a:t>
            </a:r>
          </a:p>
          <a:p>
            <a:pPr lvl="1"/>
            <a:r>
              <a:rPr lang="en-US" dirty="0"/>
              <a:t>In the US, this is 21% (federal), sometimes increased by 3-5% for state taxes</a:t>
            </a:r>
          </a:p>
          <a:p>
            <a:endParaRPr lang="en-US" dirty="0"/>
          </a:p>
        </p:txBody>
      </p:sp>
    </p:spTree>
    <p:extLst>
      <p:ext uri="{BB962C8B-B14F-4D97-AF65-F5344CB8AC3E}">
        <p14:creationId xmlns:p14="http://schemas.microsoft.com/office/powerpoint/2010/main" val="2412040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2625-7292-4531-B080-74987B2458FB}"/>
              </a:ext>
            </a:extLst>
          </p:cNvPr>
          <p:cNvSpPr>
            <a:spLocks noGrp="1"/>
          </p:cNvSpPr>
          <p:nvPr>
            <p:ph type="title"/>
          </p:nvPr>
        </p:nvSpPr>
        <p:spPr/>
        <p:txBody>
          <a:bodyPr/>
          <a:lstStyle/>
          <a:p>
            <a:r>
              <a:rPr lang="en-US" dirty="0"/>
              <a:t>Equity Components</a:t>
            </a:r>
          </a:p>
        </p:txBody>
      </p:sp>
      <p:sp>
        <p:nvSpPr>
          <p:cNvPr id="3" name="Content Placeholder 2">
            <a:extLst>
              <a:ext uri="{FF2B5EF4-FFF2-40B4-BE49-F238E27FC236}">
                <a16:creationId xmlns:a16="http://schemas.microsoft.com/office/drawing/2014/main" id="{0EB8BC68-4FA8-4674-BE6F-D74E81D6D62E}"/>
              </a:ext>
            </a:extLst>
          </p:cNvPr>
          <p:cNvSpPr>
            <a:spLocks noGrp="1"/>
          </p:cNvSpPr>
          <p:nvPr>
            <p:ph idx="1"/>
          </p:nvPr>
        </p:nvSpPr>
        <p:spPr/>
        <p:txBody>
          <a:bodyPr/>
          <a:lstStyle/>
          <a:p>
            <a:r>
              <a:rPr lang="en-US" dirty="0"/>
              <a:t>Risk-free rate – Yield on long-term government bonds (10-20 year is most popular)</a:t>
            </a:r>
          </a:p>
          <a:p>
            <a:pPr lvl="1"/>
            <a:r>
              <a:rPr lang="en-US" dirty="0"/>
              <a:t>In the US, use 20-year Treasury constant maturities: </a:t>
            </a:r>
            <a:r>
              <a:rPr lang="en-US" dirty="0">
                <a:hlinkClick r:id="rId2"/>
              </a:rPr>
              <a:t>https://www.federalreserve.gov/releases/h15/</a:t>
            </a:r>
            <a:r>
              <a:rPr lang="en-US" dirty="0"/>
              <a:t> </a:t>
            </a:r>
          </a:p>
          <a:p>
            <a:r>
              <a:rPr lang="en-US" dirty="0"/>
              <a:t>Market risk premium – Amount by which stock market returns exceed risk-free returns. Most comprehensive studies done by:</a:t>
            </a:r>
          </a:p>
          <a:p>
            <a:pPr lvl="1"/>
            <a:r>
              <a:rPr lang="en-US" dirty="0"/>
              <a:t>Pablo Fernandez, a finance professor at the University of Madrid (Spain)</a:t>
            </a:r>
          </a:p>
          <a:p>
            <a:pPr lvl="2"/>
            <a:r>
              <a:rPr lang="en-US" dirty="0">
                <a:hlinkClick r:id="rId3"/>
              </a:rPr>
              <a:t>https://papers.ssrn.com/sol3/papers.cfm?abstract_id=3803990</a:t>
            </a:r>
            <a:endParaRPr lang="en-US" dirty="0"/>
          </a:p>
          <a:p>
            <a:pPr lvl="1"/>
            <a:r>
              <a:rPr lang="en-US" dirty="0" err="1"/>
              <a:t>Aswath</a:t>
            </a:r>
            <a:r>
              <a:rPr lang="en-US" dirty="0"/>
              <a:t> Damodaran</a:t>
            </a:r>
          </a:p>
          <a:p>
            <a:pPr lvl="2"/>
            <a:r>
              <a:rPr lang="en-US" dirty="0">
                <a:hlinkClick r:id="rId4"/>
              </a:rPr>
              <a:t>http://pages.stern.nyu.edu/~adamodar/New_Home_Page/datafile/ctryprem.html</a:t>
            </a:r>
            <a:r>
              <a:rPr lang="en-US" dirty="0"/>
              <a:t> </a:t>
            </a:r>
          </a:p>
          <a:p>
            <a:endParaRPr lang="en-US" dirty="0"/>
          </a:p>
        </p:txBody>
      </p:sp>
    </p:spTree>
    <p:extLst>
      <p:ext uri="{BB962C8B-B14F-4D97-AF65-F5344CB8AC3E}">
        <p14:creationId xmlns:p14="http://schemas.microsoft.com/office/powerpoint/2010/main" val="3520491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1D47D-DB1B-41D8-B102-2822196D9CC7}"/>
              </a:ext>
            </a:extLst>
          </p:cNvPr>
          <p:cNvSpPr>
            <a:spLocks noGrp="1"/>
          </p:cNvSpPr>
          <p:nvPr>
            <p:ph type="title"/>
          </p:nvPr>
        </p:nvSpPr>
        <p:spPr/>
        <p:txBody>
          <a:bodyPr/>
          <a:lstStyle/>
          <a:p>
            <a:r>
              <a:rPr lang="en-US" dirty="0"/>
              <a:t>Equity Components</a:t>
            </a:r>
          </a:p>
        </p:txBody>
      </p:sp>
      <p:sp>
        <p:nvSpPr>
          <p:cNvPr id="3" name="Content Placeholder 2">
            <a:extLst>
              <a:ext uri="{FF2B5EF4-FFF2-40B4-BE49-F238E27FC236}">
                <a16:creationId xmlns:a16="http://schemas.microsoft.com/office/drawing/2014/main" id="{58776289-FDD5-462F-85D2-6A99AC0B137C}"/>
              </a:ext>
            </a:extLst>
          </p:cNvPr>
          <p:cNvSpPr>
            <a:spLocks noGrp="1"/>
          </p:cNvSpPr>
          <p:nvPr>
            <p:ph idx="1"/>
          </p:nvPr>
        </p:nvSpPr>
        <p:spPr/>
        <p:txBody>
          <a:bodyPr/>
          <a:lstStyle/>
          <a:p>
            <a:r>
              <a:rPr lang="en-US" dirty="0"/>
              <a:t>Beta – Examines how risky a stock is compared to the entire market (S&amp;P 500)</a:t>
            </a:r>
          </a:p>
          <a:p>
            <a:r>
              <a:rPr lang="en-US" dirty="0"/>
              <a:t>Beta of 1.0 – stock moves with market</a:t>
            </a:r>
          </a:p>
          <a:p>
            <a:r>
              <a:rPr lang="en-US" dirty="0"/>
              <a:t>Beta of less than 1.0 – stock is less volatile than market</a:t>
            </a:r>
          </a:p>
          <a:p>
            <a:r>
              <a:rPr lang="en-US" dirty="0"/>
              <a:t>Beta of more than 1.0 – stock is more volatile than market</a:t>
            </a:r>
          </a:p>
          <a:p>
            <a:endParaRPr lang="en-US" dirty="0"/>
          </a:p>
        </p:txBody>
      </p:sp>
    </p:spTree>
    <p:extLst>
      <p:ext uri="{BB962C8B-B14F-4D97-AF65-F5344CB8AC3E}">
        <p14:creationId xmlns:p14="http://schemas.microsoft.com/office/powerpoint/2010/main" val="906133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6491-0BAE-4C5E-AFE6-AEB70B4E23AE}"/>
              </a:ext>
            </a:extLst>
          </p:cNvPr>
          <p:cNvSpPr>
            <a:spLocks noGrp="1"/>
          </p:cNvSpPr>
          <p:nvPr>
            <p:ph type="title"/>
          </p:nvPr>
        </p:nvSpPr>
        <p:spPr/>
        <p:txBody>
          <a:bodyPr/>
          <a:lstStyle/>
          <a:p>
            <a:r>
              <a:rPr lang="en-US" dirty="0"/>
              <a:t>Equity Components</a:t>
            </a:r>
          </a:p>
        </p:txBody>
      </p:sp>
      <p:sp>
        <p:nvSpPr>
          <p:cNvPr id="3" name="Content Placeholder 2">
            <a:extLst>
              <a:ext uri="{FF2B5EF4-FFF2-40B4-BE49-F238E27FC236}">
                <a16:creationId xmlns:a16="http://schemas.microsoft.com/office/drawing/2014/main" id="{F9FF4B83-0A64-42A0-9A59-7709FA9CC7F4}"/>
              </a:ext>
            </a:extLst>
          </p:cNvPr>
          <p:cNvSpPr>
            <a:spLocks noGrp="1"/>
          </p:cNvSpPr>
          <p:nvPr>
            <p:ph idx="1"/>
          </p:nvPr>
        </p:nvSpPr>
        <p:spPr/>
        <p:txBody>
          <a:bodyPr>
            <a:normAutofit lnSpcReduction="10000"/>
          </a:bodyPr>
          <a:lstStyle/>
          <a:p>
            <a:r>
              <a:rPr lang="en-US" dirty="0"/>
              <a:t>Small stock risk premium (Size Premium)</a:t>
            </a:r>
          </a:p>
          <a:p>
            <a:pPr lvl="1"/>
            <a:r>
              <a:rPr lang="en-US" dirty="0"/>
              <a:t>Small stocks generally have more risk and are more volatile than large stocks. Duff &amp; Phelps updates this annually. Rough estimates:</a:t>
            </a:r>
          </a:p>
          <a:p>
            <a:pPr lvl="2"/>
            <a:r>
              <a:rPr lang="en-US" dirty="0"/>
              <a:t>1% for companies with $2B - $10B of market cap</a:t>
            </a:r>
          </a:p>
          <a:p>
            <a:pPr lvl="2"/>
            <a:r>
              <a:rPr lang="en-US" dirty="0"/>
              <a:t>2% for companies with $0.5B - $2B of market cap</a:t>
            </a:r>
          </a:p>
          <a:p>
            <a:pPr lvl="2"/>
            <a:r>
              <a:rPr lang="en-US" dirty="0"/>
              <a:t>4% for companies with less than $0.5B of market cap</a:t>
            </a:r>
          </a:p>
          <a:p>
            <a:pPr lvl="2"/>
            <a:endParaRPr lang="en-US" dirty="0"/>
          </a:p>
          <a:p>
            <a:r>
              <a:rPr lang="en-US" dirty="0"/>
              <a:t>Company specific (additional) risk premium</a:t>
            </a:r>
          </a:p>
          <a:p>
            <a:pPr lvl="1"/>
            <a:r>
              <a:rPr lang="en-US" dirty="0"/>
              <a:t>Used if cash flow forecasts seem too aggressive or if company has other risks</a:t>
            </a:r>
          </a:p>
          <a:p>
            <a:pPr lvl="1"/>
            <a:r>
              <a:rPr lang="en-US" dirty="0"/>
              <a:t>Extremely subjective – takes a great deal of experience to apply this concept</a:t>
            </a:r>
          </a:p>
          <a:p>
            <a:endParaRPr lang="en-US" dirty="0"/>
          </a:p>
        </p:txBody>
      </p:sp>
    </p:spTree>
    <p:extLst>
      <p:ext uri="{BB962C8B-B14F-4D97-AF65-F5344CB8AC3E}">
        <p14:creationId xmlns:p14="http://schemas.microsoft.com/office/powerpoint/2010/main" val="315602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F7F8B-A9AE-40B2-BA29-DD7F6F75368C}"/>
              </a:ext>
            </a:extLst>
          </p:cNvPr>
          <p:cNvSpPr>
            <a:spLocks noGrp="1"/>
          </p:cNvSpPr>
          <p:nvPr>
            <p:ph type="title"/>
          </p:nvPr>
        </p:nvSpPr>
        <p:spPr/>
        <p:txBody>
          <a:bodyPr/>
          <a:lstStyle/>
          <a:p>
            <a:r>
              <a:rPr lang="en-US" dirty="0"/>
              <a:t>Weight of Debt vs. Equity</a:t>
            </a:r>
          </a:p>
        </p:txBody>
      </p:sp>
      <p:sp>
        <p:nvSpPr>
          <p:cNvPr id="3" name="Content Placeholder 2">
            <a:extLst>
              <a:ext uri="{FF2B5EF4-FFF2-40B4-BE49-F238E27FC236}">
                <a16:creationId xmlns:a16="http://schemas.microsoft.com/office/drawing/2014/main" id="{C139F350-2C69-4647-BA76-18E3C0B6D55F}"/>
              </a:ext>
            </a:extLst>
          </p:cNvPr>
          <p:cNvSpPr>
            <a:spLocks noGrp="1"/>
          </p:cNvSpPr>
          <p:nvPr>
            <p:ph idx="1"/>
          </p:nvPr>
        </p:nvSpPr>
        <p:spPr/>
        <p:txBody>
          <a:bodyPr/>
          <a:lstStyle/>
          <a:p>
            <a:r>
              <a:rPr lang="en-US" dirty="0"/>
              <a:t>Use interest bearing debt only</a:t>
            </a:r>
          </a:p>
          <a:p>
            <a:r>
              <a:rPr lang="en-US" dirty="0"/>
              <a:t>Use market cap, NOT book equity</a:t>
            </a:r>
          </a:p>
        </p:txBody>
      </p:sp>
    </p:spTree>
    <p:extLst>
      <p:ext uri="{BB962C8B-B14F-4D97-AF65-F5344CB8AC3E}">
        <p14:creationId xmlns:p14="http://schemas.microsoft.com/office/powerpoint/2010/main" val="329879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0712C-F395-4EBF-A031-8560F71939ED}"/>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B57901B1-4A6A-4B4F-80AD-907FD2465716}"/>
              </a:ext>
            </a:extLst>
          </p:cNvPr>
          <p:cNvSpPr>
            <a:spLocks noGrp="1"/>
          </p:cNvSpPr>
          <p:nvPr>
            <p:ph idx="1"/>
          </p:nvPr>
        </p:nvSpPr>
        <p:spPr/>
        <p:txBody>
          <a:bodyPr>
            <a:noAutofit/>
          </a:bodyPr>
          <a:lstStyle/>
          <a:p>
            <a:r>
              <a:rPr lang="en-US" dirty="0"/>
              <a:t>Polling questions throughout the meeting</a:t>
            </a:r>
          </a:p>
          <a:p>
            <a:pPr lvl="1"/>
            <a:r>
              <a:rPr lang="en-US" sz="2800" dirty="0"/>
              <a:t>Required for CPE</a:t>
            </a:r>
          </a:p>
          <a:p>
            <a:pPr lvl="1"/>
            <a:r>
              <a:rPr lang="en-US" sz="2800" dirty="0"/>
              <a:t>If you have issues answering the polling questions, please chat or email across your answer</a:t>
            </a:r>
          </a:p>
          <a:p>
            <a:pPr lvl="1"/>
            <a:r>
              <a:rPr lang="en-US" sz="2800" dirty="0"/>
              <a:t>2.0 CPE Hours (Finance - Technical)</a:t>
            </a:r>
          </a:p>
          <a:p>
            <a:pPr lvl="1"/>
            <a:r>
              <a:rPr lang="en-US" sz="2800" dirty="0"/>
              <a:t>Partial credit available – minimum of 1.0 hour</a:t>
            </a:r>
          </a:p>
          <a:p>
            <a:r>
              <a:rPr lang="en-US" dirty="0"/>
              <a:t>Questions (and tips) are very welcome, submit through chat at any time</a:t>
            </a:r>
          </a:p>
          <a:p>
            <a:r>
              <a:rPr lang="en-US" dirty="0"/>
              <a:t>Course evaluation and CPE Certificate will be emailed shortly after the session</a:t>
            </a:r>
          </a:p>
        </p:txBody>
      </p:sp>
    </p:spTree>
    <p:extLst>
      <p:ext uri="{BB962C8B-B14F-4D97-AF65-F5344CB8AC3E}">
        <p14:creationId xmlns:p14="http://schemas.microsoft.com/office/powerpoint/2010/main" val="1133326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F6C8-95D2-45E8-8A0F-DF8C5AA8B69C}"/>
              </a:ext>
            </a:extLst>
          </p:cNvPr>
          <p:cNvSpPr>
            <a:spLocks noGrp="1"/>
          </p:cNvSpPr>
          <p:nvPr>
            <p:ph type="title"/>
          </p:nvPr>
        </p:nvSpPr>
        <p:spPr/>
        <p:txBody>
          <a:bodyPr/>
          <a:lstStyle/>
          <a:p>
            <a:r>
              <a:rPr lang="en-US" dirty="0"/>
              <a:t>International Companies</a:t>
            </a:r>
          </a:p>
        </p:txBody>
      </p:sp>
      <p:sp>
        <p:nvSpPr>
          <p:cNvPr id="3" name="Content Placeholder 2">
            <a:extLst>
              <a:ext uri="{FF2B5EF4-FFF2-40B4-BE49-F238E27FC236}">
                <a16:creationId xmlns:a16="http://schemas.microsoft.com/office/drawing/2014/main" id="{E183E4DD-8FC1-4AD4-B3DC-639EF2B3EAF6}"/>
              </a:ext>
            </a:extLst>
          </p:cNvPr>
          <p:cNvSpPr>
            <a:spLocks noGrp="1"/>
          </p:cNvSpPr>
          <p:nvPr>
            <p:ph idx="1"/>
          </p:nvPr>
        </p:nvSpPr>
        <p:spPr/>
        <p:txBody>
          <a:bodyPr/>
          <a:lstStyle/>
          <a:p>
            <a:r>
              <a:rPr lang="en-US" dirty="0"/>
              <a:t>Use foreign inputs (risk free rates, market risk premiums, tax rates)</a:t>
            </a:r>
          </a:p>
          <a:p>
            <a:endParaRPr lang="en-US" dirty="0"/>
          </a:p>
          <a:p>
            <a:r>
              <a:rPr lang="en-US" dirty="0"/>
              <a:t>OR</a:t>
            </a:r>
          </a:p>
          <a:p>
            <a:endParaRPr lang="en-US" dirty="0"/>
          </a:p>
          <a:p>
            <a:r>
              <a:rPr lang="en-US" dirty="0"/>
              <a:t>Use US inputs and add a country risk premium (far right column in the attached) to pre-tax cost of debt and cost of equity</a:t>
            </a:r>
          </a:p>
          <a:p>
            <a:pPr lvl="1"/>
            <a:r>
              <a:rPr lang="en-US" dirty="0" err="1"/>
              <a:t>Aswath</a:t>
            </a:r>
            <a:r>
              <a:rPr lang="en-US" dirty="0"/>
              <a:t> Damodaran</a:t>
            </a:r>
          </a:p>
          <a:p>
            <a:pPr lvl="1"/>
            <a:r>
              <a:rPr lang="en-US" dirty="0">
                <a:hlinkClick r:id="rId2"/>
              </a:rPr>
              <a:t>http://pages.stern.nyu.edu/~adamodar/New_Home_Page/datafile/ctryprem.html</a:t>
            </a:r>
            <a:r>
              <a:rPr lang="en-US" dirty="0"/>
              <a:t> </a:t>
            </a:r>
          </a:p>
          <a:p>
            <a:endParaRPr lang="en-US" dirty="0"/>
          </a:p>
          <a:p>
            <a:endParaRPr lang="en-US" dirty="0"/>
          </a:p>
        </p:txBody>
      </p:sp>
    </p:spTree>
    <p:extLst>
      <p:ext uri="{BB962C8B-B14F-4D97-AF65-F5344CB8AC3E}">
        <p14:creationId xmlns:p14="http://schemas.microsoft.com/office/powerpoint/2010/main" val="10874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6CEB5-2E28-4995-996B-B20195B39D94}"/>
              </a:ext>
            </a:extLst>
          </p:cNvPr>
          <p:cNvSpPr>
            <a:spLocks noGrp="1"/>
          </p:cNvSpPr>
          <p:nvPr>
            <p:ph type="title"/>
          </p:nvPr>
        </p:nvSpPr>
        <p:spPr/>
        <p:txBody>
          <a:bodyPr/>
          <a:lstStyle/>
          <a:p>
            <a:r>
              <a:rPr lang="en-US" dirty="0"/>
              <a:t>Combining the Values</a:t>
            </a:r>
          </a:p>
        </p:txBody>
      </p:sp>
      <p:sp>
        <p:nvSpPr>
          <p:cNvPr id="3" name="Content Placeholder 2">
            <a:extLst>
              <a:ext uri="{FF2B5EF4-FFF2-40B4-BE49-F238E27FC236}">
                <a16:creationId xmlns:a16="http://schemas.microsoft.com/office/drawing/2014/main" id="{0FC6517F-A1AB-476A-9F4F-FB263FDA1B48}"/>
              </a:ext>
            </a:extLst>
          </p:cNvPr>
          <p:cNvSpPr>
            <a:spLocks noGrp="1"/>
          </p:cNvSpPr>
          <p:nvPr>
            <p:ph idx="1"/>
          </p:nvPr>
        </p:nvSpPr>
        <p:spPr/>
        <p:txBody>
          <a:bodyPr/>
          <a:lstStyle/>
          <a:p>
            <a:r>
              <a:rPr lang="en-US" dirty="0"/>
              <a:t>Average the Operating Values</a:t>
            </a:r>
          </a:p>
          <a:p>
            <a:r>
              <a:rPr lang="en-US" dirty="0"/>
              <a:t>Add Cash, Subtract Debt</a:t>
            </a:r>
          </a:p>
          <a:p>
            <a:r>
              <a:rPr lang="en-US" dirty="0"/>
              <a:t>Equals Equity Value</a:t>
            </a:r>
          </a:p>
          <a:p>
            <a:r>
              <a:rPr lang="en-US" dirty="0"/>
              <a:t>If testing the value of a public company, a premium of 25% would be a reasonable starting point</a:t>
            </a:r>
          </a:p>
        </p:txBody>
      </p:sp>
    </p:spTree>
    <p:extLst>
      <p:ext uri="{BB962C8B-B14F-4D97-AF65-F5344CB8AC3E}">
        <p14:creationId xmlns:p14="http://schemas.microsoft.com/office/powerpoint/2010/main" val="687831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6CEB5-2E28-4995-996B-B20195B39D94}"/>
              </a:ext>
            </a:extLst>
          </p:cNvPr>
          <p:cNvSpPr>
            <a:spLocks noGrp="1"/>
          </p:cNvSpPr>
          <p:nvPr>
            <p:ph type="title"/>
          </p:nvPr>
        </p:nvSpPr>
        <p:spPr/>
        <p:txBody>
          <a:bodyPr/>
          <a:lstStyle/>
          <a:p>
            <a:r>
              <a:rPr lang="en-US" dirty="0"/>
              <a:t>Valuing Personal Service Businesses</a:t>
            </a:r>
          </a:p>
        </p:txBody>
      </p:sp>
      <p:sp>
        <p:nvSpPr>
          <p:cNvPr id="3" name="Content Placeholder 2">
            <a:extLst>
              <a:ext uri="{FF2B5EF4-FFF2-40B4-BE49-F238E27FC236}">
                <a16:creationId xmlns:a16="http://schemas.microsoft.com/office/drawing/2014/main" id="{0FC6517F-A1AB-476A-9F4F-FB263FDA1B48}"/>
              </a:ext>
            </a:extLst>
          </p:cNvPr>
          <p:cNvSpPr>
            <a:spLocks noGrp="1"/>
          </p:cNvSpPr>
          <p:nvPr>
            <p:ph idx="1"/>
          </p:nvPr>
        </p:nvSpPr>
        <p:spPr/>
        <p:txBody>
          <a:bodyPr/>
          <a:lstStyle/>
          <a:p>
            <a:r>
              <a:rPr lang="en-US" dirty="0"/>
              <a:t>More complex when the owner is working (and/or will be working) in the business</a:t>
            </a:r>
          </a:p>
          <a:p>
            <a:pPr lvl="1"/>
            <a:r>
              <a:rPr lang="en-US" dirty="0"/>
              <a:t>Health care, law firms, CPA firms</a:t>
            </a:r>
          </a:p>
          <a:p>
            <a:pPr lvl="1"/>
            <a:r>
              <a:rPr lang="en-US" dirty="0"/>
              <a:t>How many of the clients will stay with the company?</a:t>
            </a:r>
          </a:p>
          <a:p>
            <a:r>
              <a:rPr lang="en-US" dirty="0"/>
              <a:t>The new owner will likely be increasing their salary, building equity, and servicing debt</a:t>
            </a:r>
          </a:p>
        </p:txBody>
      </p:sp>
    </p:spTree>
    <p:extLst>
      <p:ext uri="{BB962C8B-B14F-4D97-AF65-F5344CB8AC3E}">
        <p14:creationId xmlns:p14="http://schemas.microsoft.com/office/powerpoint/2010/main" val="280506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6CEB5-2E28-4995-996B-B20195B39D94}"/>
              </a:ext>
            </a:extLst>
          </p:cNvPr>
          <p:cNvSpPr>
            <a:spLocks noGrp="1"/>
          </p:cNvSpPr>
          <p:nvPr>
            <p:ph type="title"/>
          </p:nvPr>
        </p:nvSpPr>
        <p:spPr/>
        <p:txBody>
          <a:bodyPr/>
          <a:lstStyle/>
          <a:p>
            <a:r>
              <a:rPr lang="en-US" dirty="0"/>
              <a:t>Valuing Personal Service Businesses – Example 1</a:t>
            </a:r>
          </a:p>
        </p:txBody>
      </p:sp>
      <p:sp>
        <p:nvSpPr>
          <p:cNvPr id="3" name="Content Placeholder 2">
            <a:extLst>
              <a:ext uri="{FF2B5EF4-FFF2-40B4-BE49-F238E27FC236}">
                <a16:creationId xmlns:a16="http://schemas.microsoft.com/office/drawing/2014/main" id="{0FC6517F-A1AB-476A-9F4F-FB263FDA1B48}"/>
              </a:ext>
            </a:extLst>
          </p:cNvPr>
          <p:cNvSpPr>
            <a:spLocks noGrp="1"/>
          </p:cNvSpPr>
          <p:nvPr>
            <p:ph idx="1"/>
          </p:nvPr>
        </p:nvSpPr>
        <p:spPr/>
        <p:txBody>
          <a:bodyPr>
            <a:normAutofit fontScale="70000" lnSpcReduction="20000"/>
          </a:bodyPr>
          <a:lstStyle/>
          <a:p>
            <a:r>
              <a:rPr lang="en-US" dirty="0"/>
              <a:t>Assume Sally is a passive investor in a service business where Jack is the main revenue producer</a:t>
            </a:r>
          </a:p>
          <a:p>
            <a:r>
              <a:rPr lang="en-US" dirty="0"/>
              <a:t>Revenues				$1,000,000	</a:t>
            </a:r>
          </a:p>
          <a:p>
            <a:r>
              <a:rPr lang="en-US" dirty="0"/>
              <a:t>Jack’s Salary				($250,000)</a:t>
            </a:r>
          </a:p>
          <a:p>
            <a:r>
              <a:rPr lang="en-US" dirty="0"/>
              <a:t>Non-Owner Expenses			($550,000)</a:t>
            </a:r>
          </a:p>
          <a:p>
            <a:r>
              <a:rPr lang="en-US" dirty="0"/>
              <a:t>Sally’s Profit				$200,000</a:t>
            </a:r>
          </a:p>
          <a:p>
            <a:r>
              <a:rPr lang="en-US" dirty="0"/>
              <a:t>How much would Jack pay Sally for the business?</a:t>
            </a:r>
          </a:p>
          <a:p>
            <a:r>
              <a:rPr lang="en-US" dirty="0"/>
              <a:t>Depends on many factors, but likely would NOT pay 2x revenues or 15x EBITDA</a:t>
            </a:r>
          </a:p>
          <a:p>
            <a:pPr lvl="1"/>
            <a:r>
              <a:rPr lang="en-US" dirty="0"/>
              <a:t>Too much risk, perhaps would pay 0.5x – 0.9x revenues</a:t>
            </a:r>
          </a:p>
          <a:p>
            <a:pPr lvl="1"/>
            <a:r>
              <a:rPr lang="en-US" dirty="0"/>
              <a:t>If Jack pays 0.7x revenues, or $700,000, payback is 3.5 years, excluding interest</a:t>
            </a:r>
          </a:p>
          <a:p>
            <a:r>
              <a:rPr lang="en-US" dirty="0"/>
              <a:t>If Jack finances the acquisition over 7 years at a 5% interest rate, his debt service is $120,000 per year</a:t>
            </a:r>
          </a:p>
          <a:p>
            <a:r>
              <a:rPr lang="en-US" dirty="0"/>
              <a:t>Jack’s earns an extra $80,000 per year </a:t>
            </a:r>
            <a:r>
              <a:rPr lang="en-US"/>
              <a:t>($200,000 </a:t>
            </a:r>
            <a:r>
              <a:rPr lang="en-US" dirty="0"/>
              <a:t>- </a:t>
            </a:r>
            <a:r>
              <a:rPr lang="en-US"/>
              <a:t>$120,000) </a:t>
            </a:r>
            <a:r>
              <a:rPr lang="en-US" dirty="0"/>
              <a:t>and in 7 years owns the business debt-free</a:t>
            </a:r>
          </a:p>
          <a:p>
            <a:pPr lvl="1"/>
            <a:endParaRPr lang="en-US" dirty="0"/>
          </a:p>
          <a:p>
            <a:endParaRPr lang="en-US" dirty="0"/>
          </a:p>
        </p:txBody>
      </p:sp>
    </p:spTree>
    <p:extLst>
      <p:ext uri="{BB962C8B-B14F-4D97-AF65-F5344CB8AC3E}">
        <p14:creationId xmlns:p14="http://schemas.microsoft.com/office/powerpoint/2010/main" val="241930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6CEB5-2E28-4995-996B-B20195B39D94}"/>
              </a:ext>
            </a:extLst>
          </p:cNvPr>
          <p:cNvSpPr>
            <a:spLocks noGrp="1"/>
          </p:cNvSpPr>
          <p:nvPr>
            <p:ph type="title"/>
          </p:nvPr>
        </p:nvSpPr>
        <p:spPr/>
        <p:txBody>
          <a:bodyPr/>
          <a:lstStyle/>
          <a:p>
            <a:r>
              <a:rPr lang="en-US" dirty="0"/>
              <a:t>Valuing Personal Service Businesses – Example 2</a:t>
            </a:r>
          </a:p>
        </p:txBody>
      </p:sp>
      <p:sp>
        <p:nvSpPr>
          <p:cNvPr id="3" name="Content Placeholder 2">
            <a:extLst>
              <a:ext uri="{FF2B5EF4-FFF2-40B4-BE49-F238E27FC236}">
                <a16:creationId xmlns:a16="http://schemas.microsoft.com/office/drawing/2014/main" id="{0FC6517F-A1AB-476A-9F4F-FB263FDA1B48}"/>
              </a:ext>
            </a:extLst>
          </p:cNvPr>
          <p:cNvSpPr>
            <a:spLocks noGrp="1"/>
          </p:cNvSpPr>
          <p:nvPr>
            <p:ph idx="1"/>
          </p:nvPr>
        </p:nvSpPr>
        <p:spPr/>
        <p:txBody>
          <a:bodyPr>
            <a:normAutofit fontScale="92500"/>
          </a:bodyPr>
          <a:lstStyle/>
          <a:p>
            <a:r>
              <a:rPr lang="en-US" dirty="0"/>
              <a:t>Assume Sally owns a service business and is the main revenue producer</a:t>
            </a:r>
          </a:p>
          <a:p>
            <a:r>
              <a:rPr lang="en-US" dirty="0"/>
              <a:t>Revenues				$1,000,000	</a:t>
            </a:r>
          </a:p>
          <a:p>
            <a:r>
              <a:rPr lang="en-US" dirty="0"/>
              <a:t>Sally’s Salary			($250,000)</a:t>
            </a:r>
          </a:p>
          <a:p>
            <a:r>
              <a:rPr lang="en-US" dirty="0"/>
              <a:t>Non-Owner Expenses		($550,000)</a:t>
            </a:r>
          </a:p>
          <a:p>
            <a:r>
              <a:rPr lang="en-US" dirty="0"/>
              <a:t>Sally’s Profit			$200,000</a:t>
            </a:r>
          </a:p>
          <a:p>
            <a:r>
              <a:rPr lang="en-US" dirty="0"/>
              <a:t>How much would Jack pay for the business?</a:t>
            </a:r>
          </a:p>
          <a:p>
            <a:pPr lvl="1"/>
            <a:r>
              <a:rPr lang="en-US" dirty="0"/>
              <a:t>Begin with a range of perhaps 0.5x – 0.9x revenues</a:t>
            </a:r>
          </a:p>
          <a:p>
            <a:pPr lvl="1"/>
            <a:r>
              <a:rPr lang="en-US" dirty="0"/>
              <a:t>Estimate how much of the business would be lost</a:t>
            </a:r>
          </a:p>
          <a:p>
            <a:pPr lvl="1"/>
            <a:r>
              <a:rPr lang="en-US" dirty="0"/>
              <a:t>If Jack estimates 20% of the business would be lost, perhaps he would pay 0.7x revenues, or $700,000 x 80% = $560,000</a:t>
            </a:r>
          </a:p>
          <a:p>
            <a:endParaRPr lang="en-US" dirty="0"/>
          </a:p>
        </p:txBody>
      </p:sp>
    </p:spTree>
    <p:extLst>
      <p:ext uri="{BB962C8B-B14F-4D97-AF65-F5344CB8AC3E}">
        <p14:creationId xmlns:p14="http://schemas.microsoft.com/office/powerpoint/2010/main" val="250180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name="Slide59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dirty="0"/>
              <a:t>Learning objectives / Agenda</a:t>
            </a:r>
          </a:p>
        </p:txBody>
      </p:sp>
      <p:sp>
        <p:nvSpPr>
          <p:cNvPr id="3" name="Content Placeholder 2"/>
          <p:cNvSpPr txBox="1">
            <a:spLocks noGrp="1"/>
          </p:cNvSpPr>
          <p:nvPr>
            <p:ph idx="1"/>
          </p:nvPr>
        </p:nvSpPr>
        <p:spPr/>
        <p:txBody>
          <a:bodyPr>
            <a:normAutofit/>
          </a:bodyPr>
          <a:lstStyle/>
          <a:p>
            <a:r>
              <a:rPr lang="en-US" dirty="0"/>
              <a:t>Understand reasons to value a business or assets</a:t>
            </a:r>
          </a:p>
          <a:p>
            <a:r>
              <a:rPr lang="en-US" dirty="0"/>
              <a:t>Understand how to use discounted cash flows valuation techniques, including computing cost of capital</a:t>
            </a:r>
          </a:p>
          <a:p>
            <a:r>
              <a:rPr lang="en-US" dirty="0"/>
              <a:t>Understand how to use comparable company valuation techniques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48455-4FEE-4C43-BD23-51DA0976F382}"/>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CC31761A-E2AC-44CA-B78B-2BBC8206D5FA}"/>
              </a:ext>
            </a:extLst>
          </p:cNvPr>
          <p:cNvSpPr>
            <a:spLocks noGrp="1"/>
          </p:cNvSpPr>
          <p:nvPr>
            <p:ph idx="1"/>
          </p:nvPr>
        </p:nvSpPr>
        <p:spPr/>
        <p:txBody>
          <a:bodyPr/>
          <a:lstStyle/>
          <a:p>
            <a:r>
              <a:rPr lang="en-US" dirty="0"/>
              <a:t>Uses and purposes of valuations</a:t>
            </a:r>
          </a:p>
          <a:p>
            <a:r>
              <a:rPr lang="en-US" dirty="0"/>
              <a:t>Guideline Company Valuations</a:t>
            </a:r>
          </a:p>
          <a:p>
            <a:r>
              <a:rPr lang="en-US" dirty="0"/>
              <a:t>DCF Valuations</a:t>
            </a:r>
          </a:p>
          <a:p>
            <a:pPr lvl="1"/>
            <a:r>
              <a:rPr lang="en-US" dirty="0"/>
              <a:t>Weighted Average Cost of Capital</a:t>
            </a:r>
          </a:p>
          <a:p>
            <a:r>
              <a:rPr lang="en-US" dirty="0"/>
              <a:t>Combining the Values</a:t>
            </a:r>
          </a:p>
          <a:p>
            <a:r>
              <a:rPr lang="en-US" dirty="0"/>
              <a:t>Special Topic: Valuing Personal Service Businesses</a:t>
            </a:r>
          </a:p>
        </p:txBody>
      </p:sp>
    </p:spTree>
    <p:extLst>
      <p:ext uri="{BB962C8B-B14F-4D97-AF65-F5344CB8AC3E}">
        <p14:creationId xmlns:p14="http://schemas.microsoft.com/office/powerpoint/2010/main" val="258569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6073-EBB9-40C4-9D3C-D1EBC0354450}"/>
              </a:ext>
            </a:extLst>
          </p:cNvPr>
          <p:cNvSpPr>
            <a:spLocks noGrp="1"/>
          </p:cNvSpPr>
          <p:nvPr>
            <p:ph type="title"/>
          </p:nvPr>
        </p:nvSpPr>
        <p:spPr/>
        <p:txBody>
          <a:bodyPr/>
          <a:lstStyle/>
          <a:p>
            <a:r>
              <a:rPr lang="en-US" dirty="0"/>
              <a:t>Purposes of Valuations</a:t>
            </a:r>
          </a:p>
        </p:txBody>
      </p:sp>
      <p:sp>
        <p:nvSpPr>
          <p:cNvPr id="3" name="Content Placeholder 2">
            <a:extLst>
              <a:ext uri="{FF2B5EF4-FFF2-40B4-BE49-F238E27FC236}">
                <a16:creationId xmlns:a16="http://schemas.microsoft.com/office/drawing/2014/main" id="{7DBADC0E-5D99-446C-ADB9-E756F47B7E39}"/>
              </a:ext>
            </a:extLst>
          </p:cNvPr>
          <p:cNvSpPr>
            <a:spLocks noGrp="1"/>
          </p:cNvSpPr>
          <p:nvPr>
            <p:ph idx="1"/>
          </p:nvPr>
        </p:nvSpPr>
        <p:spPr/>
        <p:txBody>
          <a:bodyPr/>
          <a:lstStyle/>
          <a:p>
            <a:r>
              <a:rPr lang="en-US" dirty="0"/>
              <a:t>Investment Decisions</a:t>
            </a:r>
          </a:p>
          <a:p>
            <a:pPr lvl="1"/>
            <a:r>
              <a:rPr lang="en-US" dirty="0"/>
              <a:t>Moreso with M&amp;A and corporate investments as opposed to personal investments</a:t>
            </a:r>
          </a:p>
          <a:p>
            <a:r>
              <a:rPr lang="en-US" dirty="0"/>
              <a:t>Credit Ratings</a:t>
            </a:r>
          </a:p>
          <a:p>
            <a:r>
              <a:rPr lang="en-US" dirty="0"/>
              <a:t>Impairment Testing</a:t>
            </a:r>
          </a:p>
          <a:p>
            <a:r>
              <a:rPr lang="en-US" dirty="0"/>
              <a:t>Internal Reorganizations</a:t>
            </a:r>
          </a:p>
        </p:txBody>
      </p:sp>
    </p:spTree>
    <p:extLst>
      <p:ext uri="{BB962C8B-B14F-4D97-AF65-F5344CB8AC3E}">
        <p14:creationId xmlns:p14="http://schemas.microsoft.com/office/powerpoint/2010/main" val="245620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B14-8AD3-45D8-BA17-3E2663731909}"/>
              </a:ext>
            </a:extLst>
          </p:cNvPr>
          <p:cNvSpPr>
            <a:spLocks noGrp="1"/>
          </p:cNvSpPr>
          <p:nvPr>
            <p:ph type="title"/>
          </p:nvPr>
        </p:nvSpPr>
        <p:spPr/>
        <p:txBody>
          <a:bodyPr/>
          <a:lstStyle/>
          <a:p>
            <a:r>
              <a:rPr lang="en-US" dirty="0"/>
              <a:t>Critical Definitions</a:t>
            </a:r>
          </a:p>
        </p:txBody>
      </p:sp>
      <p:sp>
        <p:nvSpPr>
          <p:cNvPr id="3" name="Content Placeholder 2">
            <a:extLst>
              <a:ext uri="{FF2B5EF4-FFF2-40B4-BE49-F238E27FC236}">
                <a16:creationId xmlns:a16="http://schemas.microsoft.com/office/drawing/2014/main" id="{50E1AE23-1884-4D38-90A4-F273DFEFAC13}"/>
              </a:ext>
            </a:extLst>
          </p:cNvPr>
          <p:cNvSpPr>
            <a:spLocks noGrp="1"/>
          </p:cNvSpPr>
          <p:nvPr>
            <p:ph idx="1"/>
          </p:nvPr>
        </p:nvSpPr>
        <p:spPr/>
        <p:txBody>
          <a:bodyPr>
            <a:normAutofit/>
          </a:bodyPr>
          <a:lstStyle/>
          <a:p>
            <a:r>
              <a:rPr lang="en-US" dirty="0"/>
              <a:t>Enterprise (Operating) Value</a:t>
            </a:r>
          </a:p>
          <a:p>
            <a:pPr lvl="1"/>
            <a:r>
              <a:rPr lang="en-US" dirty="0"/>
              <a:t>Value of operations, excludes cash/debt</a:t>
            </a:r>
          </a:p>
          <a:p>
            <a:pPr marL="0" indent="0">
              <a:buNone/>
            </a:pPr>
            <a:endParaRPr lang="en-US" dirty="0"/>
          </a:p>
          <a:p>
            <a:r>
              <a:rPr lang="en-US" dirty="0"/>
              <a:t>Market Value</a:t>
            </a:r>
          </a:p>
          <a:p>
            <a:pPr lvl="1"/>
            <a:r>
              <a:rPr lang="en-US" dirty="0"/>
              <a:t>Value of operations, plus cash less debt</a:t>
            </a:r>
          </a:p>
        </p:txBody>
      </p:sp>
    </p:spTree>
    <p:extLst>
      <p:ext uri="{BB962C8B-B14F-4D97-AF65-F5344CB8AC3E}">
        <p14:creationId xmlns:p14="http://schemas.microsoft.com/office/powerpoint/2010/main" val="172069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4480-503F-4DFF-86DF-6980421ACB0E}"/>
              </a:ext>
            </a:extLst>
          </p:cNvPr>
          <p:cNvSpPr>
            <a:spLocks noGrp="1"/>
          </p:cNvSpPr>
          <p:nvPr>
            <p:ph type="title"/>
          </p:nvPr>
        </p:nvSpPr>
        <p:spPr/>
        <p:txBody>
          <a:bodyPr/>
          <a:lstStyle/>
          <a:p>
            <a:r>
              <a:rPr lang="en-US" dirty="0"/>
              <a:t>Guideline Company Valuations</a:t>
            </a:r>
          </a:p>
        </p:txBody>
      </p:sp>
      <p:sp>
        <p:nvSpPr>
          <p:cNvPr id="3" name="Content Placeholder 2">
            <a:extLst>
              <a:ext uri="{FF2B5EF4-FFF2-40B4-BE49-F238E27FC236}">
                <a16:creationId xmlns:a16="http://schemas.microsoft.com/office/drawing/2014/main" id="{BEF74038-C19F-4FAB-872F-B4E4FC3D7D67}"/>
              </a:ext>
            </a:extLst>
          </p:cNvPr>
          <p:cNvSpPr>
            <a:spLocks noGrp="1"/>
          </p:cNvSpPr>
          <p:nvPr>
            <p:ph idx="1"/>
          </p:nvPr>
        </p:nvSpPr>
        <p:spPr/>
        <p:txBody>
          <a:bodyPr/>
          <a:lstStyle/>
          <a:p>
            <a:r>
              <a:rPr lang="en-US" dirty="0"/>
              <a:t>Compare the operating value of the guideline companies to their revenue, EBITDA, or other factors to come up with multiples</a:t>
            </a:r>
          </a:p>
          <a:p>
            <a:r>
              <a:rPr lang="en-US" dirty="0"/>
              <a:t>Use the median of these multiples</a:t>
            </a:r>
          </a:p>
          <a:p>
            <a:r>
              <a:rPr lang="en-US" dirty="0"/>
              <a:t>In sophisticated valuations, you will look at EBITDA as a % of sales for the target company vs. comparable companies. </a:t>
            </a:r>
          </a:p>
          <a:p>
            <a:pPr lvl="1"/>
            <a:r>
              <a:rPr lang="en-US" dirty="0"/>
              <a:t>If target company has a proportionately higher EBITDA %, you would use a higher revenue multiple</a:t>
            </a:r>
          </a:p>
          <a:p>
            <a:pPr lvl="1"/>
            <a:r>
              <a:rPr lang="en-US" dirty="0"/>
              <a:t>If target company has a proportionately lower EBITDA %, you would use a lower revenue multiple</a:t>
            </a:r>
          </a:p>
          <a:p>
            <a:endParaRPr lang="en-US" dirty="0"/>
          </a:p>
        </p:txBody>
      </p:sp>
    </p:spTree>
    <p:extLst>
      <p:ext uri="{BB962C8B-B14F-4D97-AF65-F5344CB8AC3E}">
        <p14:creationId xmlns:p14="http://schemas.microsoft.com/office/powerpoint/2010/main" val="86472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6A33-8BBA-4235-9518-E6DC675FE7E5}"/>
              </a:ext>
            </a:extLst>
          </p:cNvPr>
          <p:cNvSpPr>
            <a:spLocks noGrp="1"/>
          </p:cNvSpPr>
          <p:nvPr>
            <p:ph type="title"/>
          </p:nvPr>
        </p:nvSpPr>
        <p:spPr/>
        <p:txBody>
          <a:bodyPr/>
          <a:lstStyle/>
          <a:p>
            <a:r>
              <a:rPr lang="en-US" dirty="0"/>
              <a:t>Guideline Company Valuations</a:t>
            </a:r>
          </a:p>
        </p:txBody>
      </p:sp>
      <p:sp>
        <p:nvSpPr>
          <p:cNvPr id="3" name="Content Placeholder 2">
            <a:extLst>
              <a:ext uri="{FF2B5EF4-FFF2-40B4-BE49-F238E27FC236}">
                <a16:creationId xmlns:a16="http://schemas.microsoft.com/office/drawing/2014/main" id="{595A162D-0AF2-4749-A7D7-644D793E99DE}"/>
              </a:ext>
            </a:extLst>
          </p:cNvPr>
          <p:cNvSpPr>
            <a:spLocks noGrp="1"/>
          </p:cNvSpPr>
          <p:nvPr>
            <p:ph idx="1"/>
          </p:nvPr>
        </p:nvSpPr>
        <p:spPr/>
        <p:txBody>
          <a:bodyPr/>
          <a:lstStyle/>
          <a:p>
            <a:r>
              <a:rPr lang="en-US" dirty="0"/>
              <a:t>Increase the multiples by a control premium (for simplicity, can use 25%)</a:t>
            </a:r>
          </a:p>
          <a:p>
            <a:endParaRPr lang="en-US" dirty="0"/>
          </a:p>
          <a:p>
            <a:r>
              <a:rPr lang="en-US" dirty="0"/>
              <a:t>Multiply these multiples by the revenue, EBITDA, or other factors of the company you would like to value.  This gives you Enterprise Value of the company you would like to value</a:t>
            </a:r>
          </a:p>
        </p:txBody>
      </p:sp>
    </p:spTree>
    <p:extLst>
      <p:ext uri="{BB962C8B-B14F-4D97-AF65-F5344CB8AC3E}">
        <p14:creationId xmlns:p14="http://schemas.microsoft.com/office/powerpoint/2010/main" val="160504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EB72-5C2B-450E-AAAD-15DD0471FF67}"/>
              </a:ext>
            </a:extLst>
          </p:cNvPr>
          <p:cNvSpPr>
            <a:spLocks noGrp="1"/>
          </p:cNvSpPr>
          <p:nvPr>
            <p:ph type="title"/>
          </p:nvPr>
        </p:nvSpPr>
        <p:spPr/>
        <p:txBody>
          <a:bodyPr/>
          <a:lstStyle/>
          <a:p>
            <a:r>
              <a:rPr lang="en-US" dirty="0"/>
              <a:t>DCF Valuations</a:t>
            </a:r>
          </a:p>
        </p:txBody>
      </p:sp>
      <p:sp>
        <p:nvSpPr>
          <p:cNvPr id="3" name="Content Placeholder 2">
            <a:extLst>
              <a:ext uri="{FF2B5EF4-FFF2-40B4-BE49-F238E27FC236}">
                <a16:creationId xmlns:a16="http://schemas.microsoft.com/office/drawing/2014/main" id="{6A5E3666-16F7-4032-8B87-F8842117DFF0}"/>
              </a:ext>
            </a:extLst>
          </p:cNvPr>
          <p:cNvSpPr>
            <a:spLocks noGrp="1"/>
          </p:cNvSpPr>
          <p:nvPr>
            <p:ph idx="1"/>
          </p:nvPr>
        </p:nvSpPr>
        <p:spPr/>
        <p:txBody>
          <a:bodyPr>
            <a:noAutofit/>
          </a:bodyPr>
          <a:lstStyle/>
          <a:p>
            <a:pPr>
              <a:lnSpc>
                <a:spcPct val="115000"/>
              </a:lnSpc>
              <a:spcBef>
                <a:spcPts val="0"/>
              </a:spcBef>
            </a:pPr>
            <a:r>
              <a:rPr lang="en-US" sz="2400" dirty="0">
                <a:effectLst/>
                <a:ea typeface="Calibri" panose="020F0502020204030204" pitchFamily="34" charset="0"/>
                <a:cs typeface="Times New Roman" panose="02020603050405020304" pitchFamily="18" charset="0"/>
              </a:rPr>
              <a:t>Need to determine the present value of future free cash flows</a:t>
            </a:r>
            <a:endParaRPr lang="en-US" sz="2400" dirty="0">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Calibri" panose="020F0502020204030204" pitchFamily="34" charset="0"/>
                <a:cs typeface="Times New Roman" panose="02020603050405020304" pitchFamily="18" charset="0"/>
              </a:rPr>
              <a:t>Use forecasting techniques to forecast cash flows for several years (often 5-6 years) before a terminal value is reached</a:t>
            </a:r>
          </a:p>
          <a:p>
            <a:pPr>
              <a:lnSpc>
                <a:spcPct val="115000"/>
              </a:lnSpc>
              <a:spcBef>
                <a:spcPts val="0"/>
              </a:spcBef>
            </a:pPr>
            <a:r>
              <a:rPr lang="en-US" sz="2400" dirty="0">
                <a:effectLst/>
                <a:ea typeface="Calibri" panose="020F0502020204030204" pitchFamily="34" charset="0"/>
                <a:cs typeface="Times New Roman" panose="02020603050405020304" pitchFamily="18" charset="0"/>
              </a:rPr>
              <a:t>First compute NOPAT (EBIT * (1-tax rate))</a:t>
            </a:r>
          </a:p>
          <a:p>
            <a:pPr>
              <a:lnSpc>
                <a:spcPct val="115000"/>
              </a:lnSpc>
              <a:spcBef>
                <a:spcPts val="0"/>
              </a:spcBef>
            </a:pPr>
            <a:r>
              <a:rPr lang="en-US" sz="2400" dirty="0">
                <a:effectLst/>
                <a:ea typeface="Calibri" panose="020F0502020204030204" pitchFamily="34" charset="0"/>
                <a:cs typeface="Times New Roman" panose="02020603050405020304" pitchFamily="18" charset="0"/>
              </a:rPr>
              <a:t>Need to account for differences in NOPAT vs. Free Cash Flows</a:t>
            </a:r>
          </a:p>
          <a:p>
            <a:pPr lvl="1">
              <a:lnSpc>
                <a:spcPct val="115000"/>
              </a:lnSpc>
              <a:spcBef>
                <a:spcPts val="0"/>
              </a:spcBef>
            </a:pPr>
            <a:r>
              <a:rPr lang="en-US" dirty="0">
                <a:effectLst/>
                <a:ea typeface="Calibri" panose="020F0502020204030204" pitchFamily="34" charset="0"/>
                <a:cs typeface="Times New Roman" panose="02020603050405020304" pitchFamily="18" charset="0"/>
              </a:rPr>
              <a:t>Addback Depreciation and Subtract Capital Expenditures</a:t>
            </a:r>
          </a:p>
          <a:p>
            <a:pPr lvl="1">
              <a:lnSpc>
                <a:spcPct val="115000"/>
              </a:lnSpc>
              <a:spcBef>
                <a:spcPts val="0"/>
              </a:spcBef>
            </a:pPr>
            <a:r>
              <a:rPr lang="en-US" dirty="0">
                <a:effectLst/>
                <a:ea typeface="Calibri" panose="020F0502020204030204" pitchFamily="34" charset="0"/>
                <a:cs typeface="Times New Roman" panose="02020603050405020304" pitchFamily="18" charset="0"/>
              </a:rPr>
              <a:t>Less (plus) increase (decrease) in debt free net working capital</a:t>
            </a:r>
          </a:p>
          <a:p>
            <a:pPr lvl="2">
              <a:lnSpc>
                <a:spcPct val="115000"/>
              </a:lnSpc>
              <a:spcBef>
                <a:spcPts val="0"/>
              </a:spcBef>
            </a:pPr>
            <a:r>
              <a:rPr lang="en-US" sz="2400" dirty="0">
                <a:effectLst/>
                <a:ea typeface="Calibri" panose="020F0502020204030204" pitchFamily="34" charset="0"/>
                <a:cs typeface="Times New Roman" panose="02020603050405020304" pitchFamily="18" charset="0"/>
              </a:rPr>
              <a:t>Current assets, less cash</a:t>
            </a:r>
          </a:p>
          <a:p>
            <a:pPr lvl="2">
              <a:lnSpc>
                <a:spcPct val="115000"/>
              </a:lnSpc>
              <a:spcBef>
                <a:spcPts val="0"/>
              </a:spcBef>
            </a:pPr>
            <a:r>
              <a:rPr lang="en-US" sz="2400" dirty="0">
                <a:effectLst/>
                <a:ea typeface="Calibri" panose="020F0502020204030204" pitchFamily="34" charset="0"/>
                <a:cs typeface="Times New Roman" panose="02020603050405020304" pitchFamily="18" charset="0"/>
              </a:rPr>
              <a:t>Current liabilities, less short term debt</a:t>
            </a:r>
          </a:p>
        </p:txBody>
      </p:sp>
    </p:spTree>
    <p:extLst>
      <p:ext uri="{BB962C8B-B14F-4D97-AF65-F5344CB8AC3E}">
        <p14:creationId xmlns:p14="http://schemas.microsoft.com/office/powerpoint/2010/main" val="21243009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8270</TotalTime>
  <Words>1462</Words>
  <Application>Microsoft Office PowerPoint</Application>
  <PresentationFormat>Widescreen</PresentationFormat>
  <Paragraphs>158</Paragraphs>
  <Slides>24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Franklin Gothic Book</vt:lpstr>
      <vt:lpstr>Franklin Gothic Medium</vt:lpstr>
      <vt:lpstr>Office Theme</vt:lpstr>
      <vt:lpstr>Valuation Techniques - 2022</vt:lpstr>
      <vt:lpstr>Logistics</vt:lpstr>
      <vt:lpstr>Learning objectives / Agenda</vt:lpstr>
      <vt:lpstr>Overview</vt:lpstr>
      <vt:lpstr>Purposes of Valuations</vt:lpstr>
      <vt:lpstr>Critical Definitions</vt:lpstr>
      <vt:lpstr>Guideline Company Valuations</vt:lpstr>
      <vt:lpstr>Guideline Company Valuations</vt:lpstr>
      <vt:lpstr>DCF Valuations</vt:lpstr>
      <vt:lpstr>Terminal Value</vt:lpstr>
      <vt:lpstr>Discounting</vt:lpstr>
      <vt:lpstr>WACC</vt:lpstr>
      <vt:lpstr>WACC Formula</vt:lpstr>
      <vt:lpstr>Computations</vt:lpstr>
      <vt:lpstr>Debt Components</vt:lpstr>
      <vt:lpstr>Equity Components</vt:lpstr>
      <vt:lpstr>Equity Components</vt:lpstr>
      <vt:lpstr>Equity Components</vt:lpstr>
      <vt:lpstr>Weight of Debt vs. Equity</vt:lpstr>
      <vt:lpstr>International Companies</vt:lpstr>
      <vt:lpstr>Combining the Values</vt:lpstr>
      <vt:lpstr>Valuing Personal Service Businesses</vt:lpstr>
      <vt:lpstr>Valuing Personal Service Businesses – Example 1</vt:lpstr>
      <vt:lpstr>Valuing Personal Service Businesses – Example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 a decision making model</dc:title>
  <dc:creator>Jepperson, Mary</dc:creator>
  <cp:lastModifiedBy>Bostrom, Boz</cp:lastModifiedBy>
  <cp:revision>786</cp:revision>
  <cp:lastPrinted>2020-08-06T17:44:22Z</cp:lastPrinted>
  <dcterms:created xsi:type="dcterms:W3CDTF">2011-09-29T16:48:30Z</dcterms:created>
  <dcterms:modified xsi:type="dcterms:W3CDTF">2022-06-29T23:00:05Z</dcterms:modified>
</cp:coreProperties>
</file>