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tags/tag1.xml" ContentType="application/vnd.openxmlformats-officedocument.presentationml.tags+xml"/>
  <Override PartName="/ppt/notesSlides/notesSlide2.xml" ContentType="application/vnd.openxmlformats-officedocument.presentationml.notesSlide+xml"/>
  <Override PartName="/ppt/notesSlides/notesSlide3.xml" ContentType="application/vnd.openxmlformats-officedocument.presentationml.notesSlide+xml"/>
  <Override PartName="/ppt/tags/tag2.xml" ContentType="application/vnd.openxmlformats-officedocument.presentationml.tags+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49"/>
  </p:notesMasterIdLst>
  <p:handoutMasterIdLst>
    <p:handoutMasterId r:id="rId50"/>
  </p:handoutMasterIdLst>
  <p:sldIdLst>
    <p:sldId id="2189" r:id="rId2"/>
    <p:sldId id="2190" r:id="rId3"/>
    <p:sldId id="851" r:id="rId4"/>
    <p:sldId id="2191" r:id="rId5"/>
    <p:sldId id="2192" r:id="rId6"/>
    <p:sldId id="2207" r:id="rId7"/>
    <p:sldId id="2208" r:id="rId8"/>
    <p:sldId id="2223" r:id="rId9"/>
    <p:sldId id="2193" r:id="rId10"/>
    <p:sldId id="2194" r:id="rId11"/>
    <p:sldId id="2195" r:id="rId12"/>
    <p:sldId id="2197" r:id="rId13"/>
    <p:sldId id="2198" r:id="rId14"/>
    <p:sldId id="2196" r:id="rId15"/>
    <p:sldId id="2199" r:id="rId16"/>
    <p:sldId id="2200" r:id="rId17"/>
    <p:sldId id="2201" r:id="rId18"/>
    <p:sldId id="259" r:id="rId19"/>
    <p:sldId id="257" r:id="rId20"/>
    <p:sldId id="258" r:id="rId21"/>
    <p:sldId id="260" r:id="rId22"/>
    <p:sldId id="2233" r:id="rId23"/>
    <p:sldId id="2202" r:id="rId24"/>
    <p:sldId id="261" r:id="rId25"/>
    <p:sldId id="2209" r:id="rId26"/>
    <p:sldId id="2210" r:id="rId27"/>
    <p:sldId id="2236" r:id="rId28"/>
    <p:sldId id="2228" r:id="rId29"/>
    <p:sldId id="2229" r:id="rId30"/>
    <p:sldId id="2230" r:id="rId31"/>
    <p:sldId id="2234" r:id="rId32"/>
    <p:sldId id="2235" r:id="rId33"/>
    <p:sldId id="2215" r:id="rId34"/>
    <p:sldId id="2211" r:id="rId35"/>
    <p:sldId id="2216" r:id="rId36"/>
    <p:sldId id="2218" r:id="rId37"/>
    <p:sldId id="2217" r:id="rId38"/>
    <p:sldId id="2219" r:id="rId39"/>
    <p:sldId id="2220" r:id="rId40"/>
    <p:sldId id="2221" r:id="rId41"/>
    <p:sldId id="2222" r:id="rId42"/>
    <p:sldId id="2213" r:id="rId43"/>
    <p:sldId id="2224" r:id="rId44"/>
    <p:sldId id="2225" r:id="rId45"/>
    <p:sldId id="2226" r:id="rId46"/>
    <p:sldId id="2227" r:id="rId47"/>
    <p:sldId id="2231" r:id="rId48"/>
  </p:sldIdLst>
  <p:sldSz cx="12192000" cy="6858000"/>
  <p:notesSz cx="6954838" cy="93091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
    <a:wholeTbl>
      <a:tcTxStyle>
        <a:font>
          <a:latin typeface="+mn-lt"/>
          <a:ea typeface="+mn-ea"/>
          <a:cs typeface="+mn-cs"/>
        </a:font>
        <a:srgbClr val="000000"/>
      </a:tcTxStyle>
      <a:tcStyle>
        <a:tcBdr>
          <a:left>
            <a:ln w="12701" cap="flat" cmpd="sng" algn="ctr">
              <a:solidFill>
                <a:srgbClr val="FFFFFF"/>
              </a:solidFill>
              <a:prstDash val="solid"/>
              <a:round/>
              <a:headEnd type="none" w="med" len="med"/>
              <a:tailEnd type="none" w="med" len="med"/>
            </a:ln>
          </a:left>
          <a:right>
            <a:ln w="12701" cap="flat" cmpd="sng" algn="ctr">
              <a:solidFill>
                <a:srgbClr val="FFFFFF"/>
              </a:solidFill>
              <a:prstDash val="solid"/>
              <a:round/>
              <a:headEnd type="none" w="med" len="med"/>
              <a:tailEnd type="none" w="med" len="med"/>
            </a:ln>
          </a:right>
          <a:top>
            <a:ln w="12701" cap="flat" cmpd="sng" algn="ctr">
              <a:solidFill>
                <a:srgbClr val="FFFFFF"/>
              </a:solidFill>
              <a:prstDash val="solid"/>
              <a:round/>
              <a:headEnd type="none" w="med" len="med"/>
              <a:tailEnd type="none" w="med" len="med"/>
            </a:ln>
          </a:top>
          <a:bottom>
            <a:ln w="12701" cap="flat" cmpd="sng" algn="ctr">
              <a:solidFill>
                <a:srgbClr val="FFFFFF"/>
              </a:solidFill>
              <a:prstDash val="solid"/>
              <a:round/>
              <a:headEnd type="none" w="med" len="med"/>
              <a:tailEnd type="none" w="med" len="med"/>
            </a:ln>
          </a:bottom>
        </a:tcBdr>
        <a:fill>
          <a:solidFill>
            <a:srgbClr val="EAECF2"/>
          </a:solidFill>
        </a:fill>
      </a:tcStyle>
    </a:wholeTbl>
    <a:band1H>
      <a:tcStyle>
        <a:tcBdr/>
        <a:fill>
          <a:solidFill>
            <a:srgbClr val="D2D6E5"/>
          </a:solidFill>
        </a:fill>
      </a:tcStyle>
    </a:band1H>
    <a:band2H>
      <a:tcStyle>
        <a:tcBdr/>
      </a:tcStyle>
    </a:band2H>
    <a:band1V>
      <a:tcStyle>
        <a:tcBdr/>
        <a:fill>
          <a:solidFill>
            <a:srgbClr val="D2D6E5"/>
          </a:solidFill>
        </a:fill>
      </a:tcStyle>
    </a:band1V>
    <a:band2V>
      <a:tcStyle>
        <a:tcBdr/>
      </a:tcStyle>
    </a:band2V>
    <a:lastCol>
      <a:tcTxStyle b="on">
        <a:font>
          <a:latin typeface="+mn-lt"/>
          <a:ea typeface="+mn-ea"/>
          <a:cs typeface="+mn-cs"/>
        </a:font>
        <a:srgbClr val="FFFFFF"/>
      </a:tcTxStyle>
      <a:tcStyle>
        <a:tcBdr/>
        <a:fill>
          <a:solidFill>
            <a:srgbClr val="6076B4"/>
          </a:solidFill>
        </a:fill>
      </a:tcStyle>
    </a:lastCol>
    <a:firstCol>
      <a:tcTxStyle b="on">
        <a:font>
          <a:latin typeface="+mn-lt"/>
          <a:ea typeface="+mn-ea"/>
          <a:cs typeface="+mn-cs"/>
        </a:font>
        <a:srgbClr val="FFFFFF"/>
      </a:tcTxStyle>
      <a:tcStyle>
        <a:tcBdr/>
        <a:fill>
          <a:solidFill>
            <a:srgbClr val="6076B4"/>
          </a:solidFill>
        </a:fill>
      </a:tcStyle>
    </a:firstCol>
    <a:lastRow>
      <a:tcTxStyle b="on">
        <a:font>
          <a:latin typeface="+mn-lt"/>
          <a:ea typeface="+mn-ea"/>
          <a:cs typeface="+mn-cs"/>
        </a:font>
        <a:srgbClr val="FFFFFF"/>
      </a:tcTxStyle>
      <a:tcStyle>
        <a:tcBdr>
          <a:top>
            <a:ln w="38103" cap="flat" cmpd="sng" algn="ctr">
              <a:solidFill>
                <a:srgbClr val="FFFFFF"/>
              </a:solidFill>
              <a:prstDash val="solid"/>
              <a:round/>
              <a:headEnd type="none" w="med" len="med"/>
              <a:tailEnd type="none" w="med" len="med"/>
            </a:ln>
          </a:top>
        </a:tcBdr>
        <a:fill>
          <a:solidFill>
            <a:srgbClr val="6076B4"/>
          </a:solidFill>
        </a:fill>
      </a:tcStyle>
    </a:lastRow>
    <a:firstRow>
      <a:tcTxStyle b="on">
        <a:font>
          <a:latin typeface="+mn-lt"/>
          <a:ea typeface="+mn-ea"/>
          <a:cs typeface="+mn-cs"/>
        </a:font>
        <a:srgbClr val="FFFFFF"/>
      </a:tcTxStyle>
      <a:tcStyle>
        <a:tcBdr>
          <a:bottom>
            <a:ln w="38103" cap="flat" cmpd="sng" algn="ctr">
              <a:solidFill>
                <a:srgbClr val="FFFFFF"/>
              </a:solidFill>
              <a:prstDash val="solid"/>
              <a:round/>
              <a:headEnd type="none" w="med" len="med"/>
              <a:tailEnd type="none" w="med" len="med"/>
            </a:ln>
          </a:bottom>
        </a:tcBdr>
        <a:fill>
          <a:solidFill>
            <a:srgbClr val="6076B4"/>
          </a:solidFill>
        </a:fill>
      </a:tcStyle>
    </a:firstRow>
  </a:tblStyle>
  <a:tblStyle styleId="{3C2FFA5D-87B4-456A-9821-1D502468CF0F}" styleName="">
    <a:wholeTbl>
      <a:tcTxStyle>
        <a:font>
          <a:latin typeface="+mn-lt"/>
          <a:ea typeface="+mn-ea"/>
          <a:cs typeface="+mn-cs"/>
        </a:font>
        <a:srgbClr val="000000"/>
      </a:tcTxStyle>
      <a:tcStyle>
        <a:tcBdr>
          <a:left>
            <a:ln w="3172" cap="flat" cmpd="sng" algn="ctr">
              <a:solidFill>
                <a:srgbClr val="4F81BD"/>
              </a:solidFill>
              <a:prstDash val="solid"/>
              <a:round/>
              <a:headEnd type="none" w="med" len="med"/>
              <a:tailEnd type="none" w="med" len="med"/>
            </a:ln>
          </a:left>
          <a:right>
            <a:ln w="3172" cap="flat" cmpd="sng" algn="ctr">
              <a:solidFill>
                <a:srgbClr val="4F81BD"/>
              </a:solidFill>
              <a:prstDash val="solid"/>
              <a:round/>
              <a:headEnd type="none" w="med" len="med"/>
              <a:tailEnd type="none" w="med" len="med"/>
            </a:ln>
          </a:right>
          <a:top>
            <a:ln w="3172" cap="flat" cmpd="sng" algn="ctr">
              <a:solidFill>
                <a:srgbClr val="4F81BD"/>
              </a:solidFill>
              <a:prstDash val="solid"/>
              <a:round/>
              <a:headEnd type="none" w="med" len="med"/>
              <a:tailEnd type="none" w="med" len="med"/>
            </a:ln>
          </a:top>
          <a:bottom>
            <a:ln w="3172" cap="flat" cmpd="sng" algn="ctr">
              <a:solidFill>
                <a:srgbClr val="4F81BD"/>
              </a:solidFill>
              <a:prstDash val="solid"/>
              <a:round/>
              <a:headEnd type="none" w="med" len="med"/>
              <a:tailEnd type="none" w="med" len="med"/>
            </a:ln>
          </a:bottom>
        </a:tcBdr>
        <a:fill>
          <a:solidFill>
            <a:srgbClr val="4F81BD"/>
          </a:solidFill>
        </a:fill>
      </a:tcStyle>
    </a:wholeTbl>
    <a:band1H>
      <a:tcStyle>
        <a:tcBdr/>
        <a:fill>
          <a:solidFill>
            <a:srgbClr val="4F81BD"/>
          </a:solidFill>
        </a:fill>
      </a:tcStyle>
    </a:band1H>
    <a:band2H>
      <a:tcStyle>
        <a:tcBdr/>
        <a:fill>
          <a:solidFill>
            <a:srgbClr val="4F81BD"/>
          </a:solidFill>
        </a:fill>
      </a:tcStyle>
    </a:band2H>
    <a:band1V>
      <a:tcStyle>
        <a:tcBdr>
          <a:top>
            <a:ln w="3172" cap="flat" cmpd="sng" algn="ctr">
              <a:solidFill>
                <a:srgbClr val="4F81BD"/>
              </a:solidFill>
              <a:prstDash val="solid"/>
              <a:round/>
              <a:headEnd type="none" w="med" len="med"/>
              <a:tailEnd type="none" w="med" len="med"/>
            </a:ln>
          </a:top>
          <a:bottom>
            <a:ln w="3172" cap="flat" cmpd="sng" algn="ctr">
              <a:solidFill>
                <a:srgbClr val="4F81BD"/>
              </a:solidFill>
              <a:prstDash val="solid"/>
              <a:round/>
              <a:headEnd type="none" w="med" len="med"/>
              <a:tailEnd type="none" w="med" len="med"/>
            </a:ln>
          </a:bottom>
        </a:tcBdr>
        <a:fill>
          <a:solidFill>
            <a:srgbClr val="4F81BD"/>
          </a:solidFill>
        </a:fill>
      </a:tcStyle>
    </a:band1V>
    <a:band2V>
      <a:tcStyle>
        <a:tcBdr/>
        <a:fill>
          <a:solidFill>
            <a:srgbClr val="4F81BD"/>
          </a:solidFill>
        </a:fill>
      </a:tcStyle>
    </a:band2V>
    <a:lastCol>
      <a:tcTxStyle b="on">
        <a:font>
          <a:latin typeface=""/>
          <a:ea typeface=""/>
          <a:cs typeface=""/>
        </a:font>
      </a:tcTxStyle>
      <a:tcStyle>
        <a:tcBdr>
          <a:left>
            <a:ln w="3172" cap="flat" cmpd="sng" algn="ctr">
              <a:solidFill>
                <a:srgbClr val="4F81BD"/>
              </a:solidFill>
              <a:prstDash val="solid"/>
              <a:round/>
              <a:headEnd type="none" w="med" len="med"/>
              <a:tailEnd type="none" w="med" len="med"/>
            </a:ln>
          </a:left>
          <a:right>
            <a:ln w="3172" cap="flat" cmpd="sng" algn="ctr">
              <a:solidFill>
                <a:srgbClr val="4F81BD"/>
              </a:solidFill>
              <a:prstDash val="solid"/>
              <a:round/>
              <a:headEnd type="none" w="med" len="med"/>
              <a:tailEnd type="none" w="med" len="med"/>
            </a:ln>
          </a:right>
          <a:top>
            <a:ln w="3172" cap="flat" cmpd="sng" algn="ctr">
              <a:solidFill>
                <a:srgbClr val="4F81BD"/>
              </a:solidFill>
              <a:prstDash val="solid"/>
              <a:round/>
              <a:headEnd type="none" w="med" len="med"/>
              <a:tailEnd type="none" w="med" len="med"/>
            </a:ln>
          </a:top>
          <a:bottom>
            <a:ln w="3172" cap="flat" cmpd="sng" algn="ctr">
              <a:solidFill>
                <a:srgbClr val="4F81BD"/>
              </a:solidFill>
              <a:prstDash val="solid"/>
              <a:round/>
              <a:headEnd type="none" w="med" len="med"/>
              <a:tailEnd type="none" w="med" len="med"/>
            </a:ln>
          </a:bottom>
        </a:tcBdr>
        <a:fill>
          <a:solidFill>
            <a:srgbClr val="4F81BD"/>
          </a:solidFill>
        </a:fill>
      </a:tcStyle>
    </a:lastCol>
    <a:firstCol>
      <a:tcTxStyle b="on">
        <a:font>
          <a:latin typeface=""/>
          <a:ea typeface=""/>
          <a:cs typeface=""/>
        </a:font>
      </a:tcTxStyle>
      <a:tcStyle>
        <a:tcBdr>
          <a:left>
            <a:ln w="3172" cap="flat" cmpd="sng" algn="ctr">
              <a:solidFill>
                <a:srgbClr val="4F81BD"/>
              </a:solidFill>
              <a:prstDash val="solid"/>
              <a:round/>
              <a:headEnd type="none" w="med" len="med"/>
              <a:tailEnd type="none" w="med" len="med"/>
            </a:ln>
          </a:left>
          <a:right>
            <a:ln w="3172" cap="flat" cmpd="sng" algn="ctr">
              <a:solidFill>
                <a:srgbClr val="4F81BD"/>
              </a:solidFill>
              <a:prstDash val="solid"/>
              <a:round/>
              <a:headEnd type="none" w="med" len="med"/>
              <a:tailEnd type="none" w="med" len="med"/>
            </a:ln>
          </a:right>
          <a:top>
            <a:ln w="3172" cap="flat" cmpd="sng" algn="ctr">
              <a:solidFill>
                <a:srgbClr val="4F81BD"/>
              </a:solidFill>
              <a:prstDash val="solid"/>
              <a:round/>
              <a:headEnd type="none" w="med" len="med"/>
              <a:tailEnd type="none" w="med" len="med"/>
            </a:ln>
          </a:top>
          <a:bottom>
            <a:ln w="3172" cap="flat" cmpd="sng" algn="ctr">
              <a:solidFill>
                <a:srgbClr val="4F81BD"/>
              </a:solidFill>
              <a:prstDash val="solid"/>
              <a:round/>
              <a:headEnd type="none" w="med" len="med"/>
              <a:tailEnd type="none" w="med" len="med"/>
            </a:ln>
          </a:bottom>
        </a:tcBdr>
        <a:fill>
          <a:solidFill>
            <a:srgbClr val="4F81BD"/>
          </a:solidFill>
        </a:fill>
      </a:tcStyle>
    </a:firstCol>
    <a:lastRow>
      <a:tcTxStyle b="on">
        <a:font>
          <a:latin typeface=""/>
          <a:ea typeface=""/>
          <a:cs typeface=""/>
        </a:font>
      </a:tcTxStyle>
      <a:tcStyle>
        <a:tcBdr>
          <a:left>
            <a:ln w="3172" cap="flat" cmpd="sng" algn="ctr">
              <a:solidFill>
                <a:srgbClr val="4F81BD"/>
              </a:solidFill>
              <a:prstDash val="solid"/>
              <a:round/>
              <a:headEnd type="none" w="med" len="med"/>
              <a:tailEnd type="none" w="med" len="med"/>
            </a:ln>
          </a:left>
          <a:right>
            <a:ln w="3172" cap="flat" cmpd="sng" algn="ctr">
              <a:solidFill>
                <a:srgbClr val="4F81BD"/>
              </a:solidFill>
              <a:prstDash val="solid"/>
              <a:round/>
              <a:headEnd type="none" w="med" len="med"/>
              <a:tailEnd type="none" w="med" len="med"/>
            </a:ln>
          </a:right>
          <a:top>
            <a:ln w="3172" cap="flat" cmpd="sng" algn="ctr">
              <a:solidFill>
                <a:srgbClr val="4F81BD"/>
              </a:solidFill>
              <a:prstDash val="solid"/>
              <a:round/>
              <a:headEnd type="none" w="med" len="med"/>
              <a:tailEnd type="none" w="med" len="med"/>
            </a:ln>
          </a:top>
          <a:bottom>
            <a:ln w="3172" cap="flat" cmpd="sng" algn="ctr">
              <a:solidFill>
                <a:srgbClr val="4F81BD"/>
              </a:solidFill>
              <a:prstDash val="solid"/>
              <a:round/>
              <a:headEnd type="none" w="med" len="med"/>
              <a:tailEnd type="none" w="med" len="med"/>
            </a:ln>
          </a:bottom>
        </a:tcBdr>
        <a:fill>
          <a:solidFill>
            <a:srgbClr val="4F81BD"/>
          </a:solidFill>
        </a:fill>
      </a:tcStyle>
    </a:lastRow>
    <a:firstRow>
      <a:tcTxStyle b="on">
        <a:font>
          <a:latin typeface="+mn-lt"/>
          <a:ea typeface="+mn-ea"/>
          <a:cs typeface="+mn-cs"/>
        </a:font>
        <a:srgbClr val="FFFFFF"/>
      </a:tcTxStyle>
      <a:tcStyle>
        <a:tcBdr>
          <a:left>
            <a:ln w="3172" cap="flat" cmpd="sng" algn="ctr">
              <a:solidFill>
                <a:srgbClr val="4F81BD"/>
              </a:solidFill>
              <a:prstDash val="solid"/>
              <a:round/>
              <a:headEnd type="none" w="med" len="med"/>
              <a:tailEnd type="none" w="med" len="med"/>
            </a:ln>
          </a:left>
          <a:right>
            <a:ln w="3172" cap="flat" cmpd="sng" algn="ctr">
              <a:solidFill>
                <a:srgbClr val="4F81BD"/>
              </a:solidFill>
              <a:prstDash val="solid"/>
              <a:round/>
              <a:headEnd type="none" w="med" len="med"/>
              <a:tailEnd type="none" w="med" len="med"/>
            </a:ln>
          </a:right>
          <a:top>
            <a:ln w="3172" cap="flat" cmpd="sng" algn="ctr">
              <a:solidFill>
                <a:srgbClr val="4F81BD"/>
              </a:solidFill>
              <a:prstDash val="solid"/>
              <a:round/>
              <a:headEnd type="none" w="med" len="med"/>
              <a:tailEnd type="none" w="med" len="med"/>
            </a:ln>
          </a:top>
          <a:bottom>
            <a:ln w="3172" cap="flat" cmpd="sng" algn="ctr">
              <a:solidFill>
                <a:srgbClr val="FFFFFF"/>
              </a:solidFill>
              <a:prstDash val="solid"/>
              <a:round/>
              <a:headEnd type="none" w="med" len="med"/>
              <a:tailEnd type="none" w="med" len="med"/>
            </a:ln>
          </a:bottom>
        </a:tcBdr>
        <a:fill>
          <a:solidFill>
            <a:srgbClr val="4F81BD"/>
          </a:solidFill>
        </a:fill>
      </a:tcStyle>
    </a:firstRow>
  </a:tblStyle>
  <a:tblStyle styleId="{69C7853C-536D-4A76-A0AE-DD22124D55A5}" styleName="">
    <a:wholeTbl>
      <a:tcTxStyle>
        <a:font>
          <a:latin typeface="+mn-lt"/>
          <a:ea typeface="+mn-ea"/>
          <a:cs typeface="+mn-cs"/>
        </a:font>
        <a:srgbClr val="000000"/>
      </a:tcTxStyle>
      <a:tcStyle>
        <a:tcBdr>
          <a:left>
            <a:ln w="3172" cap="flat" cmpd="sng" algn="ctr">
              <a:solidFill>
                <a:srgbClr val="9BBB59"/>
              </a:solidFill>
              <a:prstDash val="solid"/>
              <a:round/>
              <a:headEnd type="none" w="med" len="med"/>
              <a:tailEnd type="none" w="med" len="med"/>
            </a:ln>
          </a:left>
          <a:right>
            <a:ln w="3172" cap="flat" cmpd="sng" algn="ctr">
              <a:solidFill>
                <a:srgbClr val="9BBB59"/>
              </a:solidFill>
              <a:prstDash val="solid"/>
              <a:round/>
              <a:headEnd type="none" w="med" len="med"/>
              <a:tailEnd type="none" w="med" len="med"/>
            </a:ln>
          </a:right>
          <a:top>
            <a:ln w="3172" cap="flat" cmpd="sng" algn="ctr">
              <a:solidFill>
                <a:srgbClr val="9BBB59"/>
              </a:solidFill>
              <a:prstDash val="solid"/>
              <a:round/>
              <a:headEnd type="none" w="med" len="med"/>
              <a:tailEnd type="none" w="med" len="med"/>
            </a:ln>
          </a:top>
          <a:bottom>
            <a:ln w="3172" cap="flat" cmpd="sng" algn="ctr">
              <a:solidFill>
                <a:srgbClr val="9BBB59"/>
              </a:solidFill>
              <a:prstDash val="solid"/>
              <a:round/>
              <a:headEnd type="none" w="med" len="med"/>
              <a:tailEnd type="none" w="med" len="med"/>
            </a:ln>
          </a:bottom>
        </a:tcBdr>
        <a:fill>
          <a:solidFill>
            <a:srgbClr val="9BBB59"/>
          </a:solidFill>
        </a:fill>
      </a:tcStyle>
    </a:wholeTbl>
    <a:band1H>
      <a:tcStyle>
        <a:tcBdr/>
        <a:fill>
          <a:solidFill>
            <a:srgbClr val="9BBB59"/>
          </a:solidFill>
        </a:fill>
      </a:tcStyle>
    </a:band1H>
    <a:band2H>
      <a:tcStyle>
        <a:tcBdr/>
        <a:fill>
          <a:solidFill>
            <a:srgbClr val="9BBB59"/>
          </a:solidFill>
        </a:fill>
      </a:tcStyle>
    </a:band2H>
    <a:band1V>
      <a:tcStyle>
        <a:tcBdr>
          <a:top>
            <a:ln w="3172" cap="flat" cmpd="sng" algn="ctr">
              <a:solidFill>
                <a:srgbClr val="9BBB59"/>
              </a:solidFill>
              <a:prstDash val="solid"/>
              <a:round/>
              <a:headEnd type="none" w="med" len="med"/>
              <a:tailEnd type="none" w="med" len="med"/>
            </a:ln>
          </a:top>
          <a:bottom>
            <a:ln w="3172" cap="flat" cmpd="sng" algn="ctr">
              <a:solidFill>
                <a:srgbClr val="9BBB59"/>
              </a:solidFill>
              <a:prstDash val="solid"/>
              <a:round/>
              <a:headEnd type="none" w="med" len="med"/>
              <a:tailEnd type="none" w="med" len="med"/>
            </a:ln>
          </a:bottom>
        </a:tcBdr>
        <a:fill>
          <a:solidFill>
            <a:srgbClr val="9BBB59"/>
          </a:solidFill>
        </a:fill>
      </a:tcStyle>
    </a:band1V>
    <a:band2V>
      <a:tcStyle>
        <a:tcBdr/>
        <a:fill>
          <a:solidFill>
            <a:srgbClr val="9BBB59"/>
          </a:solidFill>
        </a:fill>
      </a:tcStyle>
    </a:band2V>
    <a:lastCol>
      <a:tcTxStyle b="on">
        <a:font>
          <a:latin typeface=""/>
          <a:ea typeface=""/>
          <a:cs typeface=""/>
        </a:font>
      </a:tcTxStyle>
      <a:tcStyle>
        <a:tcBdr>
          <a:left>
            <a:ln w="3172" cap="flat" cmpd="sng" algn="ctr">
              <a:solidFill>
                <a:srgbClr val="9BBB59"/>
              </a:solidFill>
              <a:prstDash val="solid"/>
              <a:round/>
              <a:headEnd type="none" w="med" len="med"/>
              <a:tailEnd type="none" w="med" len="med"/>
            </a:ln>
          </a:left>
          <a:right>
            <a:ln w="3172" cap="flat" cmpd="sng" algn="ctr">
              <a:solidFill>
                <a:srgbClr val="9BBB59"/>
              </a:solidFill>
              <a:prstDash val="solid"/>
              <a:round/>
              <a:headEnd type="none" w="med" len="med"/>
              <a:tailEnd type="none" w="med" len="med"/>
            </a:ln>
          </a:right>
          <a:top>
            <a:ln w="3172" cap="flat" cmpd="sng" algn="ctr">
              <a:solidFill>
                <a:srgbClr val="9BBB59"/>
              </a:solidFill>
              <a:prstDash val="solid"/>
              <a:round/>
              <a:headEnd type="none" w="med" len="med"/>
              <a:tailEnd type="none" w="med" len="med"/>
            </a:ln>
          </a:top>
          <a:bottom>
            <a:ln w="3172" cap="flat" cmpd="sng" algn="ctr">
              <a:solidFill>
                <a:srgbClr val="9BBB59"/>
              </a:solidFill>
              <a:prstDash val="solid"/>
              <a:round/>
              <a:headEnd type="none" w="med" len="med"/>
              <a:tailEnd type="none" w="med" len="med"/>
            </a:ln>
          </a:bottom>
        </a:tcBdr>
        <a:fill>
          <a:solidFill>
            <a:srgbClr val="9BBB59"/>
          </a:solidFill>
        </a:fill>
      </a:tcStyle>
    </a:lastCol>
    <a:firstCol>
      <a:tcTxStyle b="on">
        <a:font>
          <a:latin typeface=""/>
          <a:ea typeface=""/>
          <a:cs typeface=""/>
        </a:font>
      </a:tcTxStyle>
      <a:tcStyle>
        <a:tcBdr>
          <a:left>
            <a:ln w="3172" cap="flat" cmpd="sng" algn="ctr">
              <a:solidFill>
                <a:srgbClr val="9BBB59"/>
              </a:solidFill>
              <a:prstDash val="solid"/>
              <a:round/>
              <a:headEnd type="none" w="med" len="med"/>
              <a:tailEnd type="none" w="med" len="med"/>
            </a:ln>
          </a:left>
          <a:right>
            <a:ln w="3172" cap="flat" cmpd="sng" algn="ctr">
              <a:solidFill>
                <a:srgbClr val="9BBB59"/>
              </a:solidFill>
              <a:prstDash val="solid"/>
              <a:round/>
              <a:headEnd type="none" w="med" len="med"/>
              <a:tailEnd type="none" w="med" len="med"/>
            </a:ln>
          </a:right>
          <a:top>
            <a:ln w="3172" cap="flat" cmpd="sng" algn="ctr">
              <a:solidFill>
                <a:srgbClr val="9BBB59"/>
              </a:solidFill>
              <a:prstDash val="solid"/>
              <a:round/>
              <a:headEnd type="none" w="med" len="med"/>
              <a:tailEnd type="none" w="med" len="med"/>
            </a:ln>
          </a:top>
          <a:bottom>
            <a:ln w="3172" cap="flat" cmpd="sng" algn="ctr">
              <a:solidFill>
                <a:srgbClr val="9BBB59"/>
              </a:solidFill>
              <a:prstDash val="solid"/>
              <a:round/>
              <a:headEnd type="none" w="med" len="med"/>
              <a:tailEnd type="none" w="med" len="med"/>
            </a:ln>
          </a:bottom>
        </a:tcBdr>
        <a:fill>
          <a:solidFill>
            <a:srgbClr val="9BBB59"/>
          </a:solidFill>
        </a:fill>
      </a:tcStyle>
    </a:firstCol>
    <a:lastRow>
      <a:tcTxStyle b="on">
        <a:font>
          <a:latin typeface=""/>
          <a:ea typeface=""/>
          <a:cs typeface=""/>
        </a:font>
      </a:tcTxStyle>
      <a:tcStyle>
        <a:tcBdr>
          <a:left>
            <a:ln w="3172" cap="flat" cmpd="sng" algn="ctr">
              <a:solidFill>
                <a:srgbClr val="9BBB59"/>
              </a:solidFill>
              <a:prstDash val="solid"/>
              <a:round/>
              <a:headEnd type="none" w="med" len="med"/>
              <a:tailEnd type="none" w="med" len="med"/>
            </a:ln>
          </a:left>
          <a:right>
            <a:ln w="3172" cap="flat" cmpd="sng" algn="ctr">
              <a:solidFill>
                <a:srgbClr val="9BBB59"/>
              </a:solidFill>
              <a:prstDash val="solid"/>
              <a:round/>
              <a:headEnd type="none" w="med" len="med"/>
              <a:tailEnd type="none" w="med" len="med"/>
            </a:ln>
          </a:right>
          <a:top>
            <a:ln w="3172" cap="flat" cmpd="sng" algn="ctr">
              <a:solidFill>
                <a:srgbClr val="9BBB59"/>
              </a:solidFill>
              <a:prstDash val="solid"/>
              <a:round/>
              <a:headEnd type="none" w="med" len="med"/>
              <a:tailEnd type="none" w="med" len="med"/>
            </a:ln>
          </a:top>
          <a:bottom>
            <a:ln w="3172" cap="flat" cmpd="sng" algn="ctr">
              <a:solidFill>
                <a:srgbClr val="9BBB59"/>
              </a:solidFill>
              <a:prstDash val="solid"/>
              <a:round/>
              <a:headEnd type="none" w="med" len="med"/>
              <a:tailEnd type="none" w="med" len="med"/>
            </a:ln>
          </a:bottom>
        </a:tcBdr>
        <a:fill>
          <a:solidFill>
            <a:srgbClr val="9BBB59"/>
          </a:solidFill>
        </a:fill>
      </a:tcStyle>
    </a:lastRow>
    <a:firstRow>
      <a:tcTxStyle b="on">
        <a:font>
          <a:latin typeface="+mn-lt"/>
          <a:ea typeface="+mn-ea"/>
          <a:cs typeface="+mn-cs"/>
        </a:font>
        <a:srgbClr val="FFFFFF"/>
      </a:tcTxStyle>
      <a:tcStyle>
        <a:tcBdr>
          <a:left>
            <a:ln w="3172" cap="flat" cmpd="sng" algn="ctr">
              <a:solidFill>
                <a:srgbClr val="9BBB59"/>
              </a:solidFill>
              <a:prstDash val="solid"/>
              <a:round/>
              <a:headEnd type="none" w="med" len="med"/>
              <a:tailEnd type="none" w="med" len="med"/>
            </a:ln>
          </a:left>
          <a:right>
            <a:ln w="3172" cap="flat" cmpd="sng" algn="ctr">
              <a:solidFill>
                <a:srgbClr val="9BBB59"/>
              </a:solidFill>
              <a:prstDash val="solid"/>
              <a:round/>
              <a:headEnd type="none" w="med" len="med"/>
              <a:tailEnd type="none" w="med" len="med"/>
            </a:ln>
          </a:right>
          <a:top>
            <a:ln w="3172" cap="flat" cmpd="sng" algn="ctr">
              <a:solidFill>
                <a:srgbClr val="9BBB59"/>
              </a:solidFill>
              <a:prstDash val="solid"/>
              <a:round/>
              <a:headEnd type="none" w="med" len="med"/>
              <a:tailEnd type="none" w="med" len="med"/>
            </a:ln>
          </a:top>
          <a:bottom>
            <a:ln w="3172" cap="flat" cmpd="sng" algn="ctr">
              <a:solidFill>
                <a:srgbClr val="FFFFFF"/>
              </a:solidFill>
              <a:prstDash val="solid"/>
              <a:round/>
              <a:headEnd type="none" w="med" len="med"/>
              <a:tailEnd type="none" w="med" len="med"/>
            </a:ln>
          </a:bottom>
        </a:tcBdr>
        <a:fill>
          <a:solidFill>
            <a:srgbClr val="9BBB59"/>
          </a:solidFill>
        </a:fill>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876" autoAdjust="0"/>
    <p:restoredTop sz="94424" autoAdjust="0"/>
  </p:normalViewPr>
  <p:slideViewPr>
    <p:cSldViewPr snapToGrid="0">
      <p:cViewPr varScale="1">
        <p:scale>
          <a:sx n="62" d="100"/>
          <a:sy n="62" d="100"/>
        </p:scale>
        <p:origin x="756" y="56"/>
      </p:cViewPr>
      <p:guideLst>
        <p:guide orient="horz" pos="2160"/>
        <p:guide pos="3840"/>
      </p:guideLst>
    </p:cSldViewPr>
  </p:slideViewPr>
  <p:outlineViewPr>
    <p:cViewPr>
      <p:scale>
        <a:sx n="33" d="100"/>
        <a:sy n="33" d="100"/>
      </p:scale>
      <p:origin x="0" y="-10308"/>
    </p:cViewPr>
  </p:outlineViewPr>
  <p:notesTextViewPr>
    <p:cViewPr>
      <p:scale>
        <a:sx n="1" d="1"/>
        <a:sy n="1" d="1"/>
      </p:scale>
      <p:origin x="0" y="0"/>
    </p:cViewPr>
  </p:notesTextViewPr>
  <p:sorterViewPr>
    <p:cViewPr>
      <p:scale>
        <a:sx n="66" d="100"/>
        <a:sy n="66" d="100"/>
      </p:scale>
      <p:origin x="0" y="0"/>
    </p:cViewPr>
  </p:sorterViewPr>
  <p:notesViewPr>
    <p:cSldViewPr snapToGrid="0">
      <p:cViewPr varScale="1">
        <p:scale>
          <a:sx n="56" d="100"/>
          <a:sy n="56" d="100"/>
        </p:scale>
        <p:origin x="1806" y="72"/>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handoutMaster" Target="handoutMasters/handoutMaster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presProps" Target="pres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Header Placeholder 1"/>
          <p:cNvSpPr txBox="1">
            <a:spLocks noGrp="1"/>
          </p:cNvSpPr>
          <p:nvPr>
            <p:ph type="hdr" sz="quarter"/>
          </p:nvPr>
        </p:nvSpPr>
        <p:spPr>
          <a:xfrm>
            <a:off x="0" y="2"/>
            <a:ext cx="3014285" cy="464823"/>
          </a:xfrm>
          <a:prstGeom prst="rect">
            <a:avLst/>
          </a:prstGeom>
          <a:noFill/>
          <a:ln>
            <a:noFill/>
          </a:ln>
        </p:spPr>
        <p:txBody>
          <a:bodyPr vert="horz" wrap="square" lIns="91991" tIns="45991" rIns="91991" bIns="45991" anchor="t" anchorCtr="0" compatLnSpc="1">
            <a:noAutofit/>
          </a:bodyPr>
          <a:lstStyle/>
          <a:p>
            <a:pPr defTabSz="905158">
              <a:defRPr sz="1800" b="0" i="0" u="none" strike="noStrike" kern="0" cap="none" spc="0" baseline="0">
                <a:solidFill>
                  <a:srgbClr val="000000"/>
                </a:solidFill>
                <a:uFillTx/>
              </a:defRPr>
            </a:pPr>
            <a:endParaRPr lang="en-US" sz="1200" dirty="0">
              <a:solidFill>
                <a:srgbClr val="000000"/>
              </a:solidFill>
              <a:latin typeface="Calibri"/>
            </a:endParaRPr>
          </a:p>
        </p:txBody>
      </p:sp>
      <p:sp>
        <p:nvSpPr>
          <p:cNvPr id="3" name="Date Placeholder 2"/>
          <p:cNvSpPr txBox="1">
            <a:spLocks noGrp="1"/>
          </p:cNvSpPr>
          <p:nvPr>
            <p:ph type="dt" sz="quarter" idx="1"/>
          </p:nvPr>
        </p:nvSpPr>
        <p:spPr>
          <a:xfrm>
            <a:off x="3938970" y="2"/>
            <a:ext cx="3014285" cy="464823"/>
          </a:xfrm>
          <a:prstGeom prst="rect">
            <a:avLst/>
          </a:prstGeom>
          <a:noFill/>
          <a:ln>
            <a:noFill/>
          </a:ln>
        </p:spPr>
        <p:txBody>
          <a:bodyPr vert="horz" wrap="square" lIns="91991" tIns="45991" rIns="91991" bIns="45991" anchor="t" anchorCtr="0" compatLnSpc="1">
            <a:noAutofit/>
          </a:bodyPr>
          <a:lstStyle/>
          <a:p>
            <a:pPr algn="r" defTabSz="905158">
              <a:defRPr sz="1800" b="0" i="0" u="none" strike="noStrike" kern="0" cap="none" spc="0" baseline="0">
                <a:solidFill>
                  <a:srgbClr val="000000"/>
                </a:solidFill>
                <a:uFillTx/>
              </a:defRPr>
            </a:pPr>
            <a:fld id="{4E404325-1D2D-4F3E-A350-870EFDDC0C07}" type="datetime1">
              <a:rPr lang="en-US" sz="1200">
                <a:solidFill>
                  <a:srgbClr val="000000"/>
                </a:solidFill>
                <a:latin typeface="Calibri"/>
              </a:rPr>
              <a:pPr algn="r" defTabSz="905158">
                <a:defRPr sz="1800" b="0" i="0" u="none" strike="noStrike" kern="0" cap="none" spc="0" baseline="0">
                  <a:solidFill>
                    <a:srgbClr val="000000"/>
                  </a:solidFill>
                  <a:uFillTx/>
                </a:defRPr>
              </a:pPr>
              <a:t>6/29/2022</a:t>
            </a:fld>
            <a:endParaRPr lang="en-US" sz="1200" dirty="0">
              <a:solidFill>
                <a:srgbClr val="000000"/>
              </a:solidFill>
              <a:latin typeface="Calibri"/>
            </a:endParaRPr>
          </a:p>
        </p:txBody>
      </p:sp>
      <p:sp>
        <p:nvSpPr>
          <p:cNvPr id="4" name="Footer Placeholder 3"/>
          <p:cNvSpPr txBox="1">
            <a:spLocks noGrp="1"/>
          </p:cNvSpPr>
          <p:nvPr>
            <p:ph type="ftr" sz="quarter" idx="2"/>
          </p:nvPr>
        </p:nvSpPr>
        <p:spPr>
          <a:xfrm>
            <a:off x="0" y="8842694"/>
            <a:ext cx="3014285" cy="464823"/>
          </a:xfrm>
          <a:prstGeom prst="rect">
            <a:avLst/>
          </a:prstGeom>
          <a:noFill/>
          <a:ln>
            <a:noFill/>
          </a:ln>
        </p:spPr>
        <p:txBody>
          <a:bodyPr vert="horz" wrap="square" lIns="91991" tIns="45991" rIns="91991" bIns="45991" anchor="b" anchorCtr="0" compatLnSpc="1">
            <a:noAutofit/>
          </a:bodyPr>
          <a:lstStyle/>
          <a:p>
            <a:pPr defTabSz="905158">
              <a:defRPr sz="1800" b="0" i="0" u="none" strike="noStrike" kern="0" cap="none" spc="0" baseline="0">
                <a:solidFill>
                  <a:srgbClr val="000000"/>
                </a:solidFill>
                <a:uFillTx/>
              </a:defRPr>
            </a:pPr>
            <a:endParaRPr lang="en-US" sz="1200" dirty="0">
              <a:solidFill>
                <a:srgbClr val="000000"/>
              </a:solidFill>
              <a:latin typeface="Calibri"/>
            </a:endParaRPr>
          </a:p>
        </p:txBody>
      </p:sp>
      <p:sp>
        <p:nvSpPr>
          <p:cNvPr id="5" name="Slide Number Placeholder 4"/>
          <p:cNvSpPr txBox="1">
            <a:spLocks noGrp="1"/>
          </p:cNvSpPr>
          <p:nvPr>
            <p:ph type="sldNum" sz="quarter" idx="3"/>
          </p:nvPr>
        </p:nvSpPr>
        <p:spPr>
          <a:xfrm>
            <a:off x="3938970" y="8842694"/>
            <a:ext cx="3014285" cy="464823"/>
          </a:xfrm>
          <a:prstGeom prst="rect">
            <a:avLst/>
          </a:prstGeom>
          <a:noFill/>
          <a:ln>
            <a:noFill/>
          </a:ln>
        </p:spPr>
        <p:txBody>
          <a:bodyPr vert="horz" wrap="square" lIns="91991" tIns="45991" rIns="91991" bIns="45991" anchor="b" anchorCtr="0" compatLnSpc="1">
            <a:noAutofit/>
          </a:bodyPr>
          <a:lstStyle/>
          <a:p>
            <a:pPr algn="r" defTabSz="905158">
              <a:defRPr sz="1800" b="0" i="0" u="none" strike="noStrike" kern="0" cap="none" spc="0" baseline="0">
                <a:solidFill>
                  <a:srgbClr val="000000"/>
                </a:solidFill>
                <a:uFillTx/>
              </a:defRPr>
            </a:pPr>
            <a:fld id="{DC5B3D3F-51F2-4B86-A19B-C194B305F42B}" type="slidenum">
              <a:pPr algn="r" defTabSz="905158">
                <a:defRPr sz="1800" b="0" i="0" u="none" strike="noStrike" kern="0" cap="none" spc="0" baseline="0">
                  <a:solidFill>
                    <a:srgbClr val="000000"/>
                  </a:solidFill>
                  <a:uFillTx/>
                </a:defRPr>
              </a:pPr>
              <a:t>‹#›</a:t>
            </a:fld>
            <a:endParaRPr lang="en-US" sz="1200" dirty="0">
              <a:solidFill>
                <a:srgbClr val="000000"/>
              </a:solidFill>
              <a:latin typeface="Calibri"/>
            </a:endParaRPr>
          </a:p>
        </p:txBody>
      </p:sp>
    </p:spTree>
    <p:extLst>
      <p:ext uri="{BB962C8B-B14F-4D97-AF65-F5344CB8AC3E}">
        <p14:creationId xmlns:p14="http://schemas.microsoft.com/office/powerpoint/2010/main" val="398369768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Header Placeholder 1"/>
          <p:cNvSpPr txBox="1">
            <a:spLocks noGrp="1"/>
          </p:cNvSpPr>
          <p:nvPr>
            <p:ph type="hdr" sz="quarter"/>
          </p:nvPr>
        </p:nvSpPr>
        <p:spPr>
          <a:xfrm>
            <a:off x="0" y="2"/>
            <a:ext cx="3014285" cy="464823"/>
          </a:xfrm>
          <a:prstGeom prst="rect">
            <a:avLst/>
          </a:prstGeom>
          <a:noFill/>
          <a:ln>
            <a:noFill/>
          </a:ln>
        </p:spPr>
        <p:txBody>
          <a:bodyPr vert="horz" wrap="square" lIns="90488" tIns="45248" rIns="90488" bIns="45248" anchor="t" anchorCtr="0" compatLnSpc="1">
            <a:noAutofit/>
          </a:bodyPr>
          <a:lstStyle>
            <a:lvl1pPr marL="0" marR="0" lvl="0" indent="0" algn="l" defTabSz="905158" rtl="0" fontAlgn="auto" hangingPunct="1">
              <a:lnSpc>
                <a:spcPct val="100000"/>
              </a:lnSpc>
              <a:spcBef>
                <a:spcPts val="0"/>
              </a:spcBef>
              <a:spcAft>
                <a:spcPts val="0"/>
              </a:spcAft>
              <a:buNone/>
              <a:tabLst/>
              <a:defRPr lang="en-US" sz="1200" b="0" i="0" u="none" strike="noStrike" kern="1200" cap="none" spc="0" baseline="0">
                <a:solidFill>
                  <a:srgbClr val="000000"/>
                </a:solidFill>
                <a:uFillTx/>
                <a:latin typeface="Arial"/>
              </a:defRPr>
            </a:lvl1pPr>
          </a:lstStyle>
          <a:p>
            <a:pPr lvl="0"/>
            <a:endParaRPr lang="en-US" dirty="0"/>
          </a:p>
        </p:txBody>
      </p:sp>
      <p:sp>
        <p:nvSpPr>
          <p:cNvPr id="3" name="Date Placeholder 2"/>
          <p:cNvSpPr txBox="1">
            <a:spLocks noGrp="1"/>
          </p:cNvSpPr>
          <p:nvPr>
            <p:ph type="dt" idx="1"/>
          </p:nvPr>
        </p:nvSpPr>
        <p:spPr>
          <a:xfrm>
            <a:off x="3938970" y="2"/>
            <a:ext cx="3014285" cy="464823"/>
          </a:xfrm>
          <a:prstGeom prst="rect">
            <a:avLst/>
          </a:prstGeom>
          <a:noFill/>
          <a:ln>
            <a:noFill/>
          </a:ln>
        </p:spPr>
        <p:txBody>
          <a:bodyPr vert="horz" wrap="square" lIns="90488" tIns="45248" rIns="90488" bIns="45248" anchor="t" anchorCtr="0" compatLnSpc="1">
            <a:noAutofit/>
          </a:bodyPr>
          <a:lstStyle>
            <a:lvl1pPr marL="0" marR="0" lvl="0" indent="0" algn="r" defTabSz="905158" rtl="0" fontAlgn="auto" hangingPunct="1">
              <a:lnSpc>
                <a:spcPct val="100000"/>
              </a:lnSpc>
              <a:spcBef>
                <a:spcPts val="0"/>
              </a:spcBef>
              <a:spcAft>
                <a:spcPts val="0"/>
              </a:spcAft>
              <a:buNone/>
              <a:tabLst/>
              <a:defRPr lang="en-US" sz="1200" b="0" i="0" u="none" strike="noStrike" kern="1200" cap="none" spc="0" baseline="0">
                <a:solidFill>
                  <a:srgbClr val="000000"/>
                </a:solidFill>
                <a:uFillTx/>
                <a:latin typeface="Arial"/>
              </a:defRPr>
            </a:lvl1pPr>
          </a:lstStyle>
          <a:p>
            <a:pPr lvl="0"/>
            <a:fld id="{03CED242-676B-4D2E-B8D3-887BD60AE83C}" type="datetime1">
              <a:rPr lang="en-US"/>
              <a:pPr lvl="0"/>
              <a:t>6/29/2022</a:t>
            </a:fld>
            <a:endParaRPr lang="en-US" dirty="0"/>
          </a:p>
        </p:txBody>
      </p:sp>
      <p:sp>
        <p:nvSpPr>
          <p:cNvPr id="4" name="Slide Image Placeholder 3"/>
          <p:cNvSpPr>
            <a:spLocks noGrp="1" noRot="1" noChangeAspect="1"/>
          </p:cNvSpPr>
          <p:nvPr>
            <p:ph type="sldImg" idx="2"/>
          </p:nvPr>
        </p:nvSpPr>
        <p:spPr>
          <a:xfrm>
            <a:off x="374650" y="698500"/>
            <a:ext cx="6205538" cy="3490913"/>
          </a:xfrm>
          <a:prstGeom prst="rect">
            <a:avLst/>
          </a:prstGeom>
          <a:noFill/>
          <a:ln w="12701">
            <a:solidFill>
              <a:srgbClr val="000000"/>
            </a:solidFill>
            <a:prstDash val="solid"/>
          </a:ln>
        </p:spPr>
      </p:sp>
      <p:sp>
        <p:nvSpPr>
          <p:cNvPr id="5" name="Notes Placeholder 4"/>
          <p:cNvSpPr txBox="1">
            <a:spLocks noGrp="1"/>
          </p:cNvSpPr>
          <p:nvPr>
            <p:ph type="body" sz="quarter" idx="3"/>
          </p:nvPr>
        </p:nvSpPr>
        <p:spPr>
          <a:xfrm>
            <a:off x="695485" y="4422145"/>
            <a:ext cx="5563868" cy="4188141"/>
          </a:xfrm>
          <a:prstGeom prst="rect">
            <a:avLst/>
          </a:prstGeom>
          <a:noFill/>
          <a:ln>
            <a:noFill/>
          </a:ln>
        </p:spPr>
        <p:txBody>
          <a:bodyPr vert="horz" wrap="square" lIns="90488" tIns="45248" rIns="90488" bIns="45248" anchor="t" anchorCtr="0" compatLnSpc="1">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txBox="1">
            <a:spLocks noGrp="1"/>
          </p:cNvSpPr>
          <p:nvPr>
            <p:ph type="ftr" sz="quarter" idx="4"/>
          </p:nvPr>
        </p:nvSpPr>
        <p:spPr>
          <a:xfrm>
            <a:off x="0" y="8842694"/>
            <a:ext cx="3014285" cy="464823"/>
          </a:xfrm>
          <a:prstGeom prst="rect">
            <a:avLst/>
          </a:prstGeom>
          <a:noFill/>
          <a:ln>
            <a:noFill/>
          </a:ln>
        </p:spPr>
        <p:txBody>
          <a:bodyPr vert="horz" wrap="square" lIns="90488" tIns="45248" rIns="90488" bIns="45248" anchor="b" anchorCtr="0" compatLnSpc="1">
            <a:noAutofit/>
          </a:bodyPr>
          <a:lstStyle>
            <a:lvl1pPr marL="0" marR="0" lvl="0" indent="0" algn="l" defTabSz="905158" rtl="0" fontAlgn="auto" hangingPunct="1">
              <a:lnSpc>
                <a:spcPct val="100000"/>
              </a:lnSpc>
              <a:spcBef>
                <a:spcPts val="0"/>
              </a:spcBef>
              <a:spcAft>
                <a:spcPts val="0"/>
              </a:spcAft>
              <a:buNone/>
              <a:tabLst/>
              <a:defRPr lang="en-US" sz="1200" b="0" i="0" u="none" strike="noStrike" kern="1200" cap="none" spc="0" baseline="0">
                <a:solidFill>
                  <a:srgbClr val="000000"/>
                </a:solidFill>
                <a:uFillTx/>
                <a:latin typeface="Arial"/>
              </a:defRPr>
            </a:lvl1pPr>
          </a:lstStyle>
          <a:p>
            <a:pPr lvl="0"/>
            <a:endParaRPr lang="en-US" dirty="0"/>
          </a:p>
        </p:txBody>
      </p:sp>
      <p:sp>
        <p:nvSpPr>
          <p:cNvPr id="7" name="Slide Number Placeholder 6"/>
          <p:cNvSpPr txBox="1">
            <a:spLocks noGrp="1"/>
          </p:cNvSpPr>
          <p:nvPr>
            <p:ph type="sldNum" sz="quarter" idx="5"/>
          </p:nvPr>
        </p:nvSpPr>
        <p:spPr>
          <a:xfrm>
            <a:off x="3938970" y="8842694"/>
            <a:ext cx="3014285" cy="464823"/>
          </a:xfrm>
          <a:prstGeom prst="rect">
            <a:avLst/>
          </a:prstGeom>
          <a:noFill/>
          <a:ln>
            <a:noFill/>
          </a:ln>
        </p:spPr>
        <p:txBody>
          <a:bodyPr vert="horz" wrap="square" lIns="90488" tIns="45248" rIns="90488" bIns="45248" anchor="b" anchorCtr="0" compatLnSpc="1">
            <a:noAutofit/>
          </a:bodyPr>
          <a:lstStyle>
            <a:lvl1pPr marL="0" marR="0" lvl="0" indent="0" algn="r" defTabSz="905158" rtl="0" fontAlgn="auto" hangingPunct="1">
              <a:lnSpc>
                <a:spcPct val="100000"/>
              </a:lnSpc>
              <a:spcBef>
                <a:spcPts val="0"/>
              </a:spcBef>
              <a:spcAft>
                <a:spcPts val="0"/>
              </a:spcAft>
              <a:buNone/>
              <a:tabLst/>
              <a:defRPr lang="en-US" sz="1200" b="0" i="0" u="none" strike="noStrike" kern="1200" cap="none" spc="0" baseline="0">
                <a:solidFill>
                  <a:srgbClr val="000000"/>
                </a:solidFill>
                <a:uFillTx/>
                <a:latin typeface="Arial"/>
              </a:defRPr>
            </a:lvl1pPr>
          </a:lstStyle>
          <a:p>
            <a:pPr lvl="0"/>
            <a:fld id="{4880E448-2FF7-4289-9F48-45BB15C9AD96}" type="slidenum">
              <a:t>‹#›</a:t>
            </a:fld>
            <a:endParaRPr lang="en-US" dirty="0"/>
          </a:p>
        </p:txBody>
      </p:sp>
    </p:spTree>
    <p:extLst>
      <p:ext uri="{BB962C8B-B14F-4D97-AF65-F5344CB8AC3E}">
        <p14:creationId xmlns:p14="http://schemas.microsoft.com/office/powerpoint/2010/main" val="2378341327"/>
      </p:ext>
    </p:extLst>
  </p:cSld>
  <p:clrMap bg1="lt1" tx1="dk1" bg2="lt2" tx2="dk2" accent1="accent1" accent2="accent2" accent3="accent3" accent4="accent4" accent5="accent5" accent6="accent6" hlink="hlink" folHlink="folHlink"/>
  <p:notesStyle>
    <a:lvl1pPr marL="0" marR="0" lvl="0" indent="0" algn="l" defTabSz="914400" rtl="0" fontAlgn="auto" hangingPunct="1">
      <a:lnSpc>
        <a:spcPct val="100000"/>
      </a:lnSpc>
      <a:spcBef>
        <a:spcPts val="0"/>
      </a:spcBef>
      <a:spcAft>
        <a:spcPts val="0"/>
      </a:spcAft>
      <a:buNone/>
      <a:tabLst/>
      <a:defRPr lang="en-US" sz="1200" b="0" i="0" u="none" strike="noStrike" kern="1200" cap="none" spc="0" baseline="0">
        <a:solidFill>
          <a:srgbClr val="000000"/>
        </a:solidFill>
        <a:uFillTx/>
        <a:latin typeface="Calibri"/>
      </a:defRPr>
    </a:lvl1pPr>
    <a:lvl2pPr marL="457200" marR="0" lvl="1" indent="0" algn="l" defTabSz="914400" rtl="0" fontAlgn="auto" hangingPunct="1">
      <a:lnSpc>
        <a:spcPct val="100000"/>
      </a:lnSpc>
      <a:spcBef>
        <a:spcPts val="0"/>
      </a:spcBef>
      <a:spcAft>
        <a:spcPts val="0"/>
      </a:spcAft>
      <a:buNone/>
      <a:tabLst/>
      <a:defRPr lang="en-US" sz="1200" b="0" i="0" u="none" strike="noStrike" kern="1200" cap="none" spc="0" baseline="0">
        <a:solidFill>
          <a:srgbClr val="000000"/>
        </a:solidFill>
        <a:uFillTx/>
        <a:latin typeface="Calibri"/>
      </a:defRPr>
    </a:lvl2pPr>
    <a:lvl3pPr marL="914400" marR="0" lvl="2" indent="0" algn="l" defTabSz="914400" rtl="0" fontAlgn="auto" hangingPunct="1">
      <a:lnSpc>
        <a:spcPct val="100000"/>
      </a:lnSpc>
      <a:spcBef>
        <a:spcPts val="0"/>
      </a:spcBef>
      <a:spcAft>
        <a:spcPts val="0"/>
      </a:spcAft>
      <a:buNone/>
      <a:tabLst/>
      <a:defRPr lang="en-US" sz="1200" b="0" i="0" u="none" strike="noStrike" kern="1200" cap="none" spc="0" baseline="0">
        <a:solidFill>
          <a:srgbClr val="000000"/>
        </a:solidFill>
        <a:uFillTx/>
        <a:latin typeface="Calibri"/>
      </a:defRPr>
    </a:lvl3pPr>
    <a:lvl4pPr marL="1371600" marR="0" lvl="3" indent="0" algn="l" defTabSz="914400" rtl="0" fontAlgn="auto" hangingPunct="1">
      <a:lnSpc>
        <a:spcPct val="100000"/>
      </a:lnSpc>
      <a:spcBef>
        <a:spcPts val="0"/>
      </a:spcBef>
      <a:spcAft>
        <a:spcPts val="0"/>
      </a:spcAft>
      <a:buNone/>
      <a:tabLst/>
      <a:defRPr lang="en-US" sz="1200" b="0" i="0" u="none" strike="noStrike" kern="1200" cap="none" spc="0" baseline="0">
        <a:solidFill>
          <a:srgbClr val="000000"/>
        </a:solidFill>
        <a:uFillTx/>
        <a:latin typeface="Calibri"/>
      </a:defRPr>
    </a:lvl4pPr>
    <a:lvl5pPr marL="1828800" marR="0" lvl="4" indent="0" algn="l" defTabSz="914400" rtl="0" fontAlgn="auto" hangingPunct="1">
      <a:lnSpc>
        <a:spcPct val="100000"/>
      </a:lnSpc>
      <a:spcBef>
        <a:spcPts val="0"/>
      </a:spcBef>
      <a:spcAft>
        <a:spcPts val="0"/>
      </a:spcAft>
      <a:buNone/>
      <a:tabLst/>
      <a:defRPr lang="en-US" sz="1200" b="0" i="0" u="none" strike="noStrike" kern="1200" cap="none" spc="0" baseline="0">
        <a:solidFill>
          <a:srgbClr val="000000"/>
        </a:solidFill>
        <a:uFillTx/>
        <a:latin typeface="Calibri"/>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slide" Target="../slides/slide1.xml"/><Relationship Id="rId2" Type="http://schemas.openxmlformats.org/officeDocument/2006/relationships/notesMaster" Target="../notesMasters/notesMaster1.xml"/><Relationship Id="rId1" Type="http://schemas.openxmlformats.org/officeDocument/2006/relationships/tags" Target="../tags/tag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slide" Target="../slides/slide3.xml"/><Relationship Id="rId2" Type="http://schemas.openxmlformats.org/officeDocument/2006/relationships/notesMaster" Target="../notesMasters/notesMaster1.xml"/><Relationship Id="rId1" Type="http://schemas.openxmlformats.org/officeDocument/2006/relationships/tags" Target="../tags/tag2.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74650" y="698500"/>
            <a:ext cx="6205538" cy="3490913"/>
          </a:xfrm>
        </p:spPr>
      </p:sp>
      <p:sp>
        <p:nvSpPr>
          <p:cNvPr id="3" name="Notes Placeholder 2"/>
          <p:cNvSpPr txBox="1">
            <a:spLocks noGrp="1"/>
          </p:cNvSpPr>
          <p:nvPr>
            <p:ph type="body" sz="quarter" idx="1"/>
            <p:custDataLst>
              <p:tags r:id="rId1"/>
            </p:custDataLst>
          </p:nvPr>
        </p:nvSpPr>
        <p:spPr/>
        <p:txBody>
          <a:bodyPr/>
          <a:lstStyle/>
          <a:p>
            <a:endParaRPr lang="en-US" dirty="0"/>
          </a:p>
        </p:txBody>
      </p:sp>
      <p:sp>
        <p:nvSpPr>
          <p:cNvPr id="4" name="Slide Number Placeholder 3"/>
          <p:cNvSpPr txBox="1"/>
          <p:nvPr/>
        </p:nvSpPr>
        <p:spPr>
          <a:xfrm>
            <a:off x="3938970" y="8842694"/>
            <a:ext cx="3014285" cy="464823"/>
          </a:xfrm>
          <a:prstGeom prst="rect">
            <a:avLst/>
          </a:prstGeom>
          <a:noFill/>
          <a:ln cap="flat">
            <a:noFill/>
          </a:ln>
        </p:spPr>
        <p:txBody>
          <a:bodyPr vert="horz" wrap="square" lIns="90488" tIns="45248" rIns="90488" bIns="45248" anchor="b" anchorCtr="0" compatLnSpc="1">
            <a:noAutofit/>
          </a:bodyPr>
          <a:lstStyle/>
          <a:p>
            <a:pPr algn="r" defTabSz="905158">
              <a:defRPr sz="1800" b="0" i="0" u="none" strike="noStrike" kern="0" cap="none" spc="0" baseline="0">
                <a:solidFill>
                  <a:srgbClr val="000000"/>
                </a:solidFill>
                <a:uFillTx/>
              </a:defRPr>
            </a:pPr>
            <a:fld id="{AC57F3CB-8B17-499A-9B58-B8C8B7740AAD}" type="slidenum">
              <a:pPr algn="r" defTabSz="905158">
                <a:defRPr sz="1800" b="0" i="0" u="none" strike="noStrike" kern="0" cap="none" spc="0" baseline="0">
                  <a:solidFill>
                    <a:srgbClr val="000000"/>
                  </a:solidFill>
                  <a:uFillTx/>
                </a:defRPr>
              </a:pPr>
              <a:t>1</a:t>
            </a:fld>
            <a:endParaRPr lang="en-US" sz="1200" dirty="0">
              <a:solidFill>
                <a:srgbClr val="000000"/>
              </a:solidFill>
              <a:latin typeface="Arial"/>
            </a:endParaRPr>
          </a:p>
        </p:txBody>
      </p:sp>
    </p:spTree>
    <p:extLst>
      <p:ext uri="{BB962C8B-B14F-4D97-AF65-F5344CB8AC3E}">
        <p14:creationId xmlns:p14="http://schemas.microsoft.com/office/powerpoint/2010/main" val="415201159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lvl="0"/>
            <a:fld id="{4880E448-2FF7-4289-9F48-45BB15C9AD96}" type="slidenum">
              <a:rPr lang="en-US" smtClean="0"/>
              <a:t>10</a:t>
            </a:fld>
            <a:endParaRPr lang="en-US" dirty="0"/>
          </a:p>
        </p:txBody>
      </p:sp>
    </p:spTree>
    <p:extLst>
      <p:ext uri="{BB962C8B-B14F-4D97-AF65-F5344CB8AC3E}">
        <p14:creationId xmlns:p14="http://schemas.microsoft.com/office/powerpoint/2010/main" val="176545586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lvl="0"/>
            <a:fld id="{4880E448-2FF7-4289-9F48-45BB15C9AD96}" type="slidenum">
              <a:rPr lang="en-US" smtClean="0"/>
              <a:t>11</a:t>
            </a:fld>
            <a:endParaRPr lang="en-US" dirty="0"/>
          </a:p>
        </p:txBody>
      </p:sp>
    </p:spTree>
    <p:extLst>
      <p:ext uri="{BB962C8B-B14F-4D97-AF65-F5344CB8AC3E}">
        <p14:creationId xmlns:p14="http://schemas.microsoft.com/office/powerpoint/2010/main" val="85532254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lvl="0"/>
            <a:fld id="{4880E448-2FF7-4289-9F48-45BB15C9AD96}" type="slidenum">
              <a:rPr lang="en-US" smtClean="0"/>
              <a:t>12</a:t>
            </a:fld>
            <a:endParaRPr lang="en-US" dirty="0"/>
          </a:p>
        </p:txBody>
      </p:sp>
    </p:spTree>
    <p:extLst>
      <p:ext uri="{BB962C8B-B14F-4D97-AF65-F5344CB8AC3E}">
        <p14:creationId xmlns:p14="http://schemas.microsoft.com/office/powerpoint/2010/main" val="109587805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lvl="0"/>
            <a:fld id="{4880E448-2FF7-4289-9F48-45BB15C9AD96}" type="slidenum">
              <a:rPr lang="en-US" smtClean="0"/>
              <a:t>13</a:t>
            </a:fld>
            <a:endParaRPr lang="en-US" dirty="0"/>
          </a:p>
        </p:txBody>
      </p:sp>
    </p:spTree>
    <p:extLst>
      <p:ext uri="{BB962C8B-B14F-4D97-AF65-F5344CB8AC3E}">
        <p14:creationId xmlns:p14="http://schemas.microsoft.com/office/powerpoint/2010/main" val="91822324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lvl="0"/>
            <a:fld id="{4880E448-2FF7-4289-9F48-45BB15C9AD96}" type="slidenum">
              <a:rPr lang="en-US" smtClean="0"/>
              <a:t>14</a:t>
            </a:fld>
            <a:endParaRPr lang="en-US" dirty="0"/>
          </a:p>
        </p:txBody>
      </p:sp>
    </p:spTree>
    <p:extLst>
      <p:ext uri="{BB962C8B-B14F-4D97-AF65-F5344CB8AC3E}">
        <p14:creationId xmlns:p14="http://schemas.microsoft.com/office/powerpoint/2010/main" val="275413205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lvl="0"/>
            <a:fld id="{4880E448-2FF7-4289-9F48-45BB15C9AD96}" type="slidenum">
              <a:rPr lang="en-US" smtClean="0"/>
              <a:t>15</a:t>
            </a:fld>
            <a:endParaRPr lang="en-US" dirty="0"/>
          </a:p>
        </p:txBody>
      </p:sp>
    </p:spTree>
    <p:extLst>
      <p:ext uri="{BB962C8B-B14F-4D97-AF65-F5344CB8AC3E}">
        <p14:creationId xmlns:p14="http://schemas.microsoft.com/office/powerpoint/2010/main" val="168913503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lvl="0"/>
            <a:fld id="{4880E448-2FF7-4289-9F48-45BB15C9AD96}" type="slidenum">
              <a:rPr lang="en-US" smtClean="0"/>
              <a:t>16</a:t>
            </a:fld>
            <a:endParaRPr lang="en-US" dirty="0"/>
          </a:p>
        </p:txBody>
      </p:sp>
    </p:spTree>
    <p:extLst>
      <p:ext uri="{BB962C8B-B14F-4D97-AF65-F5344CB8AC3E}">
        <p14:creationId xmlns:p14="http://schemas.microsoft.com/office/powerpoint/2010/main" val="325416619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lvl="0"/>
            <a:fld id="{4880E448-2FF7-4289-9F48-45BB15C9AD96}" type="slidenum">
              <a:rPr lang="en-US" smtClean="0"/>
              <a:t>17</a:t>
            </a:fld>
            <a:endParaRPr lang="en-US" dirty="0"/>
          </a:p>
        </p:txBody>
      </p:sp>
    </p:spTree>
    <p:extLst>
      <p:ext uri="{BB962C8B-B14F-4D97-AF65-F5344CB8AC3E}">
        <p14:creationId xmlns:p14="http://schemas.microsoft.com/office/powerpoint/2010/main" val="201938793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lvl="0"/>
            <a:fld id="{4880E448-2FF7-4289-9F48-45BB15C9AD96}" type="slidenum">
              <a:rPr lang="en-US" smtClean="0"/>
              <a:t>18</a:t>
            </a:fld>
            <a:endParaRPr lang="en-US" dirty="0"/>
          </a:p>
        </p:txBody>
      </p:sp>
    </p:spTree>
    <p:extLst>
      <p:ext uri="{BB962C8B-B14F-4D97-AF65-F5344CB8AC3E}">
        <p14:creationId xmlns:p14="http://schemas.microsoft.com/office/powerpoint/2010/main" val="306438843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lvl="0"/>
            <a:fld id="{4880E448-2FF7-4289-9F48-45BB15C9AD96}" type="slidenum">
              <a:rPr lang="en-US" smtClean="0"/>
              <a:t>19</a:t>
            </a:fld>
            <a:endParaRPr lang="en-US" dirty="0"/>
          </a:p>
        </p:txBody>
      </p:sp>
    </p:spTree>
    <p:extLst>
      <p:ext uri="{BB962C8B-B14F-4D97-AF65-F5344CB8AC3E}">
        <p14:creationId xmlns:p14="http://schemas.microsoft.com/office/powerpoint/2010/main" val="191542317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lvl="0"/>
            <a:fld id="{4880E448-2FF7-4289-9F48-45BB15C9AD96}" type="slidenum">
              <a:rPr lang="en-US" smtClean="0"/>
              <a:t>2</a:t>
            </a:fld>
            <a:endParaRPr lang="en-US" dirty="0"/>
          </a:p>
        </p:txBody>
      </p:sp>
    </p:spTree>
    <p:extLst>
      <p:ext uri="{BB962C8B-B14F-4D97-AF65-F5344CB8AC3E}">
        <p14:creationId xmlns:p14="http://schemas.microsoft.com/office/powerpoint/2010/main" val="164234214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lvl="0"/>
            <a:fld id="{4880E448-2FF7-4289-9F48-45BB15C9AD96}" type="slidenum">
              <a:rPr lang="en-US" smtClean="0"/>
              <a:t>20</a:t>
            </a:fld>
            <a:endParaRPr lang="en-US" dirty="0"/>
          </a:p>
        </p:txBody>
      </p:sp>
    </p:spTree>
    <p:extLst>
      <p:ext uri="{BB962C8B-B14F-4D97-AF65-F5344CB8AC3E}">
        <p14:creationId xmlns:p14="http://schemas.microsoft.com/office/powerpoint/2010/main" val="141988581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lvl="0"/>
            <a:fld id="{4880E448-2FF7-4289-9F48-45BB15C9AD96}" type="slidenum">
              <a:rPr lang="en-US" smtClean="0"/>
              <a:t>21</a:t>
            </a:fld>
            <a:endParaRPr lang="en-US" dirty="0"/>
          </a:p>
        </p:txBody>
      </p:sp>
    </p:spTree>
    <p:extLst>
      <p:ext uri="{BB962C8B-B14F-4D97-AF65-F5344CB8AC3E}">
        <p14:creationId xmlns:p14="http://schemas.microsoft.com/office/powerpoint/2010/main" val="164794651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lvl="0"/>
            <a:fld id="{4880E448-2FF7-4289-9F48-45BB15C9AD96}" type="slidenum">
              <a:rPr lang="en-US" smtClean="0"/>
              <a:t>23</a:t>
            </a:fld>
            <a:endParaRPr lang="en-US" dirty="0"/>
          </a:p>
        </p:txBody>
      </p:sp>
    </p:spTree>
    <p:extLst>
      <p:ext uri="{BB962C8B-B14F-4D97-AF65-F5344CB8AC3E}">
        <p14:creationId xmlns:p14="http://schemas.microsoft.com/office/powerpoint/2010/main" val="19024648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lvl="0"/>
            <a:fld id="{4880E448-2FF7-4289-9F48-45BB15C9AD96}" type="slidenum">
              <a:rPr lang="en-US" smtClean="0"/>
              <a:t>24</a:t>
            </a:fld>
            <a:endParaRPr lang="en-US" dirty="0"/>
          </a:p>
        </p:txBody>
      </p:sp>
    </p:spTree>
    <p:extLst>
      <p:ext uri="{BB962C8B-B14F-4D97-AF65-F5344CB8AC3E}">
        <p14:creationId xmlns:p14="http://schemas.microsoft.com/office/powerpoint/2010/main" val="172339309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lvl="0"/>
            <a:fld id="{4880E448-2FF7-4289-9F48-45BB15C9AD96}" type="slidenum">
              <a:rPr lang="en-US" smtClean="0"/>
              <a:t>25</a:t>
            </a:fld>
            <a:endParaRPr lang="en-US" dirty="0"/>
          </a:p>
        </p:txBody>
      </p:sp>
    </p:spTree>
    <p:extLst>
      <p:ext uri="{BB962C8B-B14F-4D97-AF65-F5344CB8AC3E}">
        <p14:creationId xmlns:p14="http://schemas.microsoft.com/office/powerpoint/2010/main" val="172814613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lvl="0"/>
            <a:fld id="{4880E448-2FF7-4289-9F48-45BB15C9AD96}" type="slidenum">
              <a:rPr lang="en-US" smtClean="0"/>
              <a:t>26</a:t>
            </a:fld>
            <a:endParaRPr lang="en-US" dirty="0"/>
          </a:p>
        </p:txBody>
      </p:sp>
    </p:spTree>
    <p:extLst>
      <p:ext uri="{BB962C8B-B14F-4D97-AF65-F5344CB8AC3E}">
        <p14:creationId xmlns:p14="http://schemas.microsoft.com/office/powerpoint/2010/main" val="10592538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lvl="0"/>
            <a:fld id="{4880E448-2FF7-4289-9F48-45BB15C9AD96}" type="slidenum">
              <a:rPr lang="en-US" smtClean="0"/>
              <a:t>27</a:t>
            </a:fld>
            <a:endParaRPr lang="en-US" dirty="0"/>
          </a:p>
        </p:txBody>
      </p:sp>
    </p:spTree>
    <p:extLst>
      <p:ext uri="{BB962C8B-B14F-4D97-AF65-F5344CB8AC3E}">
        <p14:creationId xmlns:p14="http://schemas.microsoft.com/office/powerpoint/2010/main" val="38778948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lvl="0"/>
            <a:fld id="{4880E448-2FF7-4289-9F48-45BB15C9AD96}" type="slidenum">
              <a:rPr lang="en-US" smtClean="0"/>
              <a:t>28</a:t>
            </a:fld>
            <a:endParaRPr lang="en-US" dirty="0"/>
          </a:p>
        </p:txBody>
      </p:sp>
    </p:spTree>
    <p:extLst>
      <p:ext uri="{BB962C8B-B14F-4D97-AF65-F5344CB8AC3E}">
        <p14:creationId xmlns:p14="http://schemas.microsoft.com/office/powerpoint/2010/main" val="256987796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lvl="0"/>
            <a:fld id="{4880E448-2FF7-4289-9F48-45BB15C9AD96}" type="slidenum">
              <a:rPr lang="en-US" smtClean="0"/>
              <a:t>29</a:t>
            </a:fld>
            <a:endParaRPr lang="en-US" dirty="0"/>
          </a:p>
        </p:txBody>
      </p:sp>
    </p:spTree>
    <p:extLst>
      <p:ext uri="{BB962C8B-B14F-4D97-AF65-F5344CB8AC3E}">
        <p14:creationId xmlns:p14="http://schemas.microsoft.com/office/powerpoint/2010/main" val="276228149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lvl="0"/>
            <a:fld id="{4880E448-2FF7-4289-9F48-45BB15C9AD96}" type="slidenum">
              <a:rPr lang="en-US" smtClean="0"/>
              <a:t>30</a:t>
            </a:fld>
            <a:endParaRPr lang="en-US" dirty="0"/>
          </a:p>
        </p:txBody>
      </p:sp>
    </p:spTree>
    <p:extLst>
      <p:ext uri="{BB962C8B-B14F-4D97-AF65-F5344CB8AC3E}">
        <p14:creationId xmlns:p14="http://schemas.microsoft.com/office/powerpoint/2010/main" val="393912682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74650" y="698500"/>
            <a:ext cx="6205538" cy="3490913"/>
          </a:xfrm>
        </p:spPr>
      </p:sp>
      <p:sp>
        <p:nvSpPr>
          <p:cNvPr id="3" name="Notes Placeholder 2"/>
          <p:cNvSpPr>
            <a:spLocks noGrp="1"/>
          </p:cNvSpPr>
          <p:nvPr>
            <p:ph type="body" idx="1"/>
            <p:custDataLst>
              <p:tags r:id="rId1"/>
            </p:custDataLst>
          </p:nvPr>
        </p:nvSpPr>
        <p:spPr/>
        <p:txBody>
          <a:bodyPr/>
          <a:lstStyle/>
          <a:p>
            <a:endParaRPr lang="en-US" dirty="0"/>
          </a:p>
        </p:txBody>
      </p:sp>
      <p:sp>
        <p:nvSpPr>
          <p:cNvPr id="4" name="Slide Number Placeholder 3"/>
          <p:cNvSpPr>
            <a:spLocks noGrp="1"/>
          </p:cNvSpPr>
          <p:nvPr>
            <p:ph type="sldNum" sz="quarter" idx="10"/>
          </p:nvPr>
        </p:nvSpPr>
        <p:spPr/>
        <p:txBody>
          <a:bodyPr/>
          <a:lstStyle/>
          <a:p>
            <a:pPr lvl="0"/>
            <a:fld id="{4880E448-2FF7-4289-9F48-45BB15C9AD96}" type="slidenum">
              <a:rPr lang="en-US" smtClean="0"/>
              <a:t>3</a:t>
            </a:fld>
            <a:endParaRPr lang="en-US" dirty="0"/>
          </a:p>
        </p:txBody>
      </p:sp>
    </p:spTree>
    <p:extLst>
      <p:ext uri="{BB962C8B-B14F-4D97-AF65-F5344CB8AC3E}">
        <p14:creationId xmlns:p14="http://schemas.microsoft.com/office/powerpoint/2010/main" val="51812491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lvl="0"/>
            <a:fld id="{4880E448-2FF7-4289-9F48-45BB15C9AD96}" type="slidenum">
              <a:rPr lang="en-US" smtClean="0"/>
              <a:t>33</a:t>
            </a:fld>
            <a:endParaRPr lang="en-US" dirty="0"/>
          </a:p>
        </p:txBody>
      </p:sp>
    </p:spTree>
    <p:extLst>
      <p:ext uri="{BB962C8B-B14F-4D97-AF65-F5344CB8AC3E}">
        <p14:creationId xmlns:p14="http://schemas.microsoft.com/office/powerpoint/2010/main" val="298788814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lvl="0"/>
            <a:fld id="{4880E448-2FF7-4289-9F48-45BB15C9AD96}" type="slidenum">
              <a:rPr lang="en-US" smtClean="0"/>
              <a:t>34</a:t>
            </a:fld>
            <a:endParaRPr lang="en-US" dirty="0"/>
          </a:p>
        </p:txBody>
      </p:sp>
    </p:spTree>
    <p:extLst>
      <p:ext uri="{BB962C8B-B14F-4D97-AF65-F5344CB8AC3E}">
        <p14:creationId xmlns:p14="http://schemas.microsoft.com/office/powerpoint/2010/main" val="314237376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lvl="0"/>
            <a:fld id="{4880E448-2FF7-4289-9F48-45BB15C9AD96}" type="slidenum">
              <a:rPr lang="en-US" smtClean="0"/>
              <a:t>35</a:t>
            </a:fld>
            <a:endParaRPr lang="en-US" dirty="0"/>
          </a:p>
        </p:txBody>
      </p:sp>
    </p:spTree>
    <p:extLst>
      <p:ext uri="{BB962C8B-B14F-4D97-AF65-F5344CB8AC3E}">
        <p14:creationId xmlns:p14="http://schemas.microsoft.com/office/powerpoint/2010/main" val="1665324410"/>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lvl="0"/>
            <a:fld id="{4880E448-2FF7-4289-9F48-45BB15C9AD96}" type="slidenum">
              <a:rPr lang="en-US" smtClean="0"/>
              <a:t>36</a:t>
            </a:fld>
            <a:endParaRPr lang="en-US" dirty="0"/>
          </a:p>
        </p:txBody>
      </p:sp>
    </p:spTree>
    <p:extLst>
      <p:ext uri="{BB962C8B-B14F-4D97-AF65-F5344CB8AC3E}">
        <p14:creationId xmlns:p14="http://schemas.microsoft.com/office/powerpoint/2010/main" val="1158268119"/>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lvl="0"/>
            <a:fld id="{4880E448-2FF7-4289-9F48-45BB15C9AD96}" type="slidenum">
              <a:rPr lang="en-US" smtClean="0"/>
              <a:t>37</a:t>
            </a:fld>
            <a:endParaRPr lang="en-US" dirty="0"/>
          </a:p>
        </p:txBody>
      </p:sp>
    </p:spTree>
    <p:extLst>
      <p:ext uri="{BB962C8B-B14F-4D97-AF65-F5344CB8AC3E}">
        <p14:creationId xmlns:p14="http://schemas.microsoft.com/office/powerpoint/2010/main" val="1908430284"/>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lvl="0"/>
            <a:fld id="{4880E448-2FF7-4289-9F48-45BB15C9AD96}" type="slidenum">
              <a:rPr lang="en-US" smtClean="0"/>
              <a:t>38</a:t>
            </a:fld>
            <a:endParaRPr lang="en-US" dirty="0"/>
          </a:p>
        </p:txBody>
      </p:sp>
    </p:spTree>
    <p:extLst>
      <p:ext uri="{BB962C8B-B14F-4D97-AF65-F5344CB8AC3E}">
        <p14:creationId xmlns:p14="http://schemas.microsoft.com/office/powerpoint/2010/main" val="2869632324"/>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lvl="0"/>
            <a:fld id="{4880E448-2FF7-4289-9F48-45BB15C9AD96}" type="slidenum">
              <a:rPr lang="en-US" smtClean="0"/>
              <a:t>39</a:t>
            </a:fld>
            <a:endParaRPr lang="en-US" dirty="0"/>
          </a:p>
        </p:txBody>
      </p:sp>
    </p:spTree>
    <p:extLst>
      <p:ext uri="{BB962C8B-B14F-4D97-AF65-F5344CB8AC3E}">
        <p14:creationId xmlns:p14="http://schemas.microsoft.com/office/powerpoint/2010/main" val="3736802905"/>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lvl="0"/>
            <a:fld id="{4880E448-2FF7-4289-9F48-45BB15C9AD96}" type="slidenum">
              <a:rPr lang="en-US" smtClean="0"/>
              <a:t>40</a:t>
            </a:fld>
            <a:endParaRPr lang="en-US" dirty="0"/>
          </a:p>
        </p:txBody>
      </p:sp>
    </p:spTree>
    <p:extLst>
      <p:ext uri="{BB962C8B-B14F-4D97-AF65-F5344CB8AC3E}">
        <p14:creationId xmlns:p14="http://schemas.microsoft.com/office/powerpoint/2010/main" val="1181120906"/>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lvl="0"/>
            <a:fld id="{4880E448-2FF7-4289-9F48-45BB15C9AD96}" type="slidenum">
              <a:rPr lang="en-US" smtClean="0"/>
              <a:t>41</a:t>
            </a:fld>
            <a:endParaRPr lang="en-US" dirty="0"/>
          </a:p>
        </p:txBody>
      </p:sp>
    </p:spTree>
    <p:extLst>
      <p:ext uri="{BB962C8B-B14F-4D97-AF65-F5344CB8AC3E}">
        <p14:creationId xmlns:p14="http://schemas.microsoft.com/office/powerpoint/2010/main" val="2068816073"/>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lvl="0"/>
            <a:fld id="{4880E448-2FF7-4289-9F48-45BB15C9AD96}" type="slidenum">
              <a:rPr lang="en-US" smtClean="0"/>
              <a:t>42</a:t>
            </a:fld>
            <a:endParaRPr lang="en-US" dirty="0"/>
          </a:p>
        </p:txBody>
      </p:sp>
    </p:spTree>
    <p:extLst>
      <p:ext uri="{BB962C8B-B14F-4D97-AF65-F5344CB8AC3E}">
        <p14:creationId xmlns:p14="http://schemas.microsoft.com/office/powerpoint/2010/main" val="177483881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lvl="0"/>
            <a:fld id="{4880E448-2FF7-4289-9F48-45BB15C9AD96}" type="slidenum">
              <a:rPr lang="en-US" smtClean="0"/>
              <a:t>4</a:t>
            </a:fld>
            <a:endParaRPr lang="en-US" dirty="0"/>
          </a:p>
        </p:txBody>
      </p:sp>
    </p:spTree>
    <p:extLst>
      <p:ext uri="{BB962C8B-B14F-4D97-AF65-F5344CB8AC3E}">
        <p14:creationId xmlns:p14="http://schemas.microsoft.com/office/powerpoint/2010/main" val="3613661617"/>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lvl="0"/>
            <a:fld id="{4880E448-2FF7-4289-9F48-45BB15C9AD96}" type="slidenum">
              <a:rPr lang="en-US" smtClean="0"/>
              <a:t>43</a:t>
            </a:fld>
            <a:endParaRPr lang="en-US" dirty="0"/>
          </a:p>
        </p:txBody>
      </p:sp>
    </p:spTree>
    <p:extLst>
      <p:ext uri="{BB962C8B-B14F-4D97-AF65-F5344CB8AC3E}">
        <p14:creationId xmlns:p14="http://schemas.microsoft.com/office/powerpoint/2010/main" val="2271346132"/>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lvl="0"/>
            <a:fld id="{4880E448-2FF7-4289-9F48-45BB15C9AD96}" type="slidenum">
              <a:rPr lang="en-US" smtClean="0"/>
              <a:t>44</a:t>
            </a:fld>
            <a:endParaRPr lang="en-US" dirty="0"/>
          </a:p>
        </p:txBody>
      </p:sp>
    </p:spTree>
    <p:extLst>
      <p:ext uri="{BB962C8B-B14F-4D97-AF65-F5344CB8AC3E}">
        <p14:creationId xmlns:p14="http://schemas.microsoft.com/office/powerpoint/2010/main" val="1842817176"/>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lvl="0"/>
            <a:fld id="{4880E448-2FF7-4289-9F48-45BB15C9AD96}" type="slidenum">
              <a:rPr lang="en-US" smtClean="0"/>
              <a:t>45</a:t>
            </a:fld>
            <a:endParaRPr lang="en-US" dirty="0"/>
          </a:p>
        </p:txBody>
      </p:sp>
    </p:spTree>
    <p:extLst>
      <p:ext uri="{BB962C8B-B14F-4D97-AF65-F5344CB8AC3E}">
        <p14:creationId xmlns:p14="http://schemas.microsoft.com/office/powerpoint/2010/main" val="3515902449"/>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lvl="0"/>
            <a:fld id="{4880E448-2FF7-4289-9F48-45BB15C9AD96}" type="slidenum">
              <a:rPr lang="en-US" smtClean="0"/>
              <a:t>46</a:t>
            </a:fld>
            <a:endParaRPr lang="en-US" dirty="0"/>
          </a:p>
        </p:txBody>
      </p:sp>
    </p:spTree>
    <p:extLst>
      <p:ext uri="{BB962C8B-B14F-4D97-AF65-F5344CB8AC3E}">
        <p14:creationId xmlns:p14="http://schemas.microsoft.com/office/powerpoint/2010/main" val="12195320"/>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lvl="0"/>
            <a:fld id="{4880E448-2FF7-4289-9F48-45BB15C9AD96}" type="slidenum">
              <a:rPr lang="en-US" smtClean="0"/>
              <a:t>47</a:t>
            </a:fld>
            <a:endParaRPr lang="en-US" dirty="0"/>
          </a:p>
        </p:txBody>
      </p:sp>
    </p:spTree>
    <p:extLst>
      <p:ext uri="{BB962C8B-B14F-4D97-AF65-F5344CB8AC3E}">
        <p14:creationId xmlns:p14="http://schemas.microsoft.com/office/powerpoint/2010/main" val="164605992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lvl="0"/>
            <a:fld id="{4880E448-2FF7-4289-9F48-45BB15C9AD96}" type="slidenum">
              <a:rPr lang="en-US" smtClean="0"/>
              <a:t>5</a:t>
            </a:fld>
            <a:endParaRPr lang="en-US" dirty="0"/>
          </a:p>
        </p:txBody>
      </p:sp>
    </p:spTree>
    <p:extLst>
      <p:ext uri="{BB962C8B-B14F-4D97-AF65-F5344CB8AC3E}">
        <p14:creationId xmlns:p14="http://schemas.microsoft.com/office/powerpoint/2010/main" val="333538332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lvl="0"/>
            <a:fld id="{4880E448-2FF7-4289-9F48-45BB15C9AD96}" type="slidenum">
              <a:rPr lang="en-US" smtClean="0"/>
              <a:t>6</a:t>
            </a:fld>
            <a:endParaRPr lang="en-US" dirty="0"/>
          </a:p>
        </p:txBody>
      </p:sp>
    </p:spTree>
    <p:extLst>
      <p:ext uri="{BB962C8B-B14F-4D97-AF65-F5344CB8AC3E}">
        <p14:creationId xmlns:p14="http://schemas.microsoft.com/office/powerpoint/2010/main" val="109737775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lvl="0"/>
            <a:fld id="{4880E448-2FF7-4289-9F48-45BB15C9AD96}" type="slidenum">
              <a:rPr lang="en-US" smtClean="0"/>
              <a:t>7</a:t>
            </a:fld>
            <a:endParaRPr lang="en-US" dirty="0"/>
          </a:p>
        </p:txBody>
      </p:sp>
    </p:spTree>
    <p:extLst>
      <p:ext uri="{BB962C8B-B14F-4D97-AF65-F5344CB8AC3E}">
        <p14:creationId xmlns:p14="http://schemas.microsoft.com/office/powerpoint/2010/main" val="385672057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lvl="0"/>
            <a:fld id="{4880E448-2FF7-4289-9F48-45BB15C9AD96}" type="slidenum">
              <a:rPr lang="en-US" smtClean="0"/>
              <a:t>8</a:t>
            </a:fld>
            <a:endParaRPr lang="en-US" dirty="0"/>
          </a:p>
        </p:txBody>
      </p:sp>
    </p:spTree>
    <p:extLst>
      <p:ext uri="{BB962C8B-B14F-4D97-AF65-F5344CB8AC3E}">
        <p14:creationId xmlns:p14="http://schemas.microsoft.com/office/powerpoint/2010/main" val="179161108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lvl="0"/>
            <a:fld id="{4880E448-2FF7-4289-9F48-45BB15C9AD96}" type="slidenum">
              <a:rPr lang="en-US" smtClean="0"/>
              <a:t>9</a:t>
            </a:fld>
            <a:endParaRPr lang="en-US" dirty="0"/>
          </a:p>
        </p:txBody>
      </p:sp>
    </p:spTree>
    <p:extLst>
      <p:ext uri="{BB962C8B-B14F-4D97-AF65-F5344CB8AC3E}">
        <p14:creationId xmlns:p14="http://schemas.microsoft.com/office/powerpoint/2010/main" val="270702800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solidFill>
                  <a:schemeClr val="accent2">
                    <a:lumMod val="75000"/>
                  </a:schemeClr>
                </a:solidFill>
              </a:defRPr>
            </a:lvl1pPr>
          </a:lstStyle>
          <a:p>
            <a:r>
              <a:rPr lang="en-US" dirty="0"/>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5" name="Footer Placeholder 4"/>
          <p:cNvSpPr>
            <a:spLocks noGrp="1"/>
          </p:cNvSpPr>
          <p:nvPr>
            <p:ph type="ftr" sz="quarter" idx="11"/>
          </p:nvPr>
        </p:nvSpPr>
        <p:spPr/>
        <p:txBody>
          <a:bodyPr/>
          <a:lstStyle/>
          <a:p>
            <a:pPr lvl="0"/>
            <a:endParaRPr lang="en-US" dirty="0"/>
          </a:p>
        </p:txBody>
      </p:sp>
      <p:sp>
        <p:nvSpPr>
          <p:cNvPr id="6" name="Slide Number Placeholder 5"/>
          <p:cNvSpPr>
            <a:spLocks noGrp="1"/>
          </p:cNvSpPr>
          <p:nvPr>
            <p:ph type="sldNum" sz="quarter" idx="12"/>
          </p:nvPr>
        </p:nvSpPr>
        <p:spPr/>
        <p:txBody>
          <a:bodyPr/>
          <a:lstStyle/>
          <a:p>
            <a:pPr lvl="0"/>
            <a:fld id="{88911103-C26E-4F8D-BA34-5A50A1B9AA95}" type="slidenum">
              <a:rPr lang="en-US" smtClean="0"/>
              <a:t>‹#›</a:t>
            </a:fld>
            <a:endParaRPr lang="en-US" dirty="0"/>
          </a:p>
        </p:txBody>
      </p:sp>
    </p:spTree>
    <p:extLst>
      <p:ext uri="{BB962C8B-B14F-4D97-AF65-F5344CB8AC3E}">
        <p14:creationId xmlns:p14="http://schemas.microsoft.com/office/powerpoint/2010/main" val="130747727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pPr lvl="0"/>
            <a:endParaRPr lang="en-US" dirty="0"/>
          </a:p>
        </p:txBody>
      </p:sp>
      <p:sp>
        <p:nvSpPr>
          <p:cNvPr id="5" name="Footer Placeholder 4"/>
          <p:cNvSpPr>
            <a:spLocks noGrp="1"/>
          </p:cNvSpPr>
          <p:nvPr>
            <p:ph type="ftr" sz="quarter" idx="11"/>
          </p:nvPr>
        </p:nvSpPr>
        <p:spPr/>
        <p:txBody>
          <a:bodyPr/>
          <a:lstStyle/>
          <a:p>
            <a:pPr lvl="0"/>
            <a:endParaRPr lang="en-US" dirty="0"/>
          </a:p>
        </p:txBody>
      </p:sp>
      <p:sp>
        <p:nvSpPr>
          <p:cNvPr id="6" name="Slide Number Placeholder 5"/>
          <p:cNvSpPr>
            <a:spLocks noGrp="1"/>
          </p:cNvSpPr>
          <p:nvPr>
            <p:ph type="sldNum" sz="quarter" idx="12"/>
          </p:nvPr>
        </p:nvSpPr>
        <p:spPr/>
        <p:txBody>
          <a:bodyPr/>
          <a:lstStyle/>
          <a:p>
            <a:pPr lvl="0"/>
            <a:fld id="{75D16B4B-0735-4A4D-AB67-79D31ED63FFE}" type="slidenum">
              <a:rPr lang="en-US" smtClean="0"/>
              <a:t>‹#›</a:t>
            </a:fld>
            <a:endParaRPr lang="en-US" dirty="0"/>
          </a:p>
        </p:txBody>
      </p:sp>
    </p:spTree>
    <p:extLst>
      <p:ext uri="{BB962C8B-B14F-4D97-AF65-F5344CB8AC3E}">
        <p14:creationId xmlns:p14="http://schemas.microsoft.com/office/powerpoint/2010/main" val="109541278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pPr lvl="0"/>
            <a:endParaRPr lang="en-US" dirty="0"/>
          </a:p>
        </p:txBody>
      </p:sp>
      <p:sp>
        <p:nvSpPr>
          <p:cNvPr id="5" name="Footer Placeholder 4"/>
          <p:cNvSpPr>
            <a:spLocks noGrp="1"/>
          </p:cNvSpPr>
          <p:nvPr>
            <p:ph type="ftr" sz="quarter" idx="11"/>
          </p:nvPr>
        </p:nvSpPr>
        <p:spPr/>
        <p:txBody>
          <a:bodyPr/>
          <a:lstStyle/>
          <a:p>
            <a:pPr lvl="0"/>
            <a:endParaRPr lang="en-US" dirty="0"/>
          </a:p>
        </p:txBody>
      </p:sp>
      <p:sp>
        <p:nvSpPr>
          <p:cNvPr id="6" name="Slide Number Placeholder 5"/>
          <p:cNvSpPr>
            <a:spLocks noGrp="1"/>
          </p:cNvSpPr>
          <p:nvPr>
            <p:ph type="sldNum" sz="quarter" idx="12"/>
          </p:nvPr>
        </p:nvSpPr>
        <p:spPr/>
        <p:txBody>
          <a:bodyPr/>
          <a:lstStyle/>
          <a:p>
            <a:pPr lvl="0"/>
            <a:fld id="{68C41C73-E069-4F87-AE9A-503B6F7B7E37}" type="slidenum">
              <a:rPr lang="en-US" smtClean="0"/>
              <a:t>‹#›</a:t>
            </a:fld>
            <a:endParaRPr lang="en-US" dirty="0"/>
          </a:p>
        </p:txBody>
      </p:sp>
    </p:spTree>
    <p:extLst>
      <p:ext uri="{BB962C8B-B14F-4D97-AF65-F5344CB8AC3E}">
        <p14:creationId xmlns:p14="http://schemas.microsoft.com/office/powerpoint/2010/main" val="190772872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ethics title contents">
    <p:spTree>
      <p:nvGrpSpPr>
        <p:cNvPr id="1" name=""/>
        <p:cNvGrpSpPr/>
        <p:nvPr/>
      </p:nvGrpSpPr>
      <p:grpSpPr>
        <a:xfrm>
          <a:off x="0" y="0"/>
          <a:ext cx="0" cy="0"/>
          <a:chOff x="0" y="0"/>
          <a:chExt cx="0" cy="0"/>
        </a:xfrm>
      </p:grpSpPr>
      <p:sp>
        <p:nvSpPr>
          <p:cNvPr id="2" name="Title 1"/>
          <p:cNvSpPr>
            <a:spLocks noGrp="1"/>
          </p:cNvSpPr>
          <p:nvPr>
            <p:ph type="title"/>
          </p:nvPr>
        </p:nvSpPr>
        <p:spPr>
          <a:xfrm>
            <a:off x="838200" y="342822"/>
            <a:ext cx="10515600" cy="1325563"/>
          </a:xfrm>
        </p:spPr>
        <p:txBody>
          <a:bodyPr/>
          <a:lstStyle>
            <a:lvl1pPr>
              <a:defRPr>
                <a:solidFill>
                  <a:schemeClr val="accent2">
                    <a:lumMod val="75000"/>
                  </a:schemeClr>
                </a:solidFill>
              </a:defRPr>
            </a:lvl1pPr>
          </a:lstStyle>
          <a:p>
            <a:r>
              <a:rPr lang="en-US" dirty="0"/>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11"/>
          </p:nvPr>
        </p:nvSpPr>
        <p:spPr/>
        <p:txBody>
          <a:bodyPr/>
          <a:lstStyle/>
          <a:p>
            <a:pPr lvl="0"/>
            <a:endParaRPr lang="en-US" dirty="0"/>
          </a:p>
        </p:txBody>
      </p:sp>
      <p:sp>
        <p:nvSpPr>
          <p:cNvPr id="6" name="Slide Number Placeholder 5"/>
          <p:cNvSpPr>
            <a:spLocks noGrp="1"/>
          </p:cNvSpPr>
          <p:nvPr>
            <p:ph type="sldNum" sz="quarter" idx="12"/>
          </p:nvPr>
        </p:nvSpPr>
        <p:spPr/>
        <p:txBody>
          <a:bodyPr/>
          <a:lstStyle/>
          <a:p>
            <a:pPr lvl="0"/>
            <a:fld id="{6537A761-896E-43B3-B9EB-894236AC1F9A}" type="slidenum">
              <a:rPr lang="en-US" smtClean="0"/>
              <a:t>‹#›</a:t>
            </a:fld>
            <a:endParaRPr lang="en-US" dirty="0"/>
          </a:p>
        </p:txBody>
      </p:sp>
    </p:spTree>
    <p:extLst>
      <p:ext uri="{BB962C8B-B14F-4D97-AF65-F5344CB8AC3E}">
        <p14:creationId xmlns:p14="http://schemas.microsoft.com/office/powerpoint/2010/main" val="47164812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solidFill>
                  <a:schemeClr val="accent2">
                    <a:lumMod val="75000"/>
                  </a:schemeClr>
                </a:solidFill>
              </a:defRPr>
            </a:lvl1pPr>
          </a:lstStyle>
          <a:p>
            <a:r>
              <a:rPr lang="en-US" dirty="0"/>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5" name="Footer Placeholder 4"/>
          <p:cNvSpPr>
            <a:spLocks noGrp="1"/>
          </p:cNvSpPr>
          <p:nvPr>
            <p:ph type="ftr" sz="quarter" idx="11"/>
          </p:nvPr>
        </p:nvSpPr>
        <p:spPr/>
        <p:txBody>
          <a:bodyPr/>
          <a:lstStyle/>
          <a:p>
            <a:pPr lvl="0"/>
            <a:endParaRPr lang="en-US" dirty="0"/>
          </a:p>
        </p:txBody>
      </p:sp>
      <p:sp>
        <p:nvSpPr>
          <p:cNvPr id="6" name="Slide Number Placeholder 5"/>
          <p:cNvSpPr>
            <a:spLocks noGrp="1"/>
          </p:cNvSpPr>
          <p:nvPr>
            <p:ph type="sldNum" sz="quarter" idx="12"/>
          </p:nvPr>
        </p:nvSpPr>
        <p:spPr/>
        <p:txBody>
          <a:bodyPr/>
          <a:lstStyle/>
          <a:p>
            <a:pPr lvl="0"/>
            <a:fld id="{F1D19D4B-8D57-4012-8B5B-A8F44041AFE3}" type="slidenum">
              <a:rPr lang="en-US" smtClean="0"/>
              <a:t>‹#›</a:t>
            </a:fld>
            <a:endParaRPr lang="en-US" dirty="0"/>
          </a:p>
        </p:txBody>
      </p:sp>
    </p:spTree>
    <p:extLst>
      <p:ext uri="{BB962C8B-B14F-4D97-AF65-F5344CB8AC3E}">
        <p14:creationId xmlns:p14="http://schemas.microsoft.com/office/powerpoint/2010/main" val="221255444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2">
                    <a:lumMod val="75000"/>
                  </a:schemeClr>
                </a:solidFill>
              </a:defRPr>
            </a:lvl1pPr>
          </a:lstStyle>
          <a:p>
            <a:r>
              <a:rPr lang="en-US" dirty="0"/>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11"/>
          </p:nvPr>
        </p:nvSpPr>
        <p:spPr/>
        <p:txBody>
          <a:bodyPr/>
          <a:lstStyle/>
          <a:p>
            <a:pPr lvl="0"/>
            <a:endParaRPr lang="en-US" dirty="0"/>
          </a:p>
        </p:txBody>
      </p:sp>
      <p:sp>
        <p:nvSpPr>
          <p:cNvPr id="7" name="Slide Number Placeholder 6"/>
          <p:cNvSpPr>
            <a:spLocks noGrp="1"/>
          </p:cNvSpPr>
          <p:nvPr>
            <p:ph type="sldNum" sz="quarter" idx="12"/>
          </p:nvPr>
        </p:nvSpPr>
        <p:spPr/>
        <p:txBody>
          <a:bodyPr/>
          <a:lstStyle/>
          <a:p>
            <a:pPr lvl="0"/>
            <a:fld id="{DEC4DFF1-D62D-4929-B992-140FCD35F6D9}" type="slidenum">
              <a:rPr lang="en-US" smtClean="0"/>
              <a:t>‹#›</a:t>
            </a:fld>
            <a:endParaRPr lang="en-US" dirty="0"/>
          </a:p>
        </p:txBody>
      </p:sp>
    </p:spTree>
    <p:extLst>
      <p:ext uri="{BB962C8B-B14F-4D97-AF65-F5344CB8AC3E}">
        <p14:creationId xmlns:p14="http://schemas.microsoft.com/office/powerpoint/2010/main" val="87664395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Footer Placeholder 7"/>
          <p:cNvSpPr>
            <a:spLocks noGrp="1"/>
          </p:cNvSpPr>
          <p:nvPr>
            <p:ph type="ftr" sz="quarter" idx="11"/>
          </p:nvPr>
        </p:nvSpPr>
        <p:spPr/>
        <p:txBody>
          <a:bodyPr/>
          <a:lstStyle/>
          <a:p>
            <a:pPr lvl="0"/>
            <a:endParaRPr lang="en-US" dirty="0"/>
          </a:p>
        </p:txBody>
      </p:sp>
      <p:sp>
        <p:nvSpPr>
          <p:cNvPr id="9" name="Slide Number Placeholder 8"/>
          <p:cNvSpPr>
            <a:spLocks noGrp="1"/>
          </p:cNvSpPr>
          <p:nvPr>
            <p:ph type="sldNum" sz="quarter" idx="12"/>
          </p:nvPr>
        </p:nvSpPr>
        <p:spPr/>
        <p:txBody>
          <a:bodyPr/>
          <a:lstStyle/>
          <a:p>
            <a:pPr lvl="0"/>
            <a:fld id="{D8C0FF55-C4FC-4E40-AAE3-0CD890723486}" type="slidenum">
              <a:rPr lang="en-US" smtClean="0"/>
              <a:t>‹#›</a:t>
            </a:fld>
            <a:endParaRPr lang="en-US" dirty="0"/>
          </a:p>
        </p:txBody>
      </p:sp>
    </p:spTree>
    <p:extLst>
      <p:ext uri="{BB962C8B-B14F-4D97-AF65-F5344CB8AC3E}">
        <p14:creationId xmlns:p14="http://schemas.microsoft.com/office/powerpoint/2010/main" val="408846527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2">
                    <a:lumMod val="75000"/>
                  </a:schemeClr>
                </a:solidFill>
              </a:defRPr>
            </a:lvl1pPr>
          </a:lstStyle>
          <a:p>
            <a:r>
              <a:rPr lang="en-US" dirty="0"/>
              <a:t>Click to edit Master title style</a:t>
            </a:r>
          </a:p>
        </p:txBody>
      </p:sp>
      <p:sp>
        <p:nvSpPr>
          <p:cNvPr id="4" name="Footer Placeholder 3"/>
          <p:cNvSpPr>
            <a:spLocks noGrp="1"/>
          </p:cNvSpPr>
          <p:nvPr>
            <p:ph type="ftr" sz="quarter" idx="11"/>
          </p:nvPr>
        </p:nvSpPr>
        <p:spPr/>
        <p:txBody>
          <a:bodyPr/>
          <a:lstStyle/>
          <a:p>
            <a:pPr lvl="0"/>
            <a:endParaRPr lang="en-US" dirty="0"/>
          </a:p>
        </p:txBody>
      </p:sp>
      <p:sp>
        <p:nvSpPr>
          <p:cNvPr id="5" name="Slide Number Placeholder 4"/>
          <p:cNvSpPr>
            <a:spLocks noGrp="1"/>
          </p:cNvSpPr>
          <p:nvPr>
            <p:ph type="sldNum" sz="quarter" idx="12"/>
          </p:nvPr>
        </p:nvSpPr>
        <p:spPr/>
        <p:txBody>
          <a:bodyPr/>
          <a:lstStyle/>
          <a:p>
            <a:pPr lvl="0"/>
            <a:fld id="{B4DF8DBA-3E62-48D5-BBD5-4F51E5AA956A}" type="slidenum">
              <a:rPr lang="en-US" smtClean="0"/>
              <a:t>‹#›</a:t>
            </a:fld>
            <a:endParaRPr lang="en-US" dirty="0"/>
          </a:p>
        </p:txBody>
      </p:sp>
    </p:spTree>
    <p:extLst>
      <p:ext uri="{BB962C8B-B14F-4D97-AF65-F5344CB8AC3E}">
        <p14:creationId xmlns:p14="http://schemas.microsoft.com/office/powerpoint/2010/main" val="253475782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pPr lvl="0"/>
            <a:endParaRPr lang="en-US" dirty="0"/>
          </a:p>
        </p:txBody>
      </p:sp>
      <p:sp>
        <p:nvSpPr>
          <p:cNvPr id="4" name="Slide Number Placeholder 3"/>
          <p:cNvSpPr>
            <a:spLocks noGrp="1"/>
          </p:cNvSpPr>
          <p:nvPr>
            <p:ph type="sldNum" sz="quarter" idx="12"/>
          </p:nvPr>
        </p:nvSpPr>
        <p:spPr/>
        <p:txBody>
          <a:bodyPr/>
          <a:lstStyle/>
          <a:p>
            <a:pPr lvl="0"/>
            <a:fld id="{3BF5CDA3-ACF1-4177-B077-D7405DF402A3}" type="slidenum">
              <a:rPr lang="en-US" smtClean="0"/>
              <a:t>‹#›</a:t>
            </a:fld>
            <a:endParaRPr lang="en-US" dirty="0"/>
          </a:p>
        </p:txBody>
      </p:sp>
    </p:spTree>
    <p:extLst>
      <p:ext uri="{BB962C8B-B14F-4D97-AF65-F5344CB8AC3E}">
        <p14:creationId xmlns:p14="http://schemas.microsoft.com/office/powerpoint/2010/main" val="141038679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Ethics">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6" name="Footer Placeholder 5"/>
          <p:cNvSpPr>
            <a:spLocks noGrp="1"/>
          </p:cNvSpPr>
          <p:nvPr>
            <p:ph type="ftr" sz="quarter" idx="11"/>
          </p:nvPr>
        </p:nvSpPr>
        <p:spPr/>
        <p:txBody>
          <a:bodyPr/>
          <a:lstStyle/>
          <a:p>
            <a:pPr lvl="0"/>
            <a:endParaRPr lang="en-US" dirty="0"/>
          </a:p>
        </p:txBody>
      </p:sp>
      <p:sp>
        <p:nvSpPr>
          <p:cNvPr id="7" name="Slide Number Placeholder 6"/>
          <p:cNvSpPr>
            <a:spLocks noGrp="1"/>
          </p:cNvSpPr>
          <p:nvPr>
            <p:ph type="sldNum" sz="quarter" idx="12"/>
          </p:nvPr>
        </p:nvSpPr>
        <p:spPr/>
        <p:txBody>
          <a:bodyPr/>
          <a:lstStyle/>
          <a:p>
            <a:pPr lvl="0"/>
            <a:fld id="{1693C92E-C538-4E6E-A5C0-33A4B7C92FE1}" type="slidenum">
              <a:rPr lang="en-US" smtClean="0"/>
              <a:t>‹#›</a:t>
            </a:fld>
            <a:endParaRPr lang="en-US" dirty="0"/>
          </a:p>
        </p:txBody>
      </p:sp>
    </p:spTree>
    <p:extLst>
      <p:ext uri="{BB962C8B-B14F-4D97-AF65-F5344CB8AC3E}">
        <p14:creationId xmlns:p14="http://schemas.microsoft.com/office/powerpoint/2010/main" val="271128805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838200" y="6356350"/>
            <a:ext cx="2743200" cy="365125"/>
          </a:xfrm>
          <a:prstGeom prst="rect">
            <a:avLst/>
          </a:prstGeom>
        </p:spPr>
        <p:txBody>
          <a:bodyPr/>
          <a:lstStyle/>
          <a:p>
            <a:pPr lvl="0"/>
            <a:endParaRPr lang="en-US" dirty="0"/>
          </a:p>
        </p:txBody>
      </p:sp>
      <p:sp>
        <p:nvSpPr>
          <p:cNvPr id="6" name="Footer Placeholder 5"/>
          <p:cNvSpPr>
            <a:spLocks noGrp="1"/>
          </p:cNvSpPr>
          <p:nvPr>
            <p:ph type="ftr" sz="quarter" idx="11"/>
          </p:nvPr>
        </p:nvSpPr>
        <p:spPr/>
        <p:txBody>
          <a:bodyPr/>
          <a:lstStyle/>
          <a:p>
            <a:pPr lvl="0"/>
            <a:endParaRPr lang="en-US" dirty="0"/>
          </a:p>
        </p:txBody>
      </p:sp>
      <p:sp>
        <p:nvSpPr>
          <p:cNvPr id="7" name="Slide Number Placeholder 6"/>
          <p:cNvSpPr>
            <a:spLocks noGrp="1"/>
          </p:cNvSpPr>
          <p:nvPr>
            <p:ph type="sldNum" sz="quarter" idx="12"/>
          </p:nvPr>
        </p:nvSpPr>
        <p:spPr/>
        <p:txBody>
          <a:bodyPr/>
          <a:lstStyle/>
          <a:p>
            <a:pPr lvl="0"/>
            <a:fld id="{2B065F5F-1051-4B8A-BBF1-17167509B3AF}" type="slidenum">
              <a:rPr lang="en-US" smtClean="0"/>
              <a:t>‹#›</a:t>
            </a:fld>
            <a:endParaRPr lang="en-US" dirty="0"/>
          </a:p>
        </p:txBody>
      </p:sp>
    </p:spTree>
    <p:extLst>
      <p:ext uri="{BB962C8B-B14F-4D97-AF65-F5344CB8AC3E}">
        <p14:creationId xmlns:p14="http://schemas.microsoft.com/office/powerpoint/2010/main" val="275125796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lvl="0"/>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lvl="0"/>
            <a:fld id="{1A9DC326-3828-4B24-A754-58035638B8AD}" type="slidenum">
              <a:rPr lang="en-US" smtClean="0"/>
              <a:t>‹#›</a:t>
            </a:fld>
            <a:endParaRPr lang="en-US" dirty="0"/>
          </a:p>
        </p:txBody>
      </p:sp>
    </p:spTree>
    <p:extLst>
      <p:ext uri="{BB962C8B-B14F-4D97-AF65-F5344CB8AC3E}">
        <p14:creationId xmlns:p14="http://schemas.microsoft.com/office/powerpoint/2010/main" val="3415396902"/>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hf hdr="0" ftr="0" dt="0"/>
  <p:txStyles>
    <p:titleStyle>
      <a:lvl1pPr algn="l" defTabSz="914400" rtl="0" eaLnBrk="1" latinLnBrk="0" hangingPunct="1">
        <a:lnSpc>
          <a:spcPct val="90000"/>
        </a:lnSpc>
        <a:spcBef>
          <a:spcPct val="0"/>
        </a:spcBef>
        <a:buNone/>
        <a:defRPr sz="4400" kern="1200">
          <a:solidFill>
            <a:schemeClr val="accent2">
              <a:lumMod val="75000"/>
            </a:schemeClr>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mailto:bbostrom@csbsju.edu"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hyperlink" Target="https://www.linkedin.com/in/bozbostrom/" TargetMode="Externa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8.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9.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0.xml"/><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1.xml"/><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3.xml"/><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6.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42.xm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noGrp="1"/>
          </p:cNvSpPr>
          <p:nvPr>
            <p:ph type="ctrTitle"/>
          </p:nvPr>
        </p:nvSpPr>
        <p:spPr>
          <a:xfrm>
            <a:off x="1469203" y="2034991"/>
            <a:ext cx="9160043" cy="1545427"/>
          </a:xfrm>
        </p:spPr>
        <p:txBody>
          <a:bodyPr>
            <a:noAutofit/>
          </a:bodyPr>
          <a:lstStyle/>
          <a:p>
            <a:pPr lvl="0"/>
            <a:r>
              <a:rPr lang="en-US" sz="5000" dirty="0"/>
              <a:t>Financial Statement Analysis Using Ratios - 2022</a:t>
            </a:r>
          </a:p>
        </p:txBody>
      </p:sp>
      <p:sp>
        <p:nvSpPr>
          <p:cNvPr id="3" name="Subtitle 2"/>
          <p:cNvSpPr txBox="1">
            <a:spLocks noGrp="1"/>
          </p:cNvSpPr>
          <p:nvPr>
            <p:ph type="subTitle" idx="1"/>
          </p:nvPr>
        </p:nvSpPr>
        <p:spPr>
          <a:xfrm>
            <a:off x="2958586" y="4162145"/>
            <a:ext cx="6331974" cy="800100"/>
          </a:xfrm>
        </p:spPr>
        <p:txBody>
          <a:bodyPr>
            <a:noAutofit/>
          </a:bodyPr>
          <a:lstStyle/>
          <a:p>
            <a:pPr>
              <a:lnSpc>
                <a:spcPct val="80000"/>
              </a:lnSpc>
              <a:spcBef>
                <a:spcPts val="400"/>
              </a:spcBef>
            </a:pPr>
            <a:r>
              <a:rPr lang="en-US" sz="2000" dirty="0"/>
              <a:t>Boz Bostrom, CPA</a:t>
            </a:r>
          </a:p>
          <a:p>
            <a:pPr>
              <a:lnSpc>
                <a:spcPct val="80000"/>
              </a:lnSpc>
              <a:spcBef>
                <a:spcPts val="400"/>
              </a:spcBef>
            </a:pPr>
            <a:r>
              <a:rPr lang="en-US" sz="2000" dirty="0"/>
              <a:t>Professor of Accounting and Finance</a:t>
            </a:r>
          </a:p>
          <a:p>
            <a:pPr>
              <a:lnSpc>
                <a:spcPct val="80000"/>
              </a:lnSpc>
              <a:spcBef>
                <a:spcPts val="400"/>
              </a:spcBef>
            </a:pPr>
            <a:r>
              <a:rPr lang="en-US" sz="2000" dirty="0"/>
              <a:t>Saint Ben’s / Saint John’s</a:t>
            </a:r>
          </a:p>
          <a:p>
            <a:pPr>
              <a:lnSpc>
                <a:spcPct val="80000"/>
              </a:lnSpc>
              <a:spcBef>
                <a:spcPts val="400"/>
              </a:spcBef>
            </a:pPr>
            <a:r>
              <a:rPr lang="en-US" sz="2000" dirty="0">
                <a:hlinkClick r:id="rId3"/>
              </a:rPr>
              <a:t>bbostrom@csbsju.edu</a:t>
            </a:r>
            <a:r>
              <a:rPr lang="en-US" sz="2000" dirty="0"/>
              <a:t> / (612) 414-9629</a:t>
            </a:r>
          </a:p>
          <a:p>
            <a:pPr>
              <a:lnSpc>
                <a:spcPct val="80000"/>
              </a:lnSpc>
              <a:spcBef>
                <a:spcPts val="400"/>
              </a:spcBef>
            </a:pPr>
            <a:r>
              <a:rPr lang="en-US" sz="2000" dirty="0">
                <a:hlinkClick r:id="rId4"/>
              </a:rPr>
              <a:t>https://www.linkedin.com/in/bozbostrom/</a:t>
            </a:r>
            <a:r>
              <a:rPr lang="en-US" sz="2000" dirty="0"/>
              <a:t> </a:t>
            </a:r>
          </a:p>
          <a:p>
            <a:pPr>
              <a:lnSpc>
                <a:spcPct val="80000"/>
              </a:lnSpc>
              <a:spcBef>
                <a:spcPts val="400"/>
              </a:spcBef>
            </a:pPr>
            <a:endParaRPr lang="en-US" dirty="0"/>
          </a:p>
          <a:p>
            <a:pPr>
              <a:lnSpc>
                <a:spcPct val="80000"/>
              </a:lnSpc>
              <a:spcBef>
                <a:spcPts val="400"/>
              </a:spcBef>
            </a:pPr>
            <a:r>
              <a:rPr lang="en-US" dirty="0"/>
              <a:t>June 30, 2022</a:t>
            </a:r>
            <a:endParaRPr lang="en-US" b="1" dirty="0"/>
          </a:p>
        </p:txBody>
      </p:sp>
      <p:sp>
        <p:nvSpPr>
          <p:cNvPr id="4" name="Slide Number Placeholder 3"/>
          <p:cNvSpPr txBox="1"/>
          <p:nvPr/>
        </p:nvSpPr>
        <p:spPr>
          <a:xfrm>
            <a:off x="10067276" y="6356352"/>
            <a:ext cx="561971" cy="365129"/>
          </a:xfrm>
          <a:prstGeom prst="rect">
            <a:avLst/>
          </a:prstGeom>
          <a:noFill/>
          <a:ln cap="flat">
            <a:noFill/>
          </a:ln>
        </p:spPr>
        <p:txBody>
          <a:bodyPr vert="horz" wrap="square" lIns="27432" tIns="45720" rIns="45720" bIns="45720" anchor="ctr" anchorCtr="0" compatLnSpc="1">
            <a:noAutofit/>
          </a:bodyPr>
          <a:lstStyle/>
          <a:p>
            <a:pPr>
              <a:defRPr sz="1800" b="0" i="0" u="none" strike="noStrike" kern="0" cap="none" spc="0" baseline="0">
                <a:solidFill>
                  <a:srgbClr val="000000"/>
                </a:solidFill>
                <a:uFillTx/>
              </a:defRPr>
            </a:pPr>
            <a:fld id="{40B95EFF-0482-44BF-B7C8-8D98328C7402}" type="slidenum">
              <a:rPr/>
              <a:pPr>
                <a:defRPr sz="1800" b="0" i="0" u="none" strike="noStrike" kern="0" cap="none" spc="0" baseline="0">
                  <a:solidFill>
                    <a:srgbClr val="000000"/>
                  </a:solidFill>
                  <a:uFillTx/>
                </a:defRPr>
              </a:pPr>
              <a:t>1</a:t>
            </a:fld>
            <a:endParaRPr lang="en-US" sz="1200" dirty="0">
              <a:solidFill>
                <a:srgbClr val="595959"/>
              </a:solidFill>
              <a:latin typeface="Century Gothic" pitchFamily="34"/>
            </a:endParaRPr>
          </a:p>
        </p:txBody>
      </p:sp>
      <p:sp>
        <p:nvSpPr>
          <p:cNvPr id="5" name="Slide Number Placeholder 4">
            <a:extLst>
              <a:ext uri="{FF2B5EF4-FFF2-40B4-BE49-F238E27FC236}">
                <a16:creationId xmlns:a16="http://schemas.microsoft.com/office/drawing/2014/main" id="{5509ACD9-1D56-4196-8BA7-67A6600DC971}"/>
              </a:ext>
            </a:extLst>
          </p:cNvPr>
          <p:cNvSpPr>
            <a:spLocks noGrp="1"/>
          </p:cNvSpPr>
          <p:nvPr>
            <p:ph type="sldNum" sz="quarter" idx="12"/>
          </p:nvPr>
        </p:nvSpPr>
        <p:spPr/>
        <p:txBody>
          <a:bodyPr/>
          <a:lstStyle/>
          <a:p>
            <a:pPr lvl="0"/>
            <a:fld id="{88911103-C26E-4F8D-BA34-5A50A1B9AA95}" type="slidenum">
              <a:rPr lang="en-US" smtClean="0"/>
              <a:t>1</a:t>
            </a:fld>
            <a:endParaRPr lang="en-US"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00D236-BE84-4C70-8D96-979A19CAC88D}"/>
              </a:ext>
            </a:extLst>
          </p:cNvPr>
          <p:cNvSpPr>
            <a:spLocks noGrp="1"/>
          </p:cNvSpPr>
          <p:nvPr>
            <p:ph type="title"/>
          </p:nvPr>
        </p:nvSpPr>
        <p:spPr/>
        <p:txBody>
          <a:bodyPr/>
          <a:lstStyle/>
          <a:p>
            <a:r>
              <a:rPr lang="en-US" dirty="0"/>
              <a:t>Users of Financial Statements</a:t>
            </a:r>
            <a:br>
              <a:rPr lang="en-US" dirty="0"/>
            </a:br>
            <a:r>
              <a:rPr lang="en-US" dirty="0"/>
              <a:t>Lenders</a:t>
            </a:r>
          </a:p>
        </p:txBody>
      </p:sp>
      <p:sp>
        <p:nvSpPr>
          <p:cNvPr id="3" name="Content Placeholder 2">
            <a:extLst>
              <a:ext uri="{FF2B5EF4-FFF2-40B4-BE49-F238E27FC236}">
                <a16:creationId xmlns:a16="http://schemas.microsoft.com/office/drawing/2014/main" id="{846A2A95-D742-4C2F-9BFA-6FB1E4DCB0D6}"/>
              </a:ext>
            </a:extLst>
          </p:cNvPr>
          <p:cNvSpPr>
            <a:spLocks noGrp="1"/>
          </p:cNvSpPr>
          <p:nvPr>
            <p:ph idx="1"/>
          </p:nvPr>
        </p:nvSpPr>
        <p:spPr/>
        <p:txBody>
          <a:bodyPr/>
          <a:lstStyle/>
          <a:p>
            <a:r>
              <a:rPr lang="en-US" dirty="0"/>
              <a:t>Determine whether to extend loans or purchase bonds</a:t>
            </a:r>
          </a:p>
          <a:p>
            <a:r>
              <a:rPr lang="en-US" dirty="0"/>
              <a:t>Determine interest rates</a:t>
            </a:r>
          </a:p>
          <a:p>
            <a:endParaRPr lang="en-US" dirty="0"/>
          </a:p>
          <a:p>
            <a:r>
              <a:rPr lang="en-US" dirty="0"/>
              <a:t>Highly used</a:t>
            </a:r>
          </a:p>
          <a:p>
            <a:pPr lvl="1"/>
            <a:r>
              <a:rPr lang="en-US" dirty="0"/>
              <a:t>Liquidity and solvency ratios</a:t>
            </a:r>
          </a:p>
          <a:p>
            <a:pPr lvl="1"/>
            <a:r>
              <a:rPr lang="en-US" dirty="0"/>
              <a:t>Debt/equity</a:t>
            </a:r>
          </a:p>
          <a:p>
            <a:endParaRPr lang="en-US" dirty="0"/>
          </a:p>
          <a:p>
            <a:r>
              <a:rPr lang="en-US" dirty="0"/>
              <a:t>Less Common</a:t>
            </a:r>
          </a:p>
          <a:p>
            <a:pPr lvl="1"/>
            <a:r>
              <a:rPr lang="en-US" dirty="0"/>
              <a:t>Market ratios</a:t>
            </a:r>
          </a:p>
          <a:p>
            <a:pPr lvl="1"/>
            <a:endParaRPr lang="en-US" dirty="0"/>
          </a:p>
          <a:p>
            <a:endParaRPr lang="en-US" dirty="0"/>
          </a:p>
        </p:txBody>
      </p:sp>
      <p:sp>
        <p:nvSpPr>
          <p:cNvPr id="4" name="Slide Number Placeholder 3">
            <a:extLst>
              <a:ext uri="{FF2B5EF4-FFF2-40B4-BE49-F238E27FC236}">
                <a16:creationId xmlns:a16="http://schemas.microsoft.com/office/drawing/2014/main" id="{B4640070-6511-49D0-AA01-DE04D23E2E79}"/>
              </a:ext>
            </a:extLst>
          </p:cNvPr>
          <p:cNvSpPr>
            <a:spLocks noGrp="1"/>
          </p:cNvSpPr>
          <p:nvPr>
            <p:ph type="sldNum" sz="quarter" idx="12"/>
          </p:nvPr>
        </p:nvSpPr>
        <p:spPr/>
        <p:txBody>
          <a:bodyPr/>
          <a:lstStyle/>
          <a:p>
            <a:pPr lvl="0"/>
            <a:fld id="{6537A761-896E-43B3-B9EB-894236AC1F9A}" type="slidenum">
              <a:rPr lang="en-US" smtClean="0"/>
              <a:t>10</a:t>
            </a:fld>
            <a:endParaRPr lang="en-US" dirty="0"/>
          </a:p>
        </p:txBody>
      </p:sp>
    </p:spTree>
    <p:extLst>
      <p:ext uri="{BB962C8B-B14F-4D97-AF65-F5344CB8AC3E}">
        <p14:creationId xmlns:p14="http://schemas.microsoft.com/office/powerpoint/2010/main" val="11767876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7" end="7"/>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00D236-BE84-4C70-8D96-979A19CAC88D}"/>
              </a:ext>
            </a:extLst>
          </p:cNvPr>
          <p:cNvSpPr>
            <a:spLocks noGrp="1"/>
          </p:cNvSpPr>
          <p:nvPr>
            <p:ph type="title"/>
          </p:nvPr>
        </p:nvSpPr>
        <p:spPr/>
        <p:txBody>
          <a:bodyPr/>
          <a:lstStyle/>
          <a:p>
            <a:r>
              <a:rPr lang="en-US" dirty="0"/>
              <a:t>Users of Financial Statements</a:t>
            </a:r>
            <a:br>
              <a:rPr lang="en-US" dirty="0"/>
            </a:br>
            <a:r>
              <a:rPr lang="en-US" dirty="0"/>
              <a:t>Managers</a:t>
            </a:r>
          </a:p>
        </p:txBody>
      </p:sp>
      <p:sp>
        <p:nvSpPr>
          <p:cNvPr id="3" name="Content Placeholder 2">
            <a:extLst>
              <a:ext uri="{FF2B5EF4-FFF2-40B4-BE49-F238E27FC236}">
                <a16:creationId xmlns:a16="http://schemas.microsoft.com/office/drawing/2014/main" id="{846A2A95-D742-4C2F-9BFA-6FB1E4DCB0D6}"/>
              </a:ext>
            </a:extLst>
          </p:cNvPr>
          <p:cNvSpPr>
            <a:spLocks noGrp="1"/>
          </p:cNvSpPr>
          <p:nvPr>
            <p:ph idx="1"/>
          </p:nvPr>
        </p:nvSpPr>
        <p:spPr/>
        <p:txBody>
          <a:bodyPr>
            <a:normAutofit lnSpcReduction="10000"/>
          </a:bodyPr>
          <a:lstStyle/>
          <a:p>
            <a:r>
              <a:rPr lang="en-US" dirty="0"/>
              <a:t>Benchmarking and areas for improvement</a:t>
            </a:r>
          </a:p>
          <a:p>
            <a:r>
              <a:rPr lang="en-US" dirty="0"/>
              <a:t>Forecasting</a:t>
            </a:r>
          </a:p>
          <a:p>
            <a:endParaRPr lang="en-US" dirty="0"/>
          </a:p>
          <a:p>
            <a:r>
              <a:rPr lang="en-US" dirty="0"/>
              <a:t>Highly used</a:t>
            </a:r>
          </a:p>
          <a:p>
            <a:pPr lvl="1"/>
            <a:r>
              <a:rPr lang="en-US" dirty="0"/>
              <a:t>Profitability, growth</a:t>
            </a:r>
          </a:p>
          <a:p>
            <a:pPr lvl="1"/>
            <a:r>
              <a:rPr lang="en-US" dirty="0"/>
              <a:t>Asset utilization (Treasury)</a:t>
            </a:r>
          </a:p>
          <a:p>
            <a:endParaRPr lang="en-US" dirty="0"/>
          </a:p>
          <a:p>
            <a:r>
              <a:rPr lang="en-US" dirty="0"/>
              <a:t>Less Common</a:t>
            </a:r>
          </a:p>
          <a:p>
            <a:pPr lvl="1"/>
            <a:r>
              <a:rPr lang="en-US" dirty="0"/>
              <a:t>Liquidity, solvency, and market ratios</a:t>
            </a:r>
          </a:p>
          <a:p>
            <a:pPr lvl="2"/>
            <a:r>
              <a:rPr lang="en-US" dirty="0"/>
              <a:t>Except to assess how these will be viewed by investors and lenders</a:t>
            </a:r>
          </a:p>
          <a:p>
            <a:endParaRPr lang="en-US" dirty="0"/>
          </a:p>
        </p:txBody>
      </p:sp>
      <p:sp>
        <p:nvSpPr>
          <p:cNvPr id="4" name="Slide Number Placeholder 3">
            <a:extLst>
              <a:ext uri="{FF2B5EF4-FFF2-40B4-BE49-F238E27FC236}">
                <a16:creationId xmlns:a16="http://schemas.microsoft.com/office/drawing/2014/main" id="{255C117B-53F9-4026-A6A9-6DC114A419CD}"/>
              </a:ext>
            </a:extLst>
          </p:cNvPr>
          <p:cNvSpPr>
            <a:spLocks noGrp="1"/>
          </p:cNvSpPr>
          <p:nvPr>
            <p:ph type="sldNum" sz="quarter" idx="12"/>
          </p:nvPr>
        </p:nvSpPr>
        <p:spPr/>
        <p:txBody>
          <a:bodyPr/>
          <a:lstStyle/>
          <a:p>
            <a:pPr lvl="0"/>
            <a:fld id="{6537A761-896E-43B3-B9EB-894236AC1F9A}" type="slidenum">
              <a:rPr lang="en-US" smtClean="0"/>
              <a:t>11</a:t>
            </a:fld>
            <a:endParaRPr lang="en-US" dirty="0"/>
          </a:p>
        </p:txBody>
      </p:sp>
    </p:spTree>
    <p:extLst>
      <p:ext uri="{BB962C8B-B14F-4D97-AF65-F5344CB8AC3E}">
        <p14:creationId xmlns:p14="http://schemas.microsoft.com/office/powerpoint/2010/main" val="2897837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7" end="7"/>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
                                            <p:txEl>
                                              <p:pRg st="8" end="8"/>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00D236-BE84-4C70-8D96-979A19CAC88D}"/>
              </a:ext>
            </a:extLst>
          </p:cNvPr>
          <p:cNvSpPr>
            <a:spLocks noGrp="1"/>
          </p:cNvSpPr>
          <p:nvPr>
            <p:ph type="title"/>
          </p:nvPr>
        </p:nvSpPr>
        <p:spPr/>
        <p:txBody>
          <a:bodyPr/>
          <a:lstStyle/>
          <a:p>
            <a:r>
              <a:rPr lang="en-US" dirty="0"/>
              <a:t>Users of Financial Statements</a:t>
            </a:r>
            <a:br>
              <a:rPr lang="en-US" dirty="0"/>
            </a:br>
            <a:r>
              <a:rPr lang="en-US" dirty="0"/>
              <a:t>Auditors</a:t>
            </a:r>
          </a:p>
        </p:txBody>
      </p:sp>
      <p:sp>
        <p:nvSpPr>
          <p:cNvPr id="3" name="Content Placeholder 2">
            <a:extLst>
              <a:ext uri="{FF2B5EF4-FFF2-40B4-BE49-F238E27FC236}">
                <a16:creationId xmlns:a16="http://schemas.microsoft.com/office/drawing/2014/main" id="{846A2A95-D742-4C2F-9BFA-6FB1E4DCB0D6}"/>
              </a:ext>
            </a:extLst>
          </p:cNvPr>
          <p:cNvSpPr>
            <a:spLocks noGrp="1"/>
          </p:cNvSpPr>
          <p:nvPr>
            <p:ph idx="1"/>
          </p:nvPr>
        </p:nvSpPr>
        <p:spPr/>
        <p:txBody>
          <a:bodyPr>
            <a:normAutofit/>
          </a:bodyPr>
          <a:lstStyle/>
          <a:p>
            <a:r>
              <a:rPr lang="en-US" dirty="0"/>
              <a:t>Evaluating areas of risk</a:t>
            </a:r>
          </a:p>
          <a:p>
            <a:endParaRPr lang="en-US" dirty="0"/>
          </a:p>
          <a:p>
            <a:r>
              <a:rPr lang="en-US" dirty="0"/>
              <a:t>Highly used</a:t>
            </a:r>
          </a:p>
          <a:p>
            <a:pPr lvl="1"/>
            <a:r>
              <a:rPr lang="en-US" dirty="0"/>
              <a:t>Asset utilization</a:t>
            </a:r>
          </a:p>
          <a:p>
            <a:pPr lvl="2"/>
            <a:r>
              <a:rPr lang="en-US" dirty="0"/>
              <a:t>Increases in days receivables or inventories may require increased reserves</a:t>
            </a:r>
          </a:p>
          <a:p>
            <a:pPr lvl="2"/>
            <a:r>
              <a:rPr lang="en-US" dirty="0"/>
              <a:t>Increases in days payables may indicate financial troubles</a:t>
            </a:r>
          </a:p>
          <a:p>
            <a:pPr lvl="2"/>
            <a:r>
              <a:rPr lang="en-US" dirty="0"/>
              <a:t>Growth and profitability ratios uses in ASC 350 (Goodwill and Intangible) Valuations</a:t>
            </a:r>
          </a:p>
          <a:p>
            <a:endParaRPr lang="en-US" dirty="0"/>
          </a:p>
          <a:p>
            <a:r>
              <a:rPr lang="en-US" dirty="0"/>
              <a:t>Less Common</a:t>
            </a:r>
          </a:p>
          <a:p>
            <a:pPr lvl="1"/>
            <a:r>
              <a:rPr lang="en-US" dirty="0"/>
              <a:t>Market ratios</a:t>
            </a:r>
          </a:p>
          <a:p>
            <a:endParaRPr lang="en-US" dirty="0"/>
          </a:p>
          <a:p>
            <a:endParaRPr lang="en-US" dirty="0"/>
          </a:p>
        </p:txBody>
      </p:sp>
      <p:sp>
        <p:nvSpPr>
          <p:cNvPr id="4" name="Slide Number Placeholder 3">
            <a:extLst>
              <a:ext uri="{FF2B5EF4-FFF2-40B4-BE49-F238E27FC236}">
                <a16:creationId xmlns:a16="http://schemas.microsoft.com/office/drawing/2014/main" id="{11B6EE27-45F7-43BD-A757-705B2FFAEAED}"/>
              </a:ext>
            </a:extLst>
          </p:cNvPr>
          <p:cNvSpPr>
            <a:spLocks noGrp="1"/>
          </p:cNvSpPr>
          <p:nvPr>
            <p:ph type="sldNum" sz="quarter" idx="12"/>
          </p:nvPr>
        </p:nvSpPr>
        <p:spPr/>
        <p:txBody>
          <a:bodyPr/>
          <a:lstStyle/>
          <a:p>
            <a:pPr lvl="0"/>
            <a:fld id="{6537A761-896E-43B3-B9EB-894236AC1F9A}" type="slidenum">
              <a:rPr lang="en-US" smtClean="0"/>
              <a:t>12</a:t>
            </a:fld>
            <a:endParaRPr lang="en-US" dirty="0"/>
          </a:p>
        </p:txBody>
      </p:sp>
    </p:spTree>
    <p:extLst>
      <p:ext uri="{BB962C8B-B14F-4D97-AF65-F5344CB8AC3E}">
        <p14:creationId xmlns:p14="http://schemas.microsoft.com/office/powerpoint/2010/main" val="24644443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8" end="8"/>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00D236-BE84-4C70-8D96-979A19CAC88D}"/>
              </a:ext>
            </a:extLst>
          </p:cNvPr>
          <p:cNvSpPr>
            <a:spLocks noGrp="1"/>
          </p:cNvSpPr>
          <p:nvPr>
            <p:ph type="title"/>
          </p:nvPr>
        </p:nvSpPr>
        <p:spPr/>
        <p:txBody>
          <a:bodyPr/>
          <a:lstStyle/>
          <a:p>
            <a:r>
              <a:rPr lang="en-US" dirty="0"/>
              <a:t>Users of Financial Statements</a:t>
            </a:r>
            <a:br>
              <a:rPr lang="en-US" dirty="0"/>
            </a:br>
            <a:r>
              <a:rPr lang="en-US" dirty="0"/>
              <a:t>Tax Advisors</a:t>
            </a:r>
          </a:p>
        </p:txBody>
      </p:sp>
      <p:sp>
        <p:nvSpPr>
          <p:cNvPr id="3" name="Content Placeholder 2">
            <a:extLst>
              <a:ext uri="{FF2B5EF4-FFF2-40B4-BE49-F238E27FC236}">
                <a16:creationId xmlns:a16="http://schemas.microsoft.com/office/drawing/2014/main" id="{846A2A95-D742-4C2F-9BFA-6FB1E4DCB0D6}"/>
              </a:ext>
            </a:extLst>
          </p:cNvPr>
          <p:cNvSpPr>
            <a:spLocks noGrp="1"/>
          </p:cNvSpPr>
          <p:nvPr>
            <p:ph idx="1"/>
          </p:nvPr>
        </p:nvSpPr>
        <p:spPr/>
        <p:txBody>
          <a:bodyPr>
            <a:normAutofit fontScale="92500"/>
          </a:bodyPr>
          <a:lstStyle/>
          <a:p>
            <a:r>
              <a:rPr lang="en-US" dirty="0"/>
              <a:t>Developing planning ideas and structures / projections often needed</a:t>
            </a:r>
          </a:p>
          <a:p>
            <a:r>
              <a:rPr lang="en-US" dirty="0"/>
              <a:t>Tax valuations and transfer pricing</a:t>
            </a:r>
          </a:p>
          <a:p>
            <a:endParaRPr lang="en-US" dirty="0"/>
          </a:p>
          <a:p>
            <a:r>
              <a:rPr lang="en-US" dirty="0"/>
              <a:t>Highly used</a:t>
            </a:r>
          </a:p>
          <a:p>
            <a:pPr lvl="1"/>
            <a:r>
              <a:rPr lang="en-US" dirty="0"/>
              <a:t>Market and profitability ratios (for valuations)</a:t>
            </a:r>
          </a:p>
          <a:p>
            <a:pPr lvl="1"/>
            <a:r>
              <a:rPr lang="en-US" dirty="0"/>
              <a:t>Solvency (maximizing leverage)</a:t>
            </a:r>
          </a:p>
          <a:p>
            <a:pPr lvl="1"/>
            <a:r>
              <a:rPr lang="en-US" dirty="0"/>
              <a:t>Liquidity (transfer pricing)</a:t>
            </a:r>
          </a:p>
          <a:p>
            <a:pPr marL="0" indent="0">
              <a:buNone/>
            </a:pPr>
            <a:endParaRPr lang="en-US" dirty="0"/>
          </a:p>
          <a:p>
            <a:r>
              <a:rPr lang="en-US" dirty="0"/>
              <a:t>Less Common</a:t>
            </a:r>
          </a:p>
          <a:p>
            <a:pPr lvl="1"/>
            <a:r>
              <a:rPr lang="en-US" dirty="0"/>
              <a:t>Turnover</a:t>
            </a:r>
          </a:p>
          <a:p>
            <a:pPr lvl="1"/>
            <a:endParaRPr lang="en-US" dirty="0"/>
          </a:p>
          <a:p>
            <a:endParaRPr lang="en-US" dirty="0"/>
          </a:p>
          <a:p>
            <a:endParaRPr lang="en-US" dirty="0"/>
          </a:p>
        </p:txBody>
      </p:sp>
      <p:sp>
        <p:nvSpPr>
          <p:cNvPr id="4" name="Slide Number Placeholder 3">
            <a:extLst>
              <a:ext uri="{FF2B5EF4-FFF2-40B4-BE49-F238E27FC236}">
                <a16:creationId xmlns:a16="http://schemas.microsoft.com/office/drawing/2014/main" id="{116DBA90-4697-46D1-BBDF-8772E325AD0E}"/>
              </a:ext>
            </a:extLst>
          </p:cNvPr>
          <p:cNvSpPr>
            <a:spLocks noGrp="1"/>
          </p:cNvSpPr>
          <p:nvPr>
            <p:ph type="sldNum" sz="quarter" idx="12"/>
          </p:nvPr>
        </p:nvSpPr>
        <p:spPr/>
        <p:txBody>
          <a:bodyPr/>
          <a:lstStyle/>
          <a:p>
            <a:pPr lvl="0"/>
            <a:fld id="{6537A761-896E-43B3-B9EB-894236AC1F9A}" type="slidenum">
              <a:rPr lang="en-US" smtClean="0"/>
              <a:t>13</a:t>
            </a:fld>
            <a:endParaRPr lang="en-US" dirty="0"/>
          </a:p>
        </p:txBody>
      </p:sp>
    </p:spTree>
    <p:extLst>
      <p:ext uri="{BB962C8B-B14F-4D97-AF65-F5344CB8AC3E}">
        <p14:creationId xmlns:p14="http://schemas.microsoft.com/office/powerpoint/2010/main" val="18823248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3">
                                            <p:txEl>
                                              <p:pRg st="8" end="8"/>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027070D3-29BB-48DA-AB80-6D1BE6F75B9E}"/>
              </a:ext>
            </a:extLst>
          </p:cNvPr>
          <p:cNvPicPr>
            <a:picLocks noChangeAspect="1"/>
          </p:cNvPicPr>
          <p:nvPr/>
        </p:nvPicPr>
        <p:blipFill>
          <a:blip r:embed="rId3"/>
          <a:stretch>
            <a:fillRect/>
          </a:stretch>
        </p:blipFill>
        <p:spPr>
          <a:xfrm>
            <a:off x="184935" y="457273"/>
            <a:ext cx="7941923" cy="6046269"/>
          </a:xfrm>
          <a:prstGeom prst="rect">
            <a:avLst/>
          </a:prstGeom>
        </p:spPr>
      </p:pic>
      <p:sp>
        <p:nvSpPr>
          <p:cNvPr id="5" name="Content Placeholder 4">
            <a:extLst>
              <a:ext uri="{FF2B5EF4-FFF2-40B4-BE49-F238E27FC236}">
                <a16:creationId xmlns:a16="http://schemas.microsoft.com/office/drawing/2014/main" id="{756BE675-B0E1-439F-BB43-92EB3E646147}"/>
              </a:ext>
            </a:extLst>
          </p:cNvPr>
          <p:cNvSpPr>
            <a:spLocks noGrp="1"/>
          </p:cNvSpPr>
          <p:nvPr>
            <p:ph idx="1"/>
          </p:nvPr>
        </p:nvSpPr>
        <p:spPr>
          <a:xfrm>
            <a:off x="8476180" y="457273"/>
            <a:ext cx="3530885" cy="6128462"/>
          </a:xfrm>
        </p:spPr>
        <p:txBody>
          <a:bodyPr>
            <a:normAutofit/>
          </a:bodyPr>
          <a:lstStyle/>
          <a:p>
            <a:r>
              <a:rPr lang="en-US" dirty="0"/>
              <a:t>How is this company performing (FYE 20 compared to FYE19)?</a:t>
            </a:r>
          </a:p>
          <a:p>
            <a:r>
              <a:rPr lang="en-US" dirty="0"/>
              <a:t>Revenues down 2%</a:t>
            </a:r>
          </a:p>
          <a:p>
            <a:r>
              <a:rPr lang="en-US" dirty="0"/>
              <a:t>Pre-tax income down 64%</a:t>
            </a:r>
          </a:p>
          <a:p>
            <a:r>
              <a:rPr lang="en-US" dirty="0"/>
              <a:t>Gross margins fell from 39% to 38%</a:t>
            </a:r>
          </a:p>
          <a:p>
            <a:r>
              <a:rPr lang="en-US" dirty="0"/>
              <a:t>OI fell from 7% to under 4%</a:t>
            </a:r>
          </a:p>
          <a:p>
            <a:pPr lvl="1"/>
            <a:r>
              <a:rPr lang="en-US" dirty="0"/>
              <a:t>Impacted by Gains and restructuring</a:t>
            </a:r>
          </a:p>
          <a:p>
            <a:r>
              <a:rPr lang="en-US" dirty="0"/>
              <a:t>Macy’s</a:t>
            </a:r>
          </a:p>
        </p:txBody>
      </p:sp>
      <p:sp>
        <p:nvSpPr>
          <p:cNvPr id="6" name="Rectangle 5">
            <a:extLst>
              <a:ext uri="{FF2B5EF4-FFF2-40B4-BE49-F238E27FC236}">
                <a16:creationId xmlns:a16="http://schemas.microsoft.com/office/drawing/2014/main" id="{4EC05821-2EB1-416E-B854-027E0B8E9AEA}"/>
              </a:ext>
            </a:extLst>
          </p:cNvPr>
          <p:cNvSpPr/>
          <p:nvPr/>
        </p:nvSpPr>
        <p:spPr>
          <a:xfrm>
            <a:off x="4344255" y="2902377"/>
            <a:ext cx="2619911" cy="1117387"/>
          </a:xfrm>
          <a:prstGeom prst="rect">
            <a:avLst/>
          </a:prstGeom>
          <a:noFill/>
          <a:ln w="381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dirty="0"/>
          </a:p>
        </p:txBody>
      </p:sp>
      <p:sp>
        <p:nvSpPr>
          <p:cNvPr id="8" name="Rectangle 7">
            <a:extLst>
              <a:ext uri="{FF2B5EF4-FFF2-40B4-BE49-F238E27FC236}">
                <a16:creationId xmlns:a16="http://schemas.microsoft.com/office/drawing/2014/main" id="{45E88038-5530-4D82-BE87-4CB13FB32538}"/>
              </a:ext>
            </a:extLst>
          </p:cNvPr>
          <p:cNvSpPr/>
          <p:nvPr/>
        </p:nvSpPr>
        <p:spPr>
          <a:xfrm>
            <a:off x="4371653" y="5393933"/>
            <a:ext cx="2619911" cy="300518"/>
          </a:xfrm>
          <a:prstGeom prst="rect">
            <a:avLst/>
          </a:prstGeom>
          <a:noFill/>
          <a:ln w="381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dirty="0"/>
          </a:p>
        </p:txBody>
      </p:sp>
      <p:sp>
        <p:nvSpPr>
          <p:cNvPr id="10" name="Rectangle 9">
            <a:extLst>
              <a:ext uri="{FF2B5EF4-FFF2-40B4-BE49-F238E27FC236}">
                <a16:creationId xmlns:a16="http://schemas.microsoft.com/office/drawing/2014/main" id="{53541F69-EF24-470E-BB39-00AA65BD000D}"/>
              </a:ext>
            </a:extLst>
          </p:cNvPr>
          <p:cNvSpPr/>
          <p:nvPr/>
        </p:nvSpPr>
        <p:spPr>
          <a:xfrm>
            <a:off x="4246652" y="1535987"/>
            <a:ext cx="2619911" cy="287676"/>
          </a:xfrm>
          <a:prstGeom prst="rect">
            <a:avLst/>
          </a:prstGeom>
          <a:noFill/>
          <a:ln w="381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dirty="0"/>
          </a:p>
        </p:txBody>
      </p:sp>
      <p:sp>
        <p:nvSpPr>
          <p:cNvPr id="11" name="Rectangle 10">
            <a:extLst>
              <a:ext uri="{FF2B5EF4-FFF2-40B4-BE49-F238E27FC236}">
                <a16:creationId xmlns:a16="http://schemas.microsoft.com/office/drawing/2014/main" id="{655046A6-1A29-42E7-B7C3-2C7CDDDD2DD0}"/>
              </a:ext>
            </a:extLst>
          </p:cNvPr>
          <p:cNvSpPr/>
          <p:nvPr/>
        </p:nvSpPr>
        <p:spPr>
          <a:xfrm>
            <a:off x="4246651" y="2086938"/>
            <a:ext cx="2619911" cy="372438"/>
          </a:xfrm>
          <a:prstGeom prst="rect">
            <a:avLst/>
          </a:prstGeom>
          <a:noFill/>
          <a:ln w="381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dirty="0"/>
          </a:p>
        </p:txBody>
      </p:sp>
      <p:sp>
        <p:nvSpPr>
          <p:cNvPr id="2" name="Slide Number Placeholder 1">
            <a:extLst>
              <a:ext uri="{FF2B5EF4-FFF2-40B4-BE49-F238E27FC236}">
                <a16:creationId xmlns:a16="http://schemas.microsoft.com/office/drawing/2014/main" id="{B5EBD51A-3525-4205-A28B-28F6A3265BE9}"/>
              </a:ext>
            </a:extLst>
          </p:cNvPr>
          <p:cNvSpPr>
            <a:spLocks noGrp="1"/>
          </p:cNvSpPr>
          <p:nvPr>
            <p:ph type="sldNum" sz="quarter" idx="12"/>
          </p:nvPr>
        </p:nvSpPr>
        <p:spPr/>
        <p:txBody>
          <a:bodyPr/>
          <a:lstStyle/>
          <a:p>
            <a:pPr lvl="0"/>
            <a:fld id="{6537A761-896E-43B3-B9EB-894236AC1F9A}" type="slidenum">
              <a:rPr lang="en-US" smtClean="0"/>
              <a:t>14</a:t>
            </a:fld>
            <a:endParaRPr lang="en-US" dirty="0"/>
          </a:p>
        </p:txBody>
      </p:sp>
    </p:spTree>
    <p:extLst>
      <p:ext uri="{BB962C8B-B14F-4D97-AF65-F5344CB8AC3E}">
        <p14:creationId xmlns:p14="http://schemas.microsoft.com/office/powerpoint/2010/main" val="22912483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8"/>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1"/>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6"/>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5">
                                            <p:txEl>
                                              <p:pRg st="5" end="5"/>
                                            </p:txEl>
                                          </p:spTgt>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grpId="0" nodeType="clickEffect">
                                  <p:stCondLst>
                                    <p:cond delay="0"/>
                                  </p:stCondLst>
                                  <p:childTnLst>
                                    <p:set>
                                      <p:cBhvr>
                                        <p:cTn id="44" dur="1" fill="hold">
                                          <p:stCondLst>
                                            <p:cond delay="0"/>
                                          </p:stCondLst>
                                        </p:cTn>
                                        <p:tgtEl>
                                          <p:spTgt spid="5">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uiExpand="1" build="p"/>
      <p:bldP spid="6" grpId="0" animBg="1"/>
      <p:bldP spid="8" grpId="0" animBg="1"/>
      <p:bldP spid="10" grpId="0" animBg="1"/>
      <p:bldP spid="11"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860A2BBC-97AE-42B0-9474-966CB1293876}"/>
              </a:ext>
            </a:extLst>
          </p:cNvPr>
          <p:cNvPicPr>
            <a:picLocks noChangeAspect="1"/>
          </p:cNvPicPr>
          <p:nvPr/>
        </p:nvPicPr>
        <p:blipFill>
          <a:blip r:embed="rId3"/>
          <a:stretch>
            <a:fillRect/>
          </a:stretch>
        </p:blipFill>
        <p:spPr>
          <a:xfrm>
            <a:off x="68497" y="207977"/>
            <a:ext cx="6452171" cy="6650023"/>
          </a:xfrm>
          <a:prstGeom prst="rect">
            <a:avLst/>
          </a:prstGeom>
        </p:spPr>
      </p:pic>
      <p:sp>
        <p:nvSpPr>
          <p:cNvPr id="5" name="Content Placeholder 4">
            <a:extLst>
              <a:ext uri="{FF2B5EF4-FFF2-40B4-BE49-F238E27FC236}">
                <a16:creationId xmlns:a16="http://schemas.microsoft.com/office/drawing/2014/main" id="{9BF9298C-C31D-4A6B-B4F7-7E9E3FEC5EF7}"/>
              </a:ext>
            </a:extLst>
          </p:cNvPr>
          <p:cNvSpPr>
            <a:spLocks noGrp="1"/>
          </p:cNvSpPr>
          <p:nvPr>
            <p:ph idx="1"/>
          </p:nvPr>
        </p:nvSpPr>
        <p:spPr>
          <a:xfrm>
            <a:off x="6657653" y="1825625"/>
            <a:ext cx="5322013" cy="4351338"/>
          </a:xfrm>
        </p:spPr>
        <p:txBody>
          <a:bodyPr>
            <a:normAutofit fontScale="85000" lnSpcReduction="20000"/>
          </a:bodyPr>
          <a:lstStyle/>
          <a:p>
            <a:r>
              <a:rPr lang="en-US" dirty="0"/>
              <a:t>A company’s gross margins decreased from 80% to 68%. How do you expect net income to be impacted?</a:t>
            </a:r>
          </a:p>
          <a:p>
            <a:r>
              <a:rPr lang="en-US" dirty="0"/>
              <a:t>It actually grew by 1123%. How?</a:t>
            </a:r>
          </a:p>
          <a:p>
            <a:r>
              <a:rPr lang="en-US" dirty="0"/>
              <a:t>Net Revenues up 169%</a:t>
            </a:r>
          </a:p>
          <a:p>
            <a:r>
              <a:rPr lang="en-US" dirty="0"/>
              <a:t>Operating margins up from 1% to 7%</a:t>
            </a:r>
          </a:p>
          <a:p>
            <a:r>
              <a:rPr lang="en-US" dirty="0"/>
              <a:t>Op exp down from 79% to 61%</a:t>
            </a:r>
          </a:p>
          <a:p>
            <a:pPr lvl="1"/>
            <a:r>
              <a:rPr lang="en-US" dirty="0"/>
              <a:t>Sales/marketing less than doubled when sales almost tripled</a:t>
            </a:r>
          </a:p>
          <a:p>
            <a:r>
              <a:rPr lang="en-US" dirty="0"/>
              <a:t>Zoom (quarterly results). </a:t>
            </a:r>
          </a:p>
          <a:p>
            <a:pPr lvl="1"/>
            <a:r>
              <a:rPr lang="en-US" dirty="0"/>
              <a:t>Stock price up 87% from 4/30/19 to 4/30/20</a:t>
            </a:r>
          </a:p>
          <a:p>
            <a:pPr lvl="2"/>
            <a:r>
              <a:rPr lang="en-US" dirty="0"/>
              <a:t>Markets down 1%</a:t>
            </a:r>
            <a:br>
              <a:rPr lang="en-US" dirty="0"/>
            </a:br>
            <a:endParaRPr lang="en-US" dirty="0"/>
          </a:p>
        </p:txBody>
      </p:sp>
      <p:sp>
        <p:nvSpPr>
          <p:cNvPr id="6" name="Rectangle 5">
            <a:extLst>
              <a:ext uri="{FF2B5EF4-FFF2-40B4-BE49-F238E27FC236}">
                <a16:creationId xmlns:a16="http://schemas.microsoft.com/office/drawing/2014/main" id="{8B7D1466-0530-4D89-B955-8B4BA6B9BA8D}"/>
              </a:ext>
            </a:extLst>
          </p:cNvPr>
          <p:cNvSpPr/>
          <p:nvPr/>
        </p:nvSpPr>
        <p:spPr>
          <a:xfrm>
            <a:off x="3935003" y="2647308"/>
            <a:ext cx="2619911" cy="329629"/>
          </a:xfrm>
          <a:prstGeom prst="rect">
            <a:avLst/>
          </a:prstGeom>
          <a:noFill/>
          <a:ln w="381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dirty="0"/>
          </a:p>
        </p:txBody>
      </p:sp>
      <p:sp>
        <p:nvSpPr>
          <p:cNvPr id="7" name="Rectangle 6">
            <a:extLst>
              <a:ext uri="{FF2B5EF4-FFF2-40B4-BE49-F238E27FC236}">
                <a16:creationId xmlns:a16="http://schemas.microsoft.com/office/drawing/2014/main" id="{37D30F74-8335-492B-9DE0-B9DFAAEDC837}"/>
              </a:ext>
            </a:extLst>
          </p:cNvPr>
          <p:cNvSpPr/>
          <p:nvPr/>
        </p:nvSpPr>
        <p:spPr>
          <a:xfrm>
            <a:off x="3969249" y="3429000"/>
            <a:ext cx="2619911" cy="329629"/>
          </a:xfrm>
          <a:prstGeom prst="rect">
            <a:avLst/>
          </a:prstGeom>
          <a:noFill/>
          <a:ln w="381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dirty="0"/>
          </a:p>
        </p:txBody>
      </p:sp>
      <p:sp>
        <p:nvSpPr>
          <p:cNvPr id="8" name="Rectangle 7">
            <a:extLst>
              <a:ext uri="{FF2B5EF4-FFF2-40B4-BE49-F238E27FC236}">
                <a16:creationId xmlns:a16="http://schemas.microsoft.com/office/drawing/2014/main" id="{37C1667A-D07D-4496-9751-6D9C6CA0D919}"/>
              </a:ext>
            </a:extLst>
          </p:cNvPr>
          <p:cNvSpPr/>
          <p:nvPr/>
        </p:nvSpPr>
        <p:spPr>
          <a:xfrm>
            <a:off x="3900757" y="1369813"/>
            <a:ext cx="2619911" cy="370728"/>
          </a:xfrm>
          <a:prstGeom prst="rect">
            <a:avLst/>
          </a:prstGeom>
          <a:noFill/>
          <a:ln w="381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dirty="0"/>
          </a:p>
        </p:txBody>
      </p:sp>
      <p:sp>
        <p:nvSpPr>
          <p:cNvPr id="2" name="Slide Number Placeholder 1">
            <a:extLst>
              <a:ext uri="{FF2B5EF4-FFF2-40B4-BE49-F238E27FC236}">
                <a16:creationId xmlns:a16="http://schemas.microsoft.com/office/drawing/2014/main" id="{AF65B668-12C2-477C-8494-89EFC0932346}"/>
              </a:ext>
            </a:extLst>
          </p:cNvPr>
          <p:cNvSpPr>
            <a:spLocks noGrp="1"/>
          </p:cNvSpPr>
          <p:nvPr>
            <p:ph type="sldNum" sz="quarter" idx="12"/>
          </p:nvPr>
        </p:nvSpPr>
        <p:spPr/>
        <p:txBody>
          <a:bodyPr/>
          <a:lstStyle/>
          <a:p>
            <a:pPr lvl="0"/>
            <a:fld id="{6537A761-896E-43B3-B9EB-894236AC1F9A}" type="slidenum">
              <a:rPr lang="en-US" smtClean="0"/>
              <a:t>15</a:t>
            </a:fld>
            <a:endParaRPr lang="en-US" dirty="0"/>
          </a:p>
        </p:txBody>
      </p:sp>
    </p:spTree>
    <p:extLst>
      <p:ext uri="{BB962C8B-B14F-4D97-AF65-F5344CB8AC3E}">
        <p14:creationId xmlns:p14="http://schemas.microsoft.com/office/powerpoint/2010/main" val="6347715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8"/>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7"/>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5">
                                            <p:txEl>
                                              <p:pRg st="5" end="5"/>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6"/>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5">
                                            <p:txEl>
                                              <p:pRg st="6" end="6"/>
                                            </p:txEl>
                                          </p:spTgt>
                                        </p:tgtEl>
                                        <p:attrNameLst>
                                          <p:attrName>style.visibility</p:attrName>
                                        </p:attrNameLst>
                                      </p:cBhvr>
                                      <p:to>
                                        <p:strVal val="visible"/>
                                      </p:to>
                                    </p:set>
                                  </p:childTnLst>
                                </p:cTn>
                              </p:par>
                              <p:par>
                                <p:cTn id="47" presetID="1" presetClass="entr" presetSubtype="0" fill="hold" nodeType="withEffect">
                                  <p:stCondLst>
                                    <p:cond delay="0"/>
                                  </p:stCondLst>
                                  <p:childTnLst>
                                    <p:set>
                                      <p:cBhvr>
                                        <p:cTn id="48" dur="1" fill="hold">
                                          <p:stCondLst>
                                            <p:cond delay="0"/>
                                          </p:stCondLst>
                                        </p:cTn>
                                        <p:tgtEl>
                                          <p:spTgt spid="5">
                                            <p:txEl>
                                              <p:pRg st="7" end="7"/>
                                            </p:txEl>
                                          </p:spTgt>
                                        </p:tgtEl>
                                        <p:attrNameLst>
                                          <p:attrName>style.visibility</p:attrName>
                                        </p:attrNameLst>
                                      </p:cBhvr>
                                      <p:to>
                                        <p:strVal val="visible"/>
                                      </p:to>
                                    </p:set>
                                  </p:childTnLst>
                                </p:cTn>
                              </p:par>
                              <p:par>
                                <p:cTn id="49" presetID="1" presetClass="entr" presetSubtype="0" fill="hold" nodeType="withEffect">
                                  <p:stCondLst>
                                    <p:cond delay="0"/>
                                  </p:stCondLst>
                                  <p:childTnLst>
                                    <p:set>
                                      <p:cBhvr>
                                        <p:cTn id="50" dur="1" fill="hold">
                                          <p:stCondLst>
                                            <p:cond delay="0"/>
                                          </p:stCondLst>
                                        </p:cTn>
                                        <p:tgtEl>
                                          <p:spTgt spid="5">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A73EEE78-E987-4711-BB60-85C39A34BAA6}"/>
              </a:ext>
            </a:extLst>
          </p:cNvPr>
          <p:cNvPicPr>
            <a:picLocks noChangeAspect="1"/>
          </p:cNvPicPr>
          <p:nvPr/>
        </p:nvPicPr>
        <p:blipFill>
          <a:blip r:embed="rId3"/>
          <a:stretch>
            <a:fillRect/>
          </a:stretch>
        </p:blipFill>
        <p:spPr>
          <a:xfrm>
            <a:off x="3644864" y="1233647"/>
            <a:ext cx="8310830" cy="5182769"/>
          </a:xfrm>
          <a:prstGeom prst="rect">
            <a:avLst/>
          </a:prstGeom>
        </p:spPr>
      </p:pic>
      <p:sp>
        <p:nvSpPr>
          <p:cNvPr id="5" name="Content Placeholder 4">
            <a:extLst>
              <a:ext uri="{FF2B5EF4-FFF2-40B4-BE49-F238E27FC236}">
                <a16:creationId xmlns:a16="http://schemas.microsoft.com/office/drawing/2014/main" id="{C698AA2C-3611-442B-B27F-DC20F6B551CF}"/>
              </a:ext>
            </a:extLst>
          </p:cNvPr>
          <p:cNvSpPr>
            <a:spLocks noGrp="1"/>
          </p:cNvSpPr>
          <p:nvPr>
            <p:ph idx="1"/>
          </p:nvPr>
        </p:nvSpPr>
        <p:spPr>
          <a:xfrm>
            <a:off x="236306" y="534256"/>
            <a:ext cx="3318552" cy="5642707"/>
          </a:xfrm>
        </p:spPr>
        <p:txBody>
          <a:bodyPr>
            <a:normAutofit fontScale="92500" lnSpcReduction="10000"/>
          </a:bodyPr>
          <a:lstStyle/>
          <a:p>
            <a:r>
              <a:rPr lang="en-US" dirty="0"/>
              <a:t>A company grew revenues by 25% and saw its gross margins decrease from 50% to 49%.</a:t>
            </a:r>
          </a:p>
          <a:p>
            <a:r>
              <a:rPr lang="en-US" dirty="0"/>
              <a:t>How would you expect Operating Income to change?</a:t>
            </a:r>
          </a:p>
          <a:p>
            <a:r>
              <a:rPr lang="en-US" dirty="0"/>
              <a:t>Operating loss nearly tripled. How?</a:t>
            </a:r>
          </a:p>
          <a:p>
            <a:r>
              <a:rPr lang="en-US" dirty="0"/>
              <a:t>SG&amp;A went from 77% of revenue to 110%</a:t>
            </a:r>
          </a:p>
          <a:p>
            <a:pPr lvl="1"/>
            <a:r>
              <a:rPr lang="en-US" dirty="0"/>
              <a:t>R&amp;D more than tripled</a:t>
            </a:r>
          </a:p>
          <a:p>
            <a:r>
              <a:rPr lang="en-US" dirty="0"/>
              <a:t>Uber</a:t>
            </a:r>
          </a:p>
        </p:txBody>
      </p:sp>
      <p:sp>
        <p:nvSpPr>
          <p:cNvPr id="4" name="Rectangle 3">
            <a:extLst>
              <a:ext uri="{FF2B5EF4-FFF2-40B4-BE49-F238E27FC236}">
                <a16:creationId xmlns:a16="http://schemas.microsoft.com/office/drawing/2014/main" id="{C8026EBC-C8C5-46C0-A2E1-6D8253A76F6F}"/>
              </a:ext>
            </a:extLst>
          </p:cNvPr>
          <p:cNvSpPr/>
          <p:nvPr/>
        </p:nvSpPr>
        <p:spPr>
          <a:xfrm>
            <a:off x="8763857" y="4691865"/>
            <a:ext cx="3191837" cy="363020"/>
          </a:xfrm>
          <a:prstGeom prst="rect">
            <a:avLst/>
          </a:prstGeom>
          <a:noFill/>
          <a:ln w="381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dirty="0"/>
          </a:p>
        </p:txBody>
      </p:sp>
      <p:sp>
        <p:nvSpPr>
          <p:cNvPr id="2" name="Slide Number Placeholder 1">
            <a:extLst>
              <a:ext uri="{FF2B5EF4-FFF2-40B4-BE49-F238E27FC236}">
                <a16:creationId xmlns:a16="http://schemas.microsoft.com/office/drawing/2014/main" id="{AAD27BC9-1C6E-46AC-8BD5-E53FBED73B0F}"/>
              </a:ext>
            </a:extLst>
          </p:cNvPr>
          <p:cNvSpPr>
            <a:spLocks noGrp="1"/>
          </p:cNvSpPr>
          <p:nvPr>
            <p:ph type="sldNum" sz="quarter" idx="12"/>
          </p:nvPr>
        </p:nvSpPr>
        <p:spPr/>
        <p:txBody>
          <a:bodyPr/>
          <a:lstStyle/>
          <a:p>
            <a:pPr lvl="0"/>
            <a:fld id="{6537A761-896E-43B3-B9EB-894236AC1F9A}" type="slidenum">
              <a:rPr lang="en-US" smtClean="0"/>
              <a:t>16</a:t>
            </a:fld>
            <a:endParaRPr lang="en-US" dirty="0"/>
          </a:p>
        </p:txBody>
      </p:sp>
    </p:spTree>
    <p:extLst>
      <p:ext uri="{BB962C8B-B14F-4D97-AF65-F5344CB8AC3E}">
        <p14:creationId xmlns:p14="http://schemas.microsoft.com/office/powerpoint/2010/main" val="20381930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4"/>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5">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00D236-BE84-4C70-8D96-979A19CAC88D}"/>
              </a:ext>
            </a:extLst>
          </p:cNvPr>
          <p:cNvSpPr>
            <a:spLocks noGrp="1"/>
          </p:cNvSpPr>
          <p:nvPr>
            <p:ph type="title"/>
          </p:nvPr>
        </p:nvSpPr>
        <p:spPr>
          <a:xfrm>
            <a:off x="684087" y="3945276"/>
            <a:ext cx="10515600" cy="2510867"/>
          </a:xfrm>
        </p:spPr>
        <p:txBody>
          <a:bodyPr>
            <a:normAutofit/>
          </a:bodyPr>
          <a:lstStyle/>
          <a:p>
            <a:r>
              <a:rPr lang="en-US" dirty="0"/>
              <a:t>What information are companies focusing on in their earnings releases? 2021 4</a:t>
            </a:r>
            <a:r>
              <a:rPr lang="en-US" baseline="30000" dirty="0"/>
              <a:t>th</a:t>
            </a:r>
            <a:r>
              <a:rPr lang="en-US" dirty="0"/>
              <a:t> quarter releases from five of Minnesota’s largest public companies</a:t>
            </a:r>
          </a:p>
        </p:txBody>
      </p:sp>
      <p:sp>
        <p:nvSpPr>
          <p:cNvPr id="3" name="Slide Number Placeholder 2">
            <a:extLst>
              <a:ext uri="{FF2B5EF4-FFF2-40B4-BE49-F238E27FC236}">
                <a16:creationId xmlns:a16="http://schemas.microsoft.com/office/drawing/2014/main" id="{86717FB6-DC40-4375-A45C-43B31375F42E}"/>
              </a:ext>
            </a:extLst>
          </p:cNvPr>
          <p:cNvSpPr>
            <a:spLocks noGrp="1"/>
          </p:cNvSpPr>
          <p:nvPr>
            <p:ph type="sldNum" sz="quarter" idx="12"/>
          </p:nvPr>
        </p:nvSpPr>
        <p:spPr/>
        <p:txBody>
          <a:bodyPr/>
          <a:lstStyle/>
          <a:p>
            <a:pPr lvl="0"/>
            <a:fld id="{6537A761-896E-43B3-B9EB-894236AC1F9A}" type="slidenum">
              <a:rPr lang="en-US" smtClean="0"/>
              <a:t>17</a:t>
            </a:fld>
            <a:endParaRPr lang="en-US" dirty="0"/>
          </a:p>
        </p:txBody>
      </p:sp>
    </p:spTree>
    <p:extLst>
      <p:ext uri="{BB962C8B-B14F-4D97-AF65-F5344CB8AC3E}">
        <p14:creationId xmlns:p14="http://schemas.microsoft.com/office/powerpoint/2010/main" val="231421878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CF3A30C5-7500-4228-80F3-B7A8FC431017}"/>
              </a:ext>
            </a:extLst>
          </p:cNvPr>
          <p:cNvPicPr>
            <a:picLocks noChangeAspect="1"/>
          </p:cNvPicPr>
          <p:nvPr/>
        </p:nvPicPr>
        <p:blipFill>
          <a:blip r:embed="rId3"/>
          <a:stretch>
            <a:fillRect/>
          </a:stretch>
        </p:blipFill>
        <p:spPr>
          <a:xfrm>
            <a:off x="173456" y="2003460"/>
            <a:ext cx="11348787" cy="3133620"/>
          </a:xfrm>
          <a:prstGeom prst="rect">
            <a:avLst/>
          </a:prstGeom>
        </p:spPr>
      </p:pic>
      <p:sp>
        <p:nvSpPr>
          <p:cNvPr id="3" name="Rectangle 2">
            <a:extLst>
              <a:ext uri="{FF2B5EF4-FFF2-40B4-BE49-F238E27FC236}">
                <a16:creationId xmlns:a16="http://schemas.microsoft.com/office/drawing/2014/main" id="{F1A05A9B-B2F9-445E-8078-F1CF426248EE}"/>
              </a:ext>
            </a:extLst>
          </p:cNvPr>
          <p:cNvSpPr/>
          <p:nvPr/>
        </p:nvSpPr>
        <p:spPr>
          <a:xfrm>
            <a:off x="669756" y="2914435"/>
            <a:ext cx="10940041" cy="845907"/>
          </a:xfrm>
          <a:prstGeom prst="rect">
            <a:avLst/>
          </a:prstGeom>
          <a:noFill/>
          <a:ln w="381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dirty="0"/>
          </a:p>
        </p:txBody>
      </p:sp>
      <p:sp>
        <p:nvSpPr>
          <p:cNvPr id="4" name="Rectangle 3">
            <a:extLst>
              <a:ext uri="{FF2B5EF4-FFF2-40B4-BE49-F238E27FC236}">
                <a16:creationId xmlns:a16="http://schemas.microsoft.com/office/drawing/2014/main" id="{F7FBC648-14B5-45D2-A27C-72171C3FD2DA}"/>
              </a:ext>
            </a:extLst>
          </p:cNvPr>
          <p:cNvSpPr/>
          <p:nvPr/>
        </p:nvSpPr>
        <p:spPr>
          <a:xfrm>
            <a:off x="669756" y="4297601"/>
            <a:ext cx="8556437" cy="373716"/>
          </a:xfrm>
          <a:prstGeom prst="rect">
            <a:avLst/>
          </a:prstGeom>
          <a:noFill/>
          <a:ln w="381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a:t>i</a:t>
            </a:r>
          </a:p>
        </p:txBody>
      </p:sp>
      <p:sp>
        <p:nvSpPr>
          <p:cNvPr id="6" name="Slide Number Placeholder 5">
            <a:extLst>
              <a:ext uri="{FF2B5EF4-FFF2-40B4-BE49-F238E27FC236}">
                <a16:creationId xmlns:a16="http://schemas.microsoft.com/office/drawing/2014/main" id="{11F9BFF5-4006-4E5A-B792-759C98CC40D1}"/>
              </a:ext>
            </a:extLst>
          </p:cNvPr>
          <p:cNvSpPr>
            <a:spLocks noGrp="1"/>
          </p:cNvSpPr>
          <p:nvPr>
            <p:ph type="sldNum" sz="quarter" idx="12"/>
          </p:nvPr>
        </p:nvSpPr>
        <p:spPr/>
        <p:txBody>
          <a:bodyPr/>
          <a:lstStyle/>
          <a:p>
            <a:pPr lvl="0"/>
            <a:fld id="{B4DF8DBA-3E62-48D5-BBD5-4F51E5AA956A}" type="slidenum">
              <a:rPr lang="en-US" smtClean="0"/>
              <a:t>18</a:t>
            </a:fld>
            <a:endParaRPr lang="en-US" dirty="0"/>
          </a:p>
        </p:txBody>
      </p:sp>
    </p:spTree>
    <p:extLst>
      <p:ext uri="{BB962C8B-B14F-4D97-AF65-F5344CB8AC3E}">
        <p14:creationId xmlns:p14="http://schemas.microsoft.com/office/powerpoint/2010/main" val="34003084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C0BFB96B-4C8B-434F-87C1-576149FB90E2}"/>
              </a:ext>
            </a:extLst>
          </p:cNvPr>
          <p:cNvPicPr>
            <a:picLocks noChangeAspect="1"/>
          </p:cNvPicPr>
          <p:nvPr/>
        </p:nvPicPr>
        <p:blipFill>
          <a:blip r:embed="rId3"/>
          <a:stretch>
            <a:fillRect/>
          </a:stretch>
        </p:blipFill>
        <p:spPr>
          <a:xfrm>
            <a:off x="264667" y="1856197"/>
            <a:ext cx="11824465" cy="3236360"/>
          </a:xfrm>
          <a:prstGeom prst="rect">
            <a:avLst/>
          </a:prstGeom>
        </p:spPr>
      </p:pic>
      <p:sp>
        <p:nvSpPr>
          <p:cNvPr id="3" name="Rectangle 2">
            <a:extLst>
              <a:ext uri="{FF2B5EF4-FFF2-40B4-BE49-F238E27FC236}">
                <a16:creationId xmlns:a16="http://schemas.microsoft.com/office/drawing/2014/main" id="{4CF8657B-ED01-4935-9EC5-C378B0E1A5E3}"/>
              </a:ext>
            </a:extLst>
          </p:cNvPr>
          <p:cNvSpPr/>
          <p:nvPr/>
        </p:nvSpPr>
        <p:spPr>
          <a:xfrm>
            <a:off x="1200366" y="2893887"/>
            <a:ext cx="8128569" cy="373296"/>
          </a:xfrm>
          <a:prstGeom prst="rect">
            <a:avLst/>
          </a:prstGeom>
          <a:noFill/>
          <a:ln w="381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dirty="0"/>
          </a:p>
        </p:txBody>
      </p:sp>
      <p:sp>
        <p:nvSpPr>
          <p:cNvPr id="9" name="Rectangle 8">
            <a:extLst>
              <a:ext uri="{FF2B5EF4-FFF2-40B4-BE49-F238E27FC236}">
                <a16:creationId xmlns:a16="http://schemas.microsoft.com/office/drawing/2014/main" id="{A5967CF0-172B-4863-A1D1-A829459AF4A9}"/>
              </a:ext>
            </a:extLst>
          </p:cNvPr>
          <p:cNvSpPr/>
          <p:nvPr/>
        </p:nvSpPr>
        <p:spPr>
          <a:xfrm>
            <a:off x="1015431" y="4118225"/>
            <a:ext cx="10911902" cy="974332"/>
          </a:xfrm>
          <a:prstGeom prst="rect">
            <a:avLst/>
          </a:prstGeom>
          <a:noFill/>
          <a:ln w="381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dirty="0"/>
          </a:p>
        </p:txBody>
      </p:sp>
      <p:sp>
        <p:nvSpPr>
          <p:cNvPr id="6" name="Slide Number Placeholder 5">
            <a:extLst>
              <a:ext uri="{FF2B5EF4-FFF2-40B4-BE49-F238E27FC236}">
                <a16:creationId xmlns:a16="http://schemas.microsoft.com/office/drawing/2014/main" id="{3C5061CB-02CC-401B-9216-5D3FB0CB276B}"/>
              </a:ext>
            </a:extLst>
          </p:cNvPr>
          <p:cNvSpPr>
            <a:spLocks noGrp="1"/>
          </p:cNvSpPr>
          <p:nvPr>
            <p:ph type="sldNum" sz="quarter" idx="12"/>
          </p:nvPr>
        </p:nvSpPr>
        <p:spPr/>
        <p:txBody>
          <a:bodyPr/>
          <a:lstStyle/>
          <a:p>
            <a:pPr lvl="0"/>
            <a:fld id="{B4DF8DBA-3E62-48D5-BBD5-4F51E5AA956A}" type="slidenum">
              <a:rPr lang="en-US" smtClean="0"/>
              <a:t>19</a:t>
            </a:fld>
            <a:endParaRPr lang="en-US" dirty="0"/>
          </a:p>
        </p:txBody>
      </p:sp>
    </p:spTree>
    <p:extLst>
      <p:ext uri="{BB962C8B-B14F-4D97-AF65-F5344CB8AC3E}">
        <p14:creationId xmlns:p14="http://schemas.microsoft.com/office/powerpoint/2010/main" val="40223053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9"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50712C-F395-4EBF-A031-8560F71939ED}"/>
              </a:ext>
            </a:extLst>
          </p:cNvPr>
          <p:cNvSpPr>
            <a:spLocks noGrp="1"/>
          </p:cNvSpPr>
          <p:nvPr>
            <p:ph type="title"/>
          </p:nvPr>
        </p:nvSpPr>
        <p:spPr/>
        <p:txBody>
          <a:bodyPr/>
          <a:lstStyle/>
          <a:p>
            <a:r>
              <a:rPr lang="en-US" dirty="0"/>
              <a:t>Logistics</a:t>
            </a:r>
          </a:p>
        </p:txBody>
      </p:sp>
      <p:sp>
        <p:nvSpPr>
          <p:cNvPr id="3" name="Content Placeholder 2">
            <a:extLst>
              <a:ext uri="{FF2B5EF4-FFF2-40B4-BE49-F238E27FC236}">
                <a16:creationId xmlns:a16="http://schemas.microsoft.com/office/drawing/2014/main" id="{B57901B1-4A6A-4B4F-80AD-907FD2465716}"/>
              </a:ext>
            </a:extLst>
          </p:cNvPr>
          <p:cNvSpPr>
            <a:spLocks noGrp="1"/>
          </p:cNvSpPr>
          <p:nvPr>
            <p:ph idx="1"/>
          </p:nvPr>
        </p:nvSpPr>
        <p:spPr/>
        <p:txBody>
          <a:bodyPr>
            <a:noAutofit/>
          </a:bodyPr>
          <a:lstStyle/>
          <a:p>
            <a:r>
              <a:rPr lang="en-US" dirty="0"/>
              <a:t>Polling questions throughout the meeting</a:t>
            </a:r>
          </a:p>
          <a:p>
            <a:pPr lvl="1"/>
            <a:r>
              <a:rPr lang="en-US" sz="2800" dirty="0"/>
              <a:t>Required for CPE</a:t>
            </a:r>
          </a:p>
          <a:p>
            <a:pPr lvl="1"/>
            <a:r>
              <a:rPr lang="en-US" sz="2800" dirty="0"/>
              <a:t>If you have issues answering the polling questions, please chat or email across your answer</a:t>
            </a:r>
          </a:p>
          <a:p>
            <a:pPr lvl="1"/>
            <a:r>
              <a:rPr lang="en-US" sz="2800" dirty="0"/>
              <a:t>2.0 CPE Hours (Finance - Technical)</a:t>
            </a:r>
          </a:p>
          <a:p>
            <a:pPr lvl="1"/>
            <a:r>
              <a:rPr lang="en-US" sz="2800" dirty="0"/>
              <a:t>Partial credit available – minimum of 1.0 hour</a:t>
            </a:r>
          </a:p>
          <a:p>
            <a:r>
              <a:rPr lang="en-US" dirty="0"/>
              <a:t>Questions are very welcome, submit through chat at any time</a:t>
            </a:r>
          </a:p>
          <a:p>
            <a:r>
              <a:rPr lang="en-US" dirty="0"/>
              <a:t>Course evaluation and CPE certificate will be emailed shortly after the session</a:t>
            </a:r>
          </a:p>
        </p:txBody>
      </p:sp>
      <p:sp>
        <p:nvSpPr>
          <p:cNvPr id="4" name="Slide Number Placeholder 3">
            <a:extLst>
              <a:ext uri="{FF2B5EF4-FFF2-40B4-BE49-F238E27FC236}">
                <a16:creationId xmlns:a16="http://schemas.microsoft.com/office/drawing/2014/main" id="{DF6E7EA0-3276-4B06-8E70-E9A527D0B4B1}"/>
              </a:ext>
            </a:extLst>
          </p:cNvPr>
          <p:cNvSpPr>
            <a:spLocks noGrp="1"/>
          </p:cNvSpPr>
          <p:nvPr>
            <p:ph type="sldNum" sz="quarter" idx="12"/>
          </p:nvPr>
        </p:nvSpPr>
        <p:spPr/>
        <p:txBody>
          <a:bodyPr/>
          <a:lstStyle/>
          <a:p>
            <a:pPr lvl="0"/>
            <a:fld id="{6537A761-896E-43B3-B9EB-894236AC1F9A}" type="slidenum">
              <a:rPr lang="en-US" smtClean="0"/>
              <a:t>2</a:t>
            </a:fld>
            <a:endParaRPr lang="en-US" dirty="0"/>
          </a:p>
        </p:txBody>
      </p:sp>
    </p:spTree>
    <p:extLst>
      <p:ext uri="{BB962C8B-B14F-4D97-AF65-F5344CB8AC3E}">
        <p14:creationId xmlns:p14="http://schemas.microsoft.com/office/powerpoint/2010/main" val="11333266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AC851925-CA55-4448-89F6-7AD81882800B}"/>
              </a:ext>
            </a:extLst>
          </p:cNvPr>
          <p:cNvPicPr>
            <a:picLocks noChangeAspect="1"/>
          </p:cNvPicPr>
          <p:nvPr/>
        </p:nvPicPr>
        <p:blipFill>
          <a:blip r:embed="rId3"/>
          <a:stretch>
            <a:fillRect/>
          </a:stretch>
        </p:blipFill>
        <p:spPr>
          <a:xfrm>
            <a:off x="557259" y="317954"/>
            <a:ext cx="11077481" cy="6222092"/>
          </a:xfrm>
          <a:prstGeom prst="rect">
            <a:avLst/>
          </a:prstGeom>
        </p:spPr>
      </p:pic>
      <p:sp>
        <p:nvSpPr>
          <p:cNvPr id="4" name="Rectangle 3">
            <a:extLst>
              <a:ext uri="{FF2B5EF4-FFF2-40B4-BE49-F238E27FC236}">
                <a16:creationId xmlns:a16="http://schemas.microsoft.com/office/drawing/2014/main" id="{B16FC1AD-232B-4F7E-94DE-CCF7997F7241}"/>
              </a:ext>
            </a:extLst>
          </p:cNvPr>
          <p:cNvSpPr/>
          <p:nvPr/>
        </p:nvSpPr>
        <p:spPr>
          <a:xfrm>
            <a:off x="1063375" y="1388917"/>
            <a:ext cx="10659438" cy="620759"/>
          </a:xfrm>
          <a:prstGeom prst="rect">
            <a:avLst/>
          </a:prstGeom>
          <a:noFill/>
          <a:ln w="381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dirty="0"/>
          </a:p>
        </p:txBody>
      </p:sp>
      <p:sp>
        <p:nvSpPr>
          <p:cNvPr id="6" name="Rectangle 5">
            <a:extLst>
              <a:ext uri="{FF2B5EF4-FFF2-40B4-BE49-F238E27FC236}">
                <a16:creationId xmlns:a16="http://schemas.microsoft.com/office/drawing/2014/main" id="{19D58151-FD2C-4CFA-BF64-2260C863BD47}"/>
              </a:ext>
            </a:extLst>
          </p:cNvPr>
          <p:cNvSpPr/>
          <p:nvPr/>
        </p:nvSpPr>
        <p:spPr>
          <a:xfrm>
            <a:off x="1063375" y="1997304"/>
            <a:ext cx="4392203" cy="558229"/>
          </a:xfrm>
          <a:prstGeom prst="rect">
            <a:avLst/>
          </a:prstGeom>
          <a:noFill/>
          <a:ln w="381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a:t>s</a:t>
            </a:r>
          </a:p>
        </p:txBody>
      </p:sp>
      <p:sp>
        <p:nvSpPr>
          <p:cNvPr id="7" name="Rectangle 6">
            <a:extLst>
              <a:ext uri="{FF2B5EF4-FFF2-40B4-BE49-F238E27FC236}">
                <a16:creationId xmlns:a16="http://schemas.microsoft.com/office/drawing/2014/main" id="{DF78CABB-D2F9-4475-97D3-3F319AB4F7CF}"/>
              </a:ext>
            </a:extLst>
          </p:cNvPr>
          <p:cNvSpPr/>
          <p:nvPr/>
        </p:nvSpPr>
        <p:spPr>
          <a:xfrm>
            <a:off x="1063375" y="3285892"/>
            <a:ext cx="6652517" cy="1016575"/>
          </a:xfrm>
          <a:prstGeom prst="rect">
            <a:avLst/>
          </a:prstGeom>
          <a:noFill/>
          <a:ln w="381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dirty="0"/>
          </a:p>
        </p:txBody>
      </p:sp>
      <p:sp>
        <p:nvSpPr>
          <p:cNvPr id="8" name="Rectangle 7">
            <a:extLst>
              <a:ext uri="{FF2B5EF4-FFF2-40B4-BE49-F238E27FC236}">
                <a16:creationId xmlns:a16="http://schemas.microsoft.com/office/drawing/2014/main" id="{C1B3CEF2-60C0-446B-B764-2E7AF0836A18}"/>
              </a:ext>
            </a:extLst>
          </p:cNvPr>
          <p:cNvSpPr/>
          <p:nvPr/>
        </p:nvSpPr>
        <p:spPr>
          <a:xfrm>
            <a:off x="1063374" y="4383639"/>
            <a:ext cx="7299789" cy="558229"/>
          </a:xfrm>
          <a:prstGeom prst="rect">
            <a:avLst/>
          </a:prstGeom>
          <a:noFill/>
          <a:ln w="381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dirty="0"/>
          </a:p>
        </p:txBody>
      </p:sp>
      <p:sp>
        <p:nvSpPr>
          <p:cNvPr id="5" name="Slide Number Placeholder 4">
            <a:extLst>
              <a:ext uri="{FF2B5EF4-FFF2-40B4-BE49-F238E27FC236}">
                <a16:creationId xmlns:a16="http://schemas.microsoft.com/office/drawing/2014/main" id="{3BB5F077-2CC4-4E39-B32A-4236DAE1D64D}"/>
              </a:ext>
            </a:extLst>
          </p:cNvPr>
          <p:cNvSpPr>
            <a:spLocks noGrp="1"/>
          </p:cNvSpPr>
          <p:nvPr>
            <p:ph type="sldNum" sz="quarter" idx="12"/>
          </p:nvPr>
        </p:nvSpPr>
        <p:spPr/>
        <p:txBody>
          <a:bodyPr/>
          <a:lstStyle/>
          <a:p>
            <a:pPr lvl="0"/>
            <a:fld id="{B4DF8DBA-3E62-48D5-BBD5-4F51E5AA956A}" type="slidenum">
              <a:rPr lang="en-US" smtClean="0"/>
              <a:t>20</a:t>
            </a:fld>
            <a:endParaRPr lang="en-US" dirty="0"/>
          </a:p>
        </p:txBody>
      </p:sp>
    </p:spTree>
    <p:extLst>
      <p:ext uri="{BB962C8B-B14F-4D97-AF65-F5344CB8AC3E}">
        <p14:creationId xmlns:p14="http://schemas.microsoft.com/office/powerpoint/2010/main" val="32520544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animBg="1"/>
      <p:bldP spid="7" grpId="0" animBg="1"/>
      <p:bldP spid="8"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F2E9AC20-BC78-4F9F-8815-A706B686F109}"/>
              </a:ext>
            </a:extLst>
          </p:cNvPr>
          <p:cNvPicPr>
            <a:picLocks noChangeAspect="1"/>
          </p:cNvPicPr>
          <p:nvPr/>
        </p:nvPicPr>
        <p:blipFill>
          <a:blip r:embed="rId3"/>
          <a:stretch>
            <a:fillRect/>
          </a:stretch>
        </p:blipFill>
        <p:spPr>
          <a:xfrm>
            <a:off x="165329" y="1057005"/>
            <a:ext cx="11861342" cy="5064204"/>
          </a:xfrm>
          <a:prstGeom prst="rect">
            <a:avLst/>
          </a:prstGeom>
        </p:spPr>
      </p:pic>
      <p:sp>
        <p:nvSpPr>
          <p:cNvPr id="3" name="Rectangle 2">
            <a:extLst>
              <a:ext uri="{FF2B5EF4-FFF2-40B4-BE49-F238E27FC236}">
                <a16:creationId xmlns:a16="http://schemas.microsoft.com/office/drawing/2014/main" id="{369C107F-8BB9-478C-967D-F7A9D7D0764C}"/>
              </a:ext>
            </a:extLst>
          </p:cNvPr>
          <p:cNvSpPr/>
          <p:nvPr/>
        </p:nvSpPr>
        <p:spPr>
          <a:xfrm>
            <a:off x="534255" y="2025105"/>
            <a:ext cx="11137187" cy="810562"/>
          </a:xfrm>
          <a:prstGeom prst="rect">
            <a:avLst/>
          </a:prstGeom>
          <a:noFill/>
          <a:ln w="381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dirty="0"/>
          </a:p>
        </p:txBody>
      </p:sp>
      <p:sp>
        <p:nvSpPr>
          <p:cNvPr id="7" name="Rectangle 6">
            <a:extLst>
              <a:ext uri="{FF2B5EF4-FFF2-40B4-BE49-F238E27FC236}">
                <a16:creationId xmlns:a16="http://schemas.microsoft.com/office/drawing/2014/main" id="{F4BA4C16-234B-4592-B515-3A7F7AEC400A}"/>
              </a:ext>
            </a:extLst>
          </p:cNvPr>
          <p:cNvSpPr/>
          <p:nvPr/>
        </p:nvSpPr>
        <p:spPr>
          <a:xfrm>
            <a:off x="666964" y="4169333"/>
            <a:ext cx="11359707" cy="1388985"/>
          </a:xfrm>
          <a:prstGeom prst="rect">
            <a:avLst/>
          </a:prstGeom>
          <a:noFill/>
          <a:ln w="381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dirty="0"/>
          </a:p>
        </p:txBody>
      </p:sp>
      <p:sp>
        <p:nvSpPr>
          <p:cNvPr id="10" name="Slide Number Placeholder 9">
            <a:extLst>
              <a:ext uri="{FF2B5EF4-FFF2-40B4-BE49-F238E27FC236}">
                <a16:creationId xmlns:a16="http://schemas.microsoft.com/office/drawing/2014/main" id="{1016C9FF-09AF-4629-B45A-956C986CF8D5}"/>
              </a:ext>
            </a:extLst>
          </p:cNvPr>
          <p:cNvSpPr>
            <a:spLocks noGrp="1"/>
          </p:cNvSpPr>
          <p:nvPr>
            <p:ph type="sldNum" sz="quarter" idx="12"/>
          </p:nvPr>
        </p:nvSpPr>
        <p:spPr/>
        <p:txBody>
          <a:bodyPr/>
          <a:lstStyle/>
          <a:p>
            <a:pPr lvl="0"/>
            <a:fld id="{B4DF8DBA-3E62-48D5-BBD5-4F51E5AA956A}" type="slidenum">
              <a:rPr lang="en-US" smtClean="0"/>
              <a:t>21</a:t>
            </a:fld>
            <a:endParaRPr lang="en-US" dirty="0"/>
          </a:p>
        </p:txBody>
      </p:sp>
    </p:spTree>
    <p:extLst>
      <p:ext uri="{BB962C8B-B14F-4D97-AF65-F5344CB8AC3E}">
        <p14:creationId xmlns:p14="http://schemas.microsoft.com/office/powerpoint/2010/main" val="33726880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7"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3C7EEE33-171B-4D9A-9FEB-DBFA97EF2C9E}"/>
              </a:ext>
            </a:extLst>
          </p:cNvPr>
          <p:cNvPicPr>
            <a:picLocks noChangeAspect="1"/>
          </p:cNvPicPr>
          <p:nvPr/>
        </p:nvPicPr>
        <p:blipFill>
          <a:blip r:embed="rId2"/>
          <a:stretch>
            <a:fillRect/>
          </a:stretch>
        </p:blipFill>
        <p:spPr>
          <a:xfrm>
            <a:off x="45655" y="1140431"/>
            <a:ext cx="12032784" cy="4551451"/>
          </a:xfrm>
          <a:prstGeom prst="rect">
            <a:avLst/>
          </a:prstGeom>
        </p:spPr>
      </p:pic>
      <p:sp>
        <p:nvSpPr>
          <p:cNvPr id="3" name="Rectangle 2">
            <a:extLst>
              <a:ext uri="{FF2B5EF4-FFF2-40B4-BE49-F238E27FC236}">
                <a16:creationId xmlns:a16="http://schemas.microsoft.com/office/drawing/2014/main" id="{24D847E1-07E7-4AED-8017-4648F19EA311}"/>
              </a:ext>
            </a:extLst>
          </p:cNvPr>
          <p:cNvSpPr/>
          <p:nvPr/>
        </p:nvSpPr>
        <p:spPr>
          <a:xfrm>
            <a:off x="729466" y="2990344"/>
            <a:ext cx="11126912" cy="1437818"/>
          </a:xfrm>
          <a:prstGeom prst="rect">
            <a:avLst/>
          </a:prstGeom>
          <a:noFill/>
          <a:ln w="381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dirty="0"/>
          </a:p>
        </p:txBody>
      </p:sp>
      <p:sp>
        <p:nvSpPr>
          <p:cNvPr id="9" name="Slide Number Placeholder 8">
            <a:extLst>
              <a:ext uri="{FF2B5EF4-FFF2-40B4-BE49-F238E27FC236}">
                <a16:creationId xmlns:a16="http://schemas.microsoft.com/office/drawing/2014/main" id="{A466BB87-2DD3-4BAE-A77C-339792ECA2D3}"/>
              </a:ext>
            </a:extLst>
          </p:cNvPr>
          <p:cNvSpPr>
            <a:spLocks noGrp="1"/>
          </p:cNvSpPr>
          <p:nvPr>
            <p:ph type="sldNum" sz="quarter" idx="12"/>
          </p:nvPr>
        </p:nvSpPr>
        <p:spPr/>
        <p:txBody>
          <a:bodyPr/>
          <a:lstStyle/>
          <a:p>
            <a:pPr lvl="0"/>
            <a:fld id="{B4DF8DBA-3E62-48D5-BBD5-4F51E5AA956A}" type="slidenum">
              <a:rPr lang="en-US" smtClean="0"/>
              <a:t>22</a:t>
            </a:fld>
            <a:endParaRPr lang="en-US" dirty="0"/>
          </a:p>
        </p:txBody>
      </p:sp>
    </p:spTree>
    <p:extLst>
      <p:ext uri="{BB962C8B-B14F-4D97-AF65-F5344CB8AC3E}">
        <p14:creationId xmlns:p14="http://schemas.microsoft.com/office/powerpoint/2010/main" val="685877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651D80-D3ED-4430-98D7-7345BB98FC64}"/>
              </a:ext>
            </a:extLst>
          </p:cNvPr>
          <p:cNvSpPr>
            <a:spLocks noGrp="1"/>
          </p:cNvSpPr>
          <p:nvPr>
            <p:ph type="title"/>
          </p:nvPr>
        </p:nvSpPr>
        <p:spPr/>
        <p:txBody>
          <a:bodyPr/>
          <a:lstStyle/>
          <a:p>
            <a:r>
              <a:rPr lang="en-US" dirty="0"/>
              <a:t>Items listed</a:t>
            </a:r>
          </a:p>
        </p:txBody>
      </p:sp>
      <p:sp>
        <p:nvSpPr>
          <p:cNvPr id="3" name="Content Placeholder 2">
            <a:extLst>
              <a:ext uri="{FF2B5EF4-FFF2-40B4-BE49-F238E27FC236}">
                <a16:creationId xmlns:a16="http://schemas.microsoft.com/office/drawing/2014/main" id="{FB2DFB4D-B261-49F3-86C5-6F1B9ACC32FE}"/>
              </a:ext>
            </a:extLst>
          </p:cNvPr>
          <p:cNvSpPr>
            <a:spLocks noGrp="1"/>
          </p:cNvSpPr>
          <p:nvPr>
            <p:ph idx="1"/>
          </p:nvPr>
        </p:nvSpPr>
        <p:spPr>
          <a:xfrm>
            <a:off x="838199" y="1825625"/>
            <a:ext cx="9851571" cy="4351338"/>
          </a:xfrm>
        </p:spPr>
        <p:txBody>
          <a:bodyPr>
            <a:normAutofit/>
          </a:bodyPr>
          <a:lstStyle/>
          <a:p>
            <a:r>
              <a:rPr lang="en-US" sz="2400" dirty="0"/>
              <a:t>Revenue growth</a:t>
            </a:r>
          </a:p>
          <a:p>
            <a:r>
              <a:rPr lang="en-US" sz="2400" dirty="0"/>
              <a:t>EPS</a:t>
            </a:r>
          </a:p>
          <a:p>
            <a:r>
              <a:rPr lang="en-US" sz="2400" dirty="0"/>
              <a:t>Comparable (organic) sales growth</a:t>
            </a:r>
          </a:p>
          <a:p>
            <a:r>
              <a:rPr lang="en-US" sz="2400" dirty="0"/>
              <a:t>OI as a % of sales</a:t>
            </a:r>
          </a:p>
          <a:p>
            <a:r>
              <a:rPr lang="en-US" sz="2400" dirty="0"/>
              <a:t>Dividend increase</a:t>
            </a:r>
          </a:p>
          <a:p>
            <a:r>
              <a:rPr lang="en-US" sz="2400" dirty="0"/>
              <a:t>Operating cash flow growth</a:t>
            </a:r>
          </a:p>
          <a:p>
            <a:r>
              <a:rPr lang="en-US" sz="2400" dirty="0"/>
              <a:t>Debt reduction</a:t>
            </a:r>
          </a:p>
          <a:p>
            <a:r>
              <a:rPr lang="en-US" sz="2400" dirty="0"/>
              <a:t>Free cash flow conversion</a:t>
            </a:r>
          </a:p>
          <a:p>
            <a:endParaRPr lang="en-US" sz="2400" dirty="0"/>
          </a:p>
          <a:p>
            <a:endParaRPr lang="en-US" sz="2400" dirty="0"/>
          </a:p>
        </p:txBody>
      </p:sp>
      <p:sp>
        <p:nvSpPr>
          <p:cNvPr id="4" name="Slide Number Placeholder 3">
            <a:extLst>
              <a:ext uri="{FF2B5EF4-FFF2-40B4-BE49-F238E27FC236}">
                <a16:creationId xmlns:a16="http://schemas.microsoft.com/office/drawing/2014/main" id="{0B07723F-7E47-410A-9645-56BA4214792F}"/>
              </a:ext>
            </a:extLst>
          </p:cNvPr>
          <p:cNvSpPr>
            <a:spLocks noGrp="1"/>
          </p:cNvSpPr>
          <p:nvPr>
            <p:ph type="sldNum" sz="quarter" idx="12"/>
          </p:nvPr>
        </p:nvSpPr>
        <p:spPr/>
        <p:txBody>
          <a:bodyPr/>
          <a:lstStyle/>
          <a:p>
            <a:pPr lvl="0"/>
            <a:fld id="{6537A761-896E-43B3-B9EB-894236AC1F9A}" type="slidenum">
              <a:rPr lang="en-US" smtClean="0"/>
              <a:t>23</a:t>
            </a:fld>
            <a:endParaRPr lang="en-US" dirty="0"/>
          </a:p>
        </p:txBody>
      </p:sp>
    </p:spTree>
    <p:extLst>
      <p:ext uri="{BB962C8B-B14F-4D97-AF65-F5344CB8AC3E}">
        <p14:creationId xmlns:p14="http://schemas.microsoft.com/office/powerpoint/2010/main" val="12580033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D74F62FD-D05B-442A-9581-BC3FFC502495}"/>
              </a:ext>
            </a:extLst>
          </p:cNvPr>
          <p:cNvPicPr>
            <a:picLocks noChangeAspect="1"/>
          </p:cNvPicPr>
          <p:nvPr/>
        </p:nvPicPr>
        <p:blipFill>
          <a:blip r:embed="rId3"/>
          <a:stretch>
            <a:fillRect/>
          </a:stretch>
        </p:blipFill>
        <p:spPr>
          <a:xfrm>
            <a:off x="446436" y="0"/>
            <a:ext cx="11157735" cy="6688722"/>
          </a:xfrm>
          <a:prstGeom prst="rect">
            <a:avLst/>
          </a:prstGeom>
        </p:spPr>
      </p:pic>
      <p:sp>
        <p:nvSpPr>
          <p:cNvPr id="3" name="Rectangle 2">
            <a:extLst>
              <a:ext uri="{FF2B5EF4-FFF2-40B4-BE49-F238E27FC236}">
                <a16:creationId xmlns:a16="http://schemas.microsoft.com/office/drawing/2014/main" id="{0F82D054-9D4A-4D82-9A0B-4DD96B4D76C2}"/>
              </a:ext>
            </a:extLst>
          </p:cNvPr>
          <p:cNvSpPr/>
          <p:nvPr/>
        </p:nvSpPr>
        <p:spPr>
          <a:xfrm>
            <a:off x="587828" y="2442681"/>
            <a:ext cx="2258113" cy="986319"/>
          </a:xfrm>
          <a:prstGeom prst="rect">
            <a:avLst/>
          </a:prstGeom>
          <a:noFill/>
          <a:ln w="381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dirty="0"/>
          </a:p>
        </p:txBody>
      </p:sp>
      <p:sp>
        <p:nvSpPr>
          <p:cNvPr id="4" name="Rectangle 3">
            <a:extLst>
              <a:ext uri="{FF2B5EF4-FFF2-40B4-BE49-F238E27FC236}">
                <a16:creationId xmlns:a16="http://schemas.microsoft.com/office/drawing/2014/main" id="{E0891BC4-F7B4-43CB-A438-3D6A94D379AA}"/>
              </a:ext>
            </a:extLst>
          </p:cNvPr>
          <p:cNvSpPr/>
          <p:nvPr/>
        </p:nvSpPr>
        <p:spPr>
          <a:xfrm>
            <a:off x="587827" y="4551452"/>
            <a:ext cx="2258113" cy="450350"/>
          </a:xfrm>
          <a:prstGeom prst="rect">
            <a:avLst/>
          </a:prstGeom>
          <a:noFill/>
          <a:ln w="381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dirty="0"/>
          </a:p>
        </p:txBody>
      </p:sp>
      <p:sp>
        <p:nvSpPr>
          <p:cNvPr id="7" name="Rectangle 6">
            <a:extLst>
              <a:ext uri="{FF2B5EF4-FFF2-40B4-BE49-F238E27FC236}">
                <a16:creationId xmlns:a16="http://schemas.microsoft.com/office/drawing/2014/main" id="{9D42C197-5389-453D-B9C8-85206FC9CA76}"/>
              </a:ext>
            </a:extLst>
          </p:cNvPr>
          <p:cNvSpPr/>
          <p:nvPr/>
        </p:nvSpPr>
        <p:spPr>
          <a:xfrm>
            <a:off x="587827" y="5501831"/>
            <a:ext cx="2258113" cy="775679"/>
          </a:xfrm>
          <a:prstGeom prst="rect">
            <a:avLst/>
          </a:prstGeom>
          <a:noFill/>
          <a:ln w="381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dirty="0"/>
          </a:p>
        </p:txBody>
      </p:sp>
      <p:sp>
        <p:nvSpPr>
          <p:cNvPr id="8" name="Slide Number Placeholder 7">
            <a:extLst>
              <a:ext uri="{FF2B5EF4-FFF2-40B4-BE49-F238E27FC236}">
                <a16:creationId xmlns:a16="http://schemas.microsoft.com/office/drawing/2014/main" id="{E03E381A-7DB0-4B6B-BBD0-FD53A6A9D70D}"/>
              </a:ext>
            </a:extLst>
          </p:cNvPr>
          <p:cNvSpPr>
            <a:spLocks noGrp="1"/>
          </p:cNvSpPr>
          <p:nvPr>
            <p:ph type="sldNum" sz="quarter" idx="12"/>
          </p:nvPr>
        </p:nvSpPr>
        <p:spPr/>
        <p:txBody>
          <a:bodyPr/>
          <a:lstStyle/>
          <a:p>
            <a:pPr lvl="0"/>
            <a:fld id="{B4DF8DBA-3E62-48D5-BBD5-4F51E5AA956A}" type="slidenum">
              <a:rPr lang="en-US" smtClean="0"/>
              <a:t>24</a:t>
            </a:fld>
            <a:endParaRPr lang="en-US" dirty="0"/>
          </a:p>
        </p:txBody>
      </p:sp>
    </p:spTree>
    <p:extLst>
      <p:ext uri="{BB962C8B-B14F-4D97-AF65-F5344CB8AC3E}">
        <p14:creationId xmlns:p14="http://schemas.microsoft.com/office/powerpoint/2010/main" val="5847436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7"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1F2F16-A3FE-474F-A8B2-502DBA589E8D}"/>
              </a:ext>
            </a:extLst>
          </p:cNvPr>
          <p:cNvSpPr>
            <a:spLocks noGrp="1"/>
          </p:cNvSpPr>
          <p:nvPr>
            <p:ph type="title"/>
          </p:nvPr>
        </p:nvSpPr>
        <p:spPr/>
        <p:txBody>
          <a:bodyPr/>
          <a:lstStyle/>
          <a:p>
            <a:r>
              <a:rPr lang="en-US" dirty="0"/>
              <a:t>Key Ratios in Analyzing Financial Statements (Boz’s Opinion)</a:t>
            </a:r>
          </a:p>
        </p:txBody>
      </p:sp>
      <p:sp>
        <p:nvSpPr>
          <p:cNvPr id="3" name="Content Placeholder 2">
            <a:extLst>
              <a:ext uri="{FF2B5EF4-FFF2-40B4-BE49-F238E27FC236}">
                <a16:creationId xmlns:a16="http://schemas.microsoft.com/office/drawing/2014/main" id="{6388988C-2037-4ECE-8797-91522780D228}"/>
              </a:ext>
            </a:extLst>
          </p:cNvPr>
          <p:cNvSpPr>
            <a:spLocks noGrp="1"/>
          </p:cNvSpPr>
          <p:nvPr>
            <p:ph idx="1"/>
          </p:nvPr>
        </p:nvSpPr>
        <p:spPr/>
        <p:txBody>
          <a:bodyPr>
            <a:normAutofit fontScale="92500" lnSpcReduction="20000"/>
          </a:bodyPr>
          <a:lstStyle/>
          <a:p>
            <a:r>
              <a:rPr lang="en-US" dirty="0"/>
              <a:t>Growth</a:t>
            </a:r>
          </a:p>
          <a:p>
            <a:pPr lvl="1"/>
            <a:r>
              <a:rPr lang="en-US" dirty="0"/>
              <a:t>Percent change in revenue</a:t>
            </a:r>
          </a:p>
          <a:p>
            <a:pPr lvl="1"/>
            <a:r>
              <a:rPr lang="en-US" dirty="0"/>
              <a:t>Percent change in EPS (GAAP and adjusted)</a:t>
            </a:r>
          </a:p>
          <a:p>
            <a:r>
              <a:rPr lang="en-US" dirty="0"/>
              <a:t>Profitability</a:t>
            </a:r>
          </a:p>
          <a:p>
            <a:pPr lvl="1"/>
            <a:r>
              <a:rPr lang="en-US" dirty="0"/>
              <a:t>Gross margin as a % of Net Revenues</a:t>
            </a:r>
          </a:p>
          <a:p>
            <a:pPr lvl="1"/>
            <a:r>
              <a:rPr lang="en-US" dirty="0"/>
              <a:t>Operating Income a % of Net Revenues (GAAP and adjusted)</a:t>
            </a:r>
          </a:p>
          <a:p>
            <a:r>
              <a:rPr lang="en-US" dirty="0"/>
              <a:t>Asset Utilization</a:t>
            </a:r>
          </a:p>
          <a:p>
            <a:pPr lvl="1"/>
            <a:r>
              <a:rPr lang="en-US" dirty="0"/>
              <a:t>Days Receivables</a:t>
            </a:r>
          </a:p>
          <a:p>
            <a:pPr lvl="1"/>
            <a:r>
              <a:rPr lang="en-US" dirty="0"/>
              <a:t>Days Inventories</a:t>
            </a:r>
          </a:p>
          <a:p>
            <a:r>
              <a:rPr lang="en-US" dirty="0"/>
              <a:t>Liquidity</a:t>
            </a:r>
          </a:p>
          <a:p>
            <a:pPr lvl="1"/>
            <a:r>
              <a:rPr lang="en-US" dirty="0"/>
              <a:t>Current Ratio</a:t>
            </a:r>
          </a:p>
          <a:p>
            <a:pPr lvl="1"/>
            <a:r>
              <a:rPr lang="en-US" dirty="0"/>
              <a:t>Leverage Ratio</a:t>
            </a:r>
          </a:p>
        </p:txBody>
      </p:sp>
      <p:sp>
        <p:nvSpPr>
          <p:cNvPr id="4" name="Slide Number Placeholder 3">
            <a:extLst>
              <a:ext uri="{FF2B5EF4-FFF2-40B4-BE49-F238E27FC236}">
                <a16:creationId xmlns:a16="http://schemas.microsoft.com/office/drawing/2014/main" id="{6DA05E7C-BDA3-470C-AC10-1B6AA721FFFB}"/>
              </a:ext>
            </a:extLst>
          </p:cNvPr>
          <p:cNvSpPr>
            <a:spLocks noGrp="1"/>
          </p:cNvSpPr>
          <p:nvPr>
            <p:ph type="sldNum" sz="quarter" idx="12"/>
          </p:nvPr>
        </p:nvSpPr>
        <p:spPr/>
        <p:txBody>
          <a:bodyPr/>
          <a:lstStyle/>
          <a:p>
            <a:pPr lvl="0"/>
            <a:fld id="{6537A761-896E-43B3-B9EB-894236AC1F9A}" type="slidenum">
              <a:rPr lang="en-US" smtClean="0"/>
              <a:t>25</a:t>
            </a:fld>
            <a:endParaRPr lang="en-US" dirty="0"/>
          </a:p>
        </p:txBody>
      </p:sp>
    </p:spTree>
    <p:extLst>
      <p:ext uri="{BB962C8B-B14F-4D97-AF65-F5344CB8AC3E}">
        <p14:creationId xmlns:p14="http://schemas.microsoft.com/office/powerpoint/2010/main" val="10759980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
                                            <p:txEl>
                                              <p:pRg st="7" end="7"/>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9" end="9"/>
                                            </p:txEl>
                                          </p:spTgt>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3">
                                            <p:txEl>
                                              <p:pRg st="10" end="10"/>
                                            </p:txEl>
                                          </p:spTgt>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1F2F16-A3FE-474F-A8B2-502DBA589E8D}"/>
              </a:ext>
            </a:extLst>
          </p:cNvPr>
          <p:cNvSpPr>
            <a:spLocks noGrp="1"/>
          </p:cNvSpPr>
          <p:nvPr>
            <p:ph type="title"/>
          </p:nvPr>
        </p:nvSpPr>
        <p:spPr/>
        <p:txBody>
          <a:bodyPr/>
          <a:lstStyle/>
          <a:p>
            <a:r>
              <a:rPr lang="en-US" dirty="0"/>
              <a:t>Less Critical Ratios in Analyzing Financial Statements (Boz’s Opinion)</a:t>
            </a:r>
          </a:p>
        </p:txBody>
      </p:sp>
      <p:sp>
        <p:nvSpPr>
          <p:cNvPr id="3" name="Content Placeholder 2">
            <a:extLst>
              <a:ext uri="{FF2B5EF4-FFF2-40B4-BE49-F238E27FC236}">
                <a16:creationId xmlns:a16="http://schemas.microsoft.com/office/drawing/2014/main" id="{6388988C-2037-4ECE-8797-91522780D228}"/>
              </a:ext>
            </a:extLst>
          </p:cNvPr>
          <p:cNvSpPr>
            <a:spLocks noGrp="1"/>
          </p:cNvSpPr>
          <p:nvPr>
            <p:ph idx="1"/>
          </p:nvPr>
        </p:nvSpPr>
        <p:spPr/>
        <p:txBody>
          <a:bodyPr>
            <a:normAutofit/>
          </a:bodyPr>
          <a:lstStyle/>
          <a:p>
            <a:r>
              <a:rPr lang="en-US" dirty="0"/>
              <a:t>ROA, ROE, ROIC, Debt-Equity</a:t>
            </a:r>
          </a:p>
          <a:p>
            <a:pPr lvl="1"/>
            <a:r>
              <a:rPr lang="en-US" dirty="0"/>
              <a:t>Can vary wildly based on book vs. market value of assets, which often depends on whether a company grew organically or through acquisitions</a:t>
            </a:r>
          </a:p>
          <a:p>
            <a:pPr lvl="1"/>
            <a:r>
              <a:rPr lang="en-US" dirty="0"/>
              <a:t>Okay to use when comparing a company’s performance over time, but tough to compare to peers</a:t>
            </a:r>
          </a:p>
          <a:p>
            <a:pPr lvl="1"/>
            <a:r>
              <a:rPr lang="en-US" dirty="0"/>
              <a:t>More valid if market equity is used. Problem?</a:t>
            </a:r>
          </a:p>
          <a:p>
            <a:pPr lvl="2"/>
            <a:r>
              <a:rPr lang="en-US" dirty="0"/>
              <a:t>Market value is constantly changing</a:t>
            </a:r>
          </a:p>
        </p:txBody>
      </p:sp>
      <p:sp>
        <p:nvSpPr>
          <p:cNvPr id="4" name="Slide Number Placeholder 3">
            <a:extLst>
              <a:ext uri="{FF2B5EF4-FFF2-40B4-BE49-F238E27FC236}">
                <a16:creationId xmlns:a16="http://schemas.microsoft.com/office/drawing/2014/main" id="{7514C511-1D4B-442C-BAB9-11957DE0A43C}"/>
              </a:ext>
            </a:extLst>
          </p:cNvPr>
          <p:cNvSpPr>
            <a:spLocks noGrp="1"/>
          </p:cNvSpPr>
          <p:nvPr>
            <p:ph type="sldNum" sz="quarter" idx="12"/>
          </p:nvPr>
        </p:nvSpPr>
        <p:spPr/>
        <p:txBody>
          <a:bodyPr/>
          <a:lstStyle/>
          <a:p>
            <a:pPr lvl="0"/>
            <a:fld id="{6537A761-896E-43B3-B9EB-894236AC1F9A}" type="slidenum">
              <a:rPr lang="en-US" smtClean="0"/>
              <a:t>26</a:t>
            </a:fld>
            <a:endParaRPr lang="en-US" dirty="0"/>
          </a:p>
        </p:txBody>
      </p:sp>
    </p:spTree>
    <p:extLst>
      <p:ext uri="{BB962C8B-B14F-4D97-AF65-F5344CB8AC3E}">
        <p14:creationId xmlns:p14="http://schemas.microsoft.com/office/powerpoint/2010/main" val="32970796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1F2F16-A3FE-474F-A8B2-502DBA589E8D}"/>
              </a:ext>
            </a:extLst>
          </p:cNvPr>
          <p:cNvSpPr>
            <a:spLocks noGrp="1"/>
          </p:cNvSpPr>
          <p:nvPr>
            <p:ph type="title"/>
          </p:nvPr>
        </p:nvSpPr>
        <p:spPr/>
        <p:txBody>
          <a:bodyPr/>
          <a:lstStyle/>
          <a:p>
            <a:r>
              <a:rPr lang="en-US" dirty="0"/>
              <a:t>Less Critical Ratios in Analyzing Financial Statements (Boz’s Opinion)</a:t>
            </a:r>
          </a:p>
        </p:txBody>
      </p:sp>
      <p:sp>
        <p:nvSpPr>
          <p:cNvPr id="3" name="Content Placeholder 2">
            <a:extLst>
              <a:ext uri="{FF2B5EF4-FFF2-40B4-BE49-F238E27FC236}">
                <a16:creationId xmlns:a16="http://schemas.microsoft.com/office/drawing/2014/main" id="{6388988C-2037-4ECE-8797-91522780D228}"/>
              </a:ext>
            </a:extLst>
          </p:cNvPr>
          <p:cNvSpPr>
            <a:spLocks noGrp="1"/>
          </p:cNvSpPr>
          <p:nvPr>
            <p:ph idx="1"/>
          </p:nvPr>
        </p:nvSpPr>
        <p:spPr/>
        <p:txBody>
          <a:bodyPr>
            <a:normAutofit/>
          </a:bodyPr>
          <a:lstStyle/>
          <a:p>
            <a:r>
              <a:rPr lang="en-US" dirty="0"/>
              <a:t>Some prefer EBITDA as a % of Net Revenues, instead of OI as a % of Net Revenues,</a:t>
            </a:r>
          </a:p>
          <a:p>
            <a:pPr lvl="1"/>
            <a:r>
              <a:rPr lang="en-US" dirty="0"/>
              <a:t>OI better factors in capital expenditures (through depreciation)</a:t>
            </a:r>
          </a:p>
          <a:p>
            <a:pPr lvl="1"/>
            <a:r>
              <a:rPr lang="en-US" dirty="0"/>
              <a:t>Ratios involving Free Cash Flows (Cash flows from Operating Activities less Capital Expenditures) arguably most effective</a:t>
            </a:r>
          </a:p>
          <a:p>
            <a:pPr lvl="2"/>
            <a:r>
              <a:rPr lang="en-US" dirty="0"/>
              <a:t>Cash is more subject to manipulation than income</a:t>
            </a:r>
          </a:p>
          <a:p>
            <a:r>
              <a:rPr lang="en-US" dirty="0"/>
              <a:t>P/E is very important, but isn’t used in evaluating financial statements</a:t>
            </a:r>
          </a:p>
        </p:txBody>
      </p:sp>
      <p:sp>
        <p:nvSpPr>
          <p:cNvPr id="4" name="Slide Number Placeholder 3">
            <a:extLst>
              <a:ext uri="{FF2B5EF4-FFF2-40B4-BE49-F238E27FC236}">
                <a16:creationId xmlns:a16="http://schemas.microsoft.com/office/drawing/2014/main" id="{30E10065-8AE9-4373-A9E7-687B29544B26}"/>
              </a:ext>
            </a:extLst>
          </p:cNvPr>
          <p:cNvSpPr>
            <a:spLocks noGrp="1"/>
          </p:cNvSpPr>
          <p:nvPr>
            <p:ph type="sldNum" sz="quarter" idx="12"/>
          </p:nvPr>
        </p:nvSpPr>
        <p:spPr/>
        <p:txBody>
          <a:bodyPr/>
          <a:lstStyle/>
          <a:p>
            <a:pPr lvl="0"/>
            <a:fld id="{6537A761-896E-43B3-B9EB-894236AC1F9A}" type="slidenum">
              <a:rPr lang="en-US" smtClean="0"/>
              <a:t>27</a:t>
            </a:fld>
            <a:endParaRPr lang="en-US" dirty="0"/>
          </a:p>
        </p:txBody>
      </p:sp>
    </p:spTree>
    <p:extLst>
      <p:ext uri="{BB962C8B-B14F-4D97-AF65-F5344CB8AC3E}">
        <p14:creationId xmlns:p14="http://schemas.microsoft.com/office/powerpoint/2010/main" val="10900740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339787-FDDB-4FB5-AA1A-543A5FC58520}"/>
              </a:ext>
            </a:extLst>
          </p:cNvPr>
          <p:cNvSpPr>
            <a:spLocks noGrp="1"/>
          </p:cNvSpPr>
          <p:nvPr>
            <p:ph type="title"/>
          </p:nvPr>
        </p:nvSpPr>
        <p:spPr/>
        <p:txBody>
          <a:bodyPr/>
          <a:lstStyle/>
          <a:p>
            <a:r>
              <a:rPr lang="en-US" dirty="0"/>
              <a:t>Using Ratios</a:t>
            </a:r>
          </a:p>
        </p:txBody>
      </p:sp>
      <p:sp>
        <p:nvSpPr>
          <p:cNvPr id="3" name="Content Placeholder 2">
            <a:extLst>
              <a:ext uri="{FF2B5EF4-FFF2-40B4-BE49-F238E27FC236}">
                <a16:creationId xmlns:a16="http://schemas.microsoft.com/office/drawing/2014/main" id="{4BF1FFE9-7CD8-485C-8EB3-5CE43F2B569C}"/>
              </a:ext>
            </a:extLst>
          </p:cNvPr>
          <p:cNvSpPr>
            <a:spLocks noGrp="1"/>
          </p:cNvSpPr>
          <p:nvPr>
            <p:ph idx="1"/>
          </p:nvPr>
        </p:nvSpPr>
        <p:spPr/>
        <p:txBody>
          <a:bodyPr/>
          <a:lstStyle/>
          <a:p>
            <a:r>
              <a:rPr lang="en-US" dirty="0"/>
              <a:t>Don’t look at them in a vacuum</a:t>
            </a:r>
          </a:p>
          <a:p>
            <a:r>
              <a:rPr lang="en-US" dirty="0"/>
              <a:t>Compare them to two things:</a:t>
            </a:r>
          </a:p>
          <a:p>
            <a:pPr lvl="1"/>
            <a:r>
              <a:rPr lang="en-US" dirty="0"/>
              <a:t>Company’s performance over time</a:t>
            </a:r>
          </a:p>
          <a:p>
            <a:pPr lvl="1"/>
            <a:r>
              <a:rPr lang="en-US" dirty="0"/>
              <a:t>Peers’ performance over time</a:t>
            </a:r>
          </a:p>
        </p:txBody>
      </p:sp>
      <p:sp>
        <p:nvSpPr>
          <p:cNvPr id="4" name="Slide Number Placeholder 3">
            <a:extLst>
              <a:ext uri="{FF2B5EF4-FFF2-40B4-BE49-F238E27FC236}">
                <a16:creationId xmlns:a16="http://schemas.microsoft.com/office/drawing/2014/main" id="{1BC99325-CDDD-496A-A6E0-E708F24AA351}"/>
              </a:ext>
            </a:extLst>
          </p:cNvPr>
          <p:cNvSpPr>
            <a:spLocks noGrp="1"/>
          </p:cNvSpPr>
          <p:nvPr>
            <p:ph type="sldNum" sz="quarter" idx="12"/>
          </p:nvPr>
        </p:nvSpPr>
        <p:spPr/>
        <p:txBody>
          <a:bodyPr/>
          <a:lstStyle/>
          <a:p>
            <a:pPr lvl="0"/>
            <a:fld id="{6537A761-896E-43B3-B9EB-894236AC1F9A}" type="slidenum">
              <a:rPr lang="en-US" smtClean="0"/>
              <a:t>28</a:t>
            </a:fld>
            <a:endParaRPr lang="en-US" dirty="0"/>
          </a:p>
        </p:txBody>
      </p:sp>
    </p:spTree>
    <p:extLst>
      <p:ext uri="{BB962C8B-B14F-4D97-AF65-F5344CB8AC3E}">
        <p14:creationId xmlns:p14="http://schemas.microsoft.com/office/powerpoint/2010/main" val="18404531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586D84-4351-4AB6-8906-1B1B26EB6403}"/>
              </a:ext>
            </a:extLst>
          </p:cNvPr>
          <p:cNvSpPr>
            <a:spLocks noGrp="1"/>
          </p:cNvSpPr>
          <p:nvPr>
            <p:ph type="title"/>
          </p:nvPr>
        </p:nvSpPr>
        <p:spPr/>
        <p:txBody>
          <a:bodyPr/>
          <a:lstStyle/>
          <a:p>
            <a:r>
              <a:rPr lang="en-US" dirty="0"/>
              <a:t>When comparing to company performance over time</a:t>
            </a:r>
          </a:p>
        </p:txBody>
      </p:sp>
      <p:sp>
        <p:nvSpPr>
          <p:cNvPr id="3" name="Content Placeholder 2">
            <a:extLst>
              <a:ext uri="{FF2B5EF4-FFF2-40B4-BE49-F238E27FC236}">
                <a16:creationId xmlns:a16="http://schemas.microsoft.com/office/drawing/2014/main" id="{78E030D9-7842-454D-9878-2E67C691982D}"/>
              </a:ext>
            </a:extLst>
          </p:cNvPr>
          <p:cNvSpPr>
            <a:spLocks noGrp="1"/>
          </p:cNvSpPr>
          <p:nvPr>
            <p:ph idx="1"/>
          </p:nvPr>
        </p:nvSpPr>
        <p:spPr/>
        <p:txBody>
          <a:bodyPr/>
          <a:lstStyle/>
          <a:p>
            <a:r>
              <a:rPr lang="en-US" dirty="0"/>
              <a:t>Some ratios will naturally change over time</a:t>
            </a:r>
          </a:p>
          <a:p>
            <a:r>
              <a:rPr lang="en-US" dirty="0"/>
              <a:t>Can’t grow at a higher rate forever</a:t>
            </a:r>
          </a:p>
          <a:p>
            <a:r>
              <a:rPr lang="en-US" dirty="0"/>
              <a:t>Tough to be profitable if investing heavily in R&amp;D and marketing</a:t>
            </a:r>
          </a:p>
          <a:p>
            <a:r>
              <a:rPr lang="en-US" dirty="0"/>
              <a:t>Exclude one-time items (COVID-19)</a:t>
            </a:r>
          </a:p>
          <a:p>
            <a:pPr lvl="1"/>
            <a:r>
              <a:rPr lang="en-US" dirty="0"/>
              <a:t>Be careful that these one-time items don’t simply recur every year</a:t>
            </a:r>
          </a:p>
          <a:p>
            <a:pPr lvl="2"/>
            <a:r>
              <a:rPr lang="en-US" dirty="0"/>
              <a:t>Recurring “non-recurring” items</a:t>
            </a:r>
          </a:p>
          <a:p>
            <a:r>
              <a:rPr lang="en-US" dirty="0"/>
              <a:t>Improving in one area could cause issues in another area</a:t>
            </a:r>
          </a:p>
          <a:p>
            <a:pPr lvl="1"/>
            <a:r>
              <a:rPr lang="en-US" dirty="0"/>
              <a:t>e.g., Driving sales growth by expanding inventory selection, relaxing payment terms or credit standards</a:t>
            </a:r>
          </a:p>
        </p:txBody>
      </p:sp>
      <p:sp>
        <p:nvSpPr>
          <p:cNvPr id="4" name="Slide Number Placeholder 3">
            <a:extLst>
              <a:ext uri="{FF2B5EF4-FFF2-40B4-BE49-F238E27FC236}">
                <a16:creationId xmlns:a16="http://schemas.microsoft.com/office/drawing/2014/main" id="{0D7631DC-0277-4090-AF1B-D857E1703EE0}"/>
              </a:ext>
            </a:extLst>
          </p:cNvPr>
          <p:cNvSpPr>
            <a:spLocks noGrp="1"/>
          </p:cNvSpPr>
          <p:nvPr>
            <p:ph type="sldNum" sz="quarter" idx="12"/>
          </p:nvPr>
        </p:nvSpPr>
        <p:spPr/>
        <p:txBody>
          <a:bodyPr/>
          <a:lstStyle/>
          <a:p>
            <a:pPr lvl="0"/>
            <a:fld id="{6537A761-896E-43B3-B9EB-894236AC1F9A}" type="slidenum">
              <a:rPr lang="en-US" smtClean="0"/>
              <a:t>29</a:t>
            </a:fld>
            <a:endParaRPr lang="en-US" dirty="0"/>
          </a:p>
        </p:txBody>
      </p:sp>
    </p:spTree>
    <p:extLst>
      <p:ext uri="{BB962C8B-B14F-4D97-AF65-F5344CB8AC3E}">
        <p14:creationId xmlns:p14="http://schemas.microsoft.com/office/powerpoint/2010/main" val="18654355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name="Slide596">
    <p:spTree>
      <p:nvGrpSpPr>
        <p:cNvPr id="1" name=""/>
        <p:cNvGrpSpPr/>
        <p:nvPr/>
      </p:nvGrpSpPr>
      <p:grpSpPr>
        <a:xfrm>
          <a:off x="0" y="0"/>
          <a:ext cx="0" cy="0"/>
          <a:chOff x="0" y="0"/>
          <a:chExt cx="0" cy="0"/>
        </a:xfrm>
      </p:grpSpPr>
      <p:sp>
        <p:nvSpPr>
          <p:cNvPr id="2" name="Title 1"/>
          <p:cNvSpPr txBox="1">
            <a:spLocks noGrp="1"/>
          </p:cNvSpPr>
          <p:nvPr>
            <p:ph type="title"/>
          </p:nvPr>
        </p:nvSpPr>
        <p:spPr/>
        <p:txBody>
          <a:bodyPr/>
          <a:lstStyle/>
          <a:p>
            <a:pPr lvl="0"/>
            <a:r>
              <a:rPr lang="en-US" dirty="0"/>
              <a:t>Learning objectives / Agenda</a:t>
            </a:r>
          </a:p>
        </p:txBody>
      </p:sp>
      <p:sp>
        <p:nvSpPr>
          <p:cNvPr id="3" name="Content Placeholder 2"/>
          <p:cNvSpPr txBox="1">
            <a:spLocks noGrp="1"/>
          </p:cNvSpPr>
          <p:nvPr>
            <p:ph idx="1"/>
          </p:nvPr>
        </p:nvSpPr>
        <p:spPr/>
        <p:txBody>
          <a:bodyPr>
            <a:normAutofit/>
          </a:bodyPr>
          <a:lstStyle/>
          <a:p>
            <a:r>
              <a:rPr lang="en-US" dirty="0"/>
              <a:t>Understand key ratios to use in evaluating financial statements</a:t>
            </a:r>
          </a:p>
          <a:p>
            <a:r>
              <a:rPr lang="en-US" dirty="0"/>
              <a:t>Understand how to assess a company’s performance over time</a:t>
            </a:r>
          </a:p>
          <a:p>
            <a:r>
              <a:rPr lang="en-US" dirty="0"/>
              <a:t>Understand how to assess a company’s performance against its peers</a:t>
            </a:r>
          </a:p>
          <a:p>
            <a:endParaRPr lang="en-US" dirty="0"/>
          </a:p>
        </p:txBody>
      </p:sp>
      <p:sp>
        <p:nvSpPr>
          <p:cNvPr id="4" name="Slide Number Placeholder 3">
            <a:extLst>
              <a:ext uri="{FF2B5EF4-FFF2-40B4-BE49-F238E27FC236}">
                <a16:creationId xmlns:a16="http://schemas.microsoft.com/office/drawing/2014/main" id="{6CE8D0C0-BCAB-4991-8A08-BD7482410E2B}"/>
              </a:ext>
            </a:extLst>
          </p:cNvPr>
          <p:cNvSpPr>
            <a:spLocks noGrp="1"/>
          </p:cNvSpPr>
          <p:nvPr>
            <p:ph type="sldNum" sz="quarter" idx="12"/>
          </p:nvPr>
        </p:nvSpPr>
        <p:spPr/>
        <p:txBody>
          <a:bodyPr/>
          <a:lstStyle/>
          <a:p>
            <a:pPr lvl="0"/>
            <a:fld id="{6537A761-896E-43B3-B9EB-894236AC1F9A}" type="slidenum">
              <a:rPr lang="en-US" smtClean="0"/>
              <a:t>3</a:t>
            </a:fld>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586D84-4351-4AB6-8906-1B1B26EB6403}"/>
              </a:ext>
            </a:extLst>
          </p:cNvPr>
          <p:cNvSpPr>
            <a:spLocks noGrp="1"/>
          </p:cNvSpPr>
          <p:nvPr>
            <p:ph type="title"/>
          </p:nvPr>
        </p:nvSpPr>
        <p:spPr/>
        <p:txBody>
          <a:bodyPr/>
          <a:lstStyle/>
          <a:p>
            <a:r>
              <a:rPr lang="en-US" dirty="0"/>
              <a:t>When comparing to peers</a:t>
            </a:r>
          </a:p>
        </p:txBody>
      </p:sp>
      <p:sp>
        <p:nvSpPr>
          <p:cNvPr id="3" name="Content Placeholder 2">
            <a:extLst>
              <a:ext uri="{FF2B5EF4-FFF2-40B4-BE49-F238E27FC236}">
                <a16:creationId xmlns:a16="http://schemas.microsoft.com/office/drawing/2014/main" id="{78E030D9-7842-454D-9878-2E67C691982D}"/>
              </a:ext>
            </a:extLst>
          </p:cNvPr>
          <p:cNvSpPr>
            <a:spLocks noGrp="1"/>
          </p:cNvSpPr>
          <p:nvPr>
            <p:ph idx="1"/>
          </p:nvPr>
        </p:nvSpPr>
        <p:spPr/>
        <p:txBody>
          <a:bodyPr/>
          <a:lstStyle/>
          <a:p>
            <a:r>
              <a:rPr lang="en-US" dirty="0"/>
              <a:t>Important to identify peers and aspirants</a:t>
            </a:r>
          </a:p>
          <a:p>
            <a:r>
              <a:rPr lang="en-US" dirty="0"/>
              <a:t>Try to identify at least several peers</a:t>
            </a:r>
          </a:p>
          <a:p>
            <a:r>
              <a:rPr lang="en-US" dirty="0"/>
              <a:t>Can look at full range, but also focus on medians and averages</a:t>
            </a:r>
          </a:p>
          <a:p>
            <a:r>
              <a:rPr lang="en-US" dirty="0"/>
              <a:t>Be aware of limitations in your company’s strategy which will make it impossible to measure up to peers at times</a:t>
            </a:r>
          </a:p>
          <a:p>
            <a:pPr lvl="1"/>
            <a:r>
              <a:rPr lang="en-US" dirty="0"/>
              <a:t>Target will not have same turnover ratios as Costco or Wal-Mart</a:t>
            </a:r>
          </a:p>
          <a:p>
            <a:pPr lvl="1"/>
            <a:r>
              <a:rPr lang="en-US" dirty="0"/>
              <a:t>Some banks will take more aggressive approaches or value customer service (higher margins) over maximizing number of loans processed</a:t>
            </a:r>
          </a:p>
        </p:txBody>
      </p:sp>
      <p:sp>
        <p:nvSpPr>
          <p:cNvPr id="4" name="Slide Number Placeholder 3">
            <a:extLst>
              <a:ext uri="{FF2B5EF4-FFF2-40B4-BE49-F238E27FC236}">
                <a16:creationId xmlns:a16="http://schemas.microsoft.com/office/drawing/2014/main" id="{06D52A70-4CBE-4D63-AA65-7829D2FF2E8C}"/>
              </a:ext>
            </a:extLst>
          </p:cNvPr>
          <p:cNvSpPr>
            <a:spLocks noGrp="1"/>
          </p:cNvSpPr>
          <p:nvPr>
            <p:ph type="sldNum" sz="quarter" idx="12"/>
          </p:nvPr>
        </p:nvSpPr>
        <p:spPr/>
        <p:txBody>
          <a:bodyPr/>
          <a:lstStyle/>
          <a:p>
            <a:pPr lvl="0"/>
            <a:fld id="{6537A761-896E-43B3-B9EB-894236AC1F9A}" type="slidenum">
              <a:rPr lang="en-US" smtClean="0"/>
              <a:t>30</a:t>
            </a:fld>
            <a:endParaRPr lang="en-US" dirty="0"/>
          </a:p>
        </p:txBody>
      </p:sp>
    </p:spTree>
    <p:extLst>
      <p:ext uri="{BB962C8B-B14F-4D97-AF65-F5344CB8AC3E}">
        <p14:creationId xmlns:p14="http://schemas.microsoft.com/office/powerpoint/2010/main" val="42031154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6787EF-7614-4CA5-BDEA-C375B3498A1C}"/>
              </a:ext>
            </a:extLst>
          </p:cNvPr>
          <p:cNvSpPr>
            <a:spLocks noGrp="1"/>
          </p:cNvSpPr>
          <p:nvPr>
            <p:ph type="title"/>
          </p:nvPr>
        </p:nvSpPr>
        <p:spPr/>
        <p:txBody>
          <a:bodyPr/>
          <a:lstStyle/>
          <a:p>
            <a:r>
              <a:rPr lang="en-US" dirty="0"/>
              <a:t>Companies to examine</a:t>
            </a:r>
          </a:p>
        </p:txBody>
      </p:sp>
      <p:sp>
        <p:nvSpPr>
          <p:cNvPr id="3" name="Content Placeholder 2">
            <a:extLst>
              <a:ext uri="{FF2B5EF4-FFF2-40B4-BE49-F238E27FC236}">
                <a16:creationId xmlns:a16="http://schemas.microsoft.com/office/drawing/2014/main" id="{737B4829-7491-4D4A-8802-8E8F27BAE107}"/>
              </a:ext>
            </a:extLst>
          </p:cNvPr>
          <p:cNvSpPr>
            <a:spLocks noGrp="1"/>
          </p:cNvSpPr>
          <p:nvPr>
            <p:ph idx="1"/>
          </p:nvPr>
        </p:nvSpPr>
        <p:spPr/>
        <p:txBody>
          <a:bodyPr/>
          <a:lstStyle/>
          <a:p>
            <a:r>
              <a:rPr lang="en-US" dirty="0"/>
              <a:t>Minnesota-headquartered companies</a:t>
            </a:r>
          </a:p>
          <a:p>
            <a:pPr lvl="1"/>
            <a:r>
              <a:rPr lang="en-US" dirty="0"/>
              <a:t>3M – Diversified manufacturer. Sells to retailers</a:t>
            </a:r>
          </a:p>
          <a:p>
            <a:pPr lvl="1"/>
            <a:r>
              <a:rPr lang="en-US" dirty="0"/>
              <a:t>Ecolab – Water treatment and cleaning products. Sells to businesses</a:t>
            </a:r>
          </a:p>
          <a:p>
            <a:pPr lvl="1"/>
            <a:r>
              <a:rPr lang="en-US" dirty="0"/>
              <a:t>Hormel – Branded food company. Sells to grocery stores</a:t>
            </a:r>
          </a:p>
          <a:p>
            <a:pPr lvl="1"/>
            <a:r>
              <a:rPr lang="en-US" dirty="0"/>
              <a:t>Target – Retailer. Sells to consumers</a:t>
            </a:r>
          </a:p>
          <a:p>
            <a:pPr lvl="1"/>
            <a:r>
              <a:rPr lang="en-US" dirty="0"/>
              <a:t>United Health – Managed healthcare and insurance. Sells to businesses and individuals</a:t>
            </a:r>
          </a:p>
          <a:p>
            <a:pPr lvl="1"/>
            <a:r>
              <a:rPr lang="en-US" dirty="0"/>
              <a:t>Xcel Energy – Utility company. Sells to businesses and individuals</a:t>
            </a:r>
          </a:p>
          <a:p>
            <a:pPr lvl="1"/>
            <a:endParaRPr lang="en-US" dirty="0"/>
          </a:p>
          <a:p>
            <a:pPr lvl="1"/>
            <a:endParaRPr lang="en-US" dirty="0"/>
          </a:p>
        </p:txBody>
      </p:sp>
      <p:sp>
        <p:nvSpPr>
          <p:cNvPr id="4" name="Slide Number Placeholder 3">
            <a:extLst>
              <a:ext uri="{FF2B5EF4-FFF2-40B4-BE49-F238E27FC236}">
                <a16:creationId xmlns:a16="http://schemas.microsoft.com/office/drawing/2014/main" id="{4760236E-DFDD-4111-8382-EC9F88EB5AE1}"/>
              </a:ext>
            </a:extLst>
          </p:cNvPr>
          <p:cNvSpPr>
            <a:spLocks noGrp="1"/>
          </p:cNvSpPr>
          <p:nvPr>
            <p:ph type="sldNum" sz="quarter" idx="12"/>
          </p:nvPr>
        </p:nvSpPr>
        <p:spPr/>
        <p:txBody>
          <a:bodyPr/>
          <a:lstStyle/>
          <a:p>
            <a:pPr lvl="0"/>
            <a:fld id="{6537A761-896E-43B3-B9EB-894236AC1F9A}" type="slidenum">
              <a:rPr lang="en-US" smtClean="0"/>
              <a:t>31</a:t>
            </a:fld>
            <a:endParaRPr lang="en-US" dirty="0"/>
          </a:p>
        </p:txBody>
      </p:sp>
    </p:spTree>
    <p:extLst>
      <p:ext uri="{BB962C8B-B14F-4D97-AF65-F5344CB8AC3E}">
        <p14:creationId xmlns:p14="http://schemas.microsoft.com/office/powerpoint/2010/main" val="133572822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A09760-CEF7-4D12-A7F8-4BF4037228E8}"/>
              </a:ext>
            </a:extLst>
          </p:cNvPr>
          <p:cNvSpPr>
            <a:spLocks noGrp="1"/>
          </p:cNvSpPr>
          <p:nvPr>
            <p:ph type="title"/>
          </p:nvPr>
        </p:nvSpPr>
        <p:spPr/>
        <p:txBody>
          <a:bodyPr/>
          <a:lstStyle/>
          <a:p>
            <a:r>
              <a:rPr lang="en-US" dirty="0"/>
              <a:t>Companies to examine</a:t>
            </a:r>
          </a:p>
        </p:txBody>
      </p:sp>
      <p:sp>
        <p:nvSpPr>
          <p:cNvPr id="3" name="Content Placeholder 2">
            <a:extLst>
              <a:ext uri="{FF2B5EF4-FFF2-40B4-BE49-F238E27FC236}">
                <a16:creationId xmlns:a16="http://schemas.microsoft.com/office/drawing/2014/main" id="{27DF286F-6B4D-413B-8A0B-1EE8A11BC4F9}"/>
              </a:ext>
            </a:extLst>
          </p:cNvPr>
          <p:cNvSpPr>
            <a:spLocks noGrp="1"/>
          </p:cNvSpPr>
          <p:nvPr>
            <p:ph idx="1"/>
          </p:nvPr>
        </p:nvSpPr>
        <p:spPr/>
        <p:txBody>
          <a:bodyPr/>
          <a:lstStyle/>
          <a:p>
            <a:r>
              <a:rPr lang="en-US" dirty="0"/>
              <a:t>Notable companies</a:t>
            </a:r>
          </a:p>
          <a:p>
            <a:pPr lvl="1"/>
            <a:r>
              <a:rPr lang="en-US" dirty="0"/>
              <a:t>Amazon – Online sales, cloud computing, digital streaming, and AI. Sells to individuals and businesses</a:t>
            </a:r>
          </a:p>
          <a:p>
            <a:pPr lvl="1"/>
            <a:r>
              <a:rPr lang="en-US" dirty="0"/>
              <a:t>Apple – Electronics, software, and online services. Sells to individuals and businesses</a:t>
            </a:r>
          </a:p>
          <a:p>
            <a:pPr lvl="1"/>
            <a:r>
              <a:rPr lang="en-US" dirty="0"/>
              <a:t>AT&amp;T – World’s largest telecom company. Sells to individuals and businesses</a:t>
            </a:r>
          </a:p>
          <a:p>
            <a:pPr lvl="1"/>
            <a:r>
              <a:rPr lang="en-US" dirty="0"/>
              <a:t>Boeing – Aircraft and aerospace manufacturers. Sells to airlines and the government</a:t>
            </a:r>
          </a:p>
          <a:p>
            <a:endParaRPr lang="en-US" dirty="0"/>
          </a:p>
        </p:txBody>
      </p:sp>
      <p:sp>
        <p:nvSpPr>
          <p:cNvPr id="4" name="Slide Number Placeholder 3">
            <a:extLst>
              <a:ext uri="{FF2B5EF4-FFF2-40B4-BE49-F238E27FC236}">
                <a16:creationId xmlns:a16="http://schemas.microsoft.com/office/drawing/2014/main" id="{0C6D1ECE-F723-4593-9F75-0C1AD59CA44F}"/>
              </a:ext>
            </a:extLst>
          </p:cNvPr>
          <p:cNvSpPr>
            <a:spLocks noGrp="1"/>
          </p:cNvSpPr>
          <p:nvPr>
            <p:ph type="sldNum" sz="quarter" idx="12"/>
          </p:nvPr>
        </p:nvSpPr>
        <p:spPr/>
        <p:txBody>
          <a:bodyPr/>
          <a:lstStyle/>
          <a:p>
            <a:pPr lvl="0"/>
            <a:fld id="{6537A761-896E-43B3-B9EB-894236AC1F9A}" type="slidenum">
              <a:rPr lang="en-US" smtClean="0"/>
              <a:t>32</a:t>
            </a:fld>
            <a:endParaRPr lang="en-US" dirty="0"/>
          </a:p>
        </p:txBody>
      </p:sp>
    </p:spTree>
    <p:extLst>
      <p:ext uri="{BB962C8B-B14F-4D97-AF65-F5344CB8AC3E}">
        <p14:creationId xmlns:p14="http://schemas.microsoft.com/office/powerpoint/2010/main" val="55394325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03438539-B544-48F1-B298-9CA3423CFA62}"/>
              </a:ext>
            </a:extLst>
          </p:cNvPr>
          <p:cNvSpPr txBox="1">
            <a:spLocks/>
          </p:cNvSpPr>
          <p:nvPr/>
        </p:nvSpPr>
        <p:spPr>
          <a:xfrm>
            <a:off x="205482" y="159249"/>
            <a:ext cx="3575407" cy="1489557"/>
          </a:xfrm>
          <a:prstGeom prst="rect">
            <a:avLst/>
          </a:prstGeom>
        </p:spPr>
        <p:txBody>
          <a:bodyPr vert="horz" lIns="91440" tIns="45720" rIns="91440" bIns="45720" rtlCol="0" anchor="ctr">
            <a:normAutofit fontScale="92500"/>
          </a:bodyPr>
          <a:lstStyle>
            <a:lvl1pPr algn="l" defTabSz="914400" rtl="0" eaLnBrk="1" latinLnBrk="0" hangingPunct="1">
              <a:lnSpc>
                <a:spcPct val="90000"/>
              </a:lnSpc>
              <a:spcBef>
                <a:spcPct val="0"/>
              </a:spcBef>
              <a:buNone/>
              <a:defRPr sz="4400" kern="1200">
                <a:solidFill>
                  <a:schemeClr val="accent2">
                    <a:lumMod val="75000"/>
                  </a:schemeClr>
                </a:solidFill>
                <a:latin typeface="+mj-lt"/>
                <a:ea typeface="+mj-ea"/>
                <a:cs typeface="+mj-cs"/>
              </a:defRPr>
            </a:lvl1pPr>
          </a:lstStyle>
          <a:p>
            <a:r>
              <a:rPr lang="en-US" sz="4000" dirty="0"/>
              <a:t>Any predictions?</a:t>
            </a:r>
            <a:br>
              <a:rPr lang="en-US" sz="4000" dirty="0"/>
            </a:br>
            <a:endParaRPr lang="en-US" sz="4000" dirty="0"/>
          </a:p>
        </p:txBody>
      </p:sp>
      <p:graphicFrame>
        <p:nvGraphicFramePr>
          <p:cNvPr id="3" name="Table 2">
            <a:extLst>
              <a:ext uri="{FF2B5EF4-FFF2-40B4-BE49-F238E27FC236}">
                <a16:creationId xmlns:a16="http://schemas.microsoft.com/office/drawing/2014/main" id="{D61BE1C5-D3A6-47A2-94A2-366BD54757FD}"/>
              </a:ext>
            </a:extLst>
          </p:cNvPr>
          <p:cNvGraphicFramePr>
            <a:graphicFrameLocks noGrp="1"/>
          </p:cNvGraphicFramePr>
          <p:nvPr>
            <p:extLst>
              <p:ext uri="{D42A27DB-BD31-4B8C-83A1-F6EECF244321}">
                <p14:modId xmlns:p14="http://schemas.microsoft.com/office/powerpoint/2010/main" val="2927770773"/>
              </p:ext>
            </p:extLst>
          </p:nvPr>
        </p:nvGraphicFramePr>
        <p:xfrm>
          <a:off x="678094" y="996593"/>
          <a:ext cx="10870060" cy="5702162"/>
        </p:xfrm>
        <a:graphic>
          <a:graphicData uri="http://schemas.openxmlformats.org/drawingml/2006/table">
            <a:tbl>
              <a:tblPr>
                <a:tableStyleId>{5C22544A-7EE6-4342-B048-85BDC9FD1C3A}</a:tableStyleId>
              </a:tblPr>
              <a:tblGrid>
                <a:gridCol w="1078832">
                  <a:extLst>
                    <a:ext uri="{9D8B030D-6E8A-4147-A177-3AD203B41FA5}">
                      <a16:colId xmlns:a16="http://schemas.microsoft.com/office/drawing/2014/main" val="903308131"/>
                    </a:ext>
                  </a:extLst>
                </a:gridCol>
                <a:gridCol w="1193255">
                  <a:extLst>
                    <a:ext uri="{9D8B030D-6E8A-4147-A177-3AD203B41FA5}">
                      <a16:colId xmlns:a16="http://schemas.microsoft.com/office/drawing/2014/main" val="201200558"/>
                    </a:ext>
                  </a:extLst>
                </a:gridCol>
                <a:gridCol w="1193255">
                  <a:extLst>
                    <a:ext uri="{9D8B030D-6E8A-4147-A177-3AD203B41FA5}">
                      <a16:colId xmlns:a16="http://schemas.microsoft.com/office/drawing/2014/main" val="3243476477"/>
                    </a:ext>
                  </a:extLst>
                </a:gridCol>
                <a:gridCol w="1274985">
                  <a:extLst>
                    <a:ext uri="{9D8B030D-6E8A-4147-A177-3AD203B41FA5}">
                      <a16:colId xmlns:a16="http://schemas.microsoft.com/office/drawing/2014/main" val="707236473"/>
                    </a:ext>
                  </a:extLst>
                </a:gridCol>
                <a:gridCol w="1242292">
                  <a:extLst>
                    <a:ext uri="{9D8B030D-6E8A-4147-A177-3AD203B41FA5}">
                      <a16:colId xmlns:a16="http://schemas.microsoft.com/office/drawing/2014/main" val="3315230996"/>
                    </a:ext>
                  </a:extLst>
                </a:gridCol>
                <a:gridCol w="1111525">
                  <a:extLst>
                    <a:ext uri="{9D8B030D-6E8A-4147-A177-3AD203B41FA5}">
                      <a16:colId xmlns:a16="http://schemas.microsoft.com/office/drawing/2014/main" val="1673019264"/>
                    </a:ext>
                  </a:extLst>
                </a:gridCol>
                <a:gridCol w="1127871">
                  <a:extLst>
                    <a:ext uri="{9D8B030D-6E8A-4147-A177-3AD203B41FA5}">
                      <a16:colId xmlns:a16="http://schemas.microsoft.com/office/drawing/2014/main" val="746716837"/>
                    </a:ext>
                  </a:extLst>
                </a:gridCol>
                <a:gridCol w="1258639">
                  <a:extLst>
                    <a:ext uri="{9D8B030D-6E8A-4147-A177-3AD203B41FA5}">
                      <a16:colId xmlns:a16="http://schemas.microsoft.com/office/drawing/2014/main" val="3535921732"/>
                    </a:ext>
                  </a:extLst>
                </a:gridCol>
                <a:gridCol w="1389406">
                  <a:extLst>
                    <a:ext uri="{9D8B030D-6E8A-4147-A177-3AD203B41FA5}">
                      <a16:colId xmlns:a16="http://schemas.microsoft.com/office/drawing/2014/main" val="3061036097"/>
                    </a:ext>
                  </a:extLst>
                </a:gridCol>
              </a:tblGrid>
              <a:tr h="689162">
                <a:tc>
                  <a:txBody>
                    <a:bodyPr/>
                    <a:lstStyle/>
                    <a:p>
                      <a:pPr algn="ctr" fontAlgn="b"/>
                      <a:r>
                        <a:rPr lang="en-US" sz="1500" b="1" u="none" strike="noStrike" dirty="0">
                          <a:effectLst/>
                        </a:rPr>
                        <a:t>Company</a:t>
                      </a:r>
                      <a:endParaRPr lang="en-US" sz="1500" b="1" i="0" u="none" strike="noStrike" dirty="0">
                        <a:solidFill>
                          <a:srgbClr val="000000"/>
                        </a:solidFill>
                        <a:effectLst/>
                        <a:latin typeface="Calibri" panose="020F0502020204030204" pitchFamily="34" charset="0"/>
                      </a:endParaRPr>
                    </a:p>
                  </a:txBody>
                  <a:tcPr marL="6350" marR="6350" marT="6350" marB="0" anchor="b"/>
                </a:tc>
                <a:tc>
                  <a:txBody>
                    <a:bodyPr/>
                    <a:lstStyle/>
                    <a:p>
                      <a:pPr algn="ctr" fontAlgn="b"/>
                      <a:r>
                        <a:rPr lang="en-US" sz="1500" b="1" u="none" strike="noStrike" dirty="0">
                          <a:effectLst/>
                        </a:rPr>
                        <a:t>% Change in Revenues</a:t>
                      </a:r>
                      <a:endParaRPr lang="en-US" sz="1500" b="1" i="0" u="none" strike="noStrike" dirty="0">
                        <a:solidFill>
                          <a:srgbClr val="000000"/>
                        </a:solidFill>
                        <a:effectLst/>
                        <a:latin typeface="Calibri" panose="020F0502020204030204" pitchFamily="34" charset="0"/>
                      </a:endParaRPr>
                    </a:p>
                  </a:txBody>
                  <a:tcPr marL="6350" marR="6350" marT="6350" marB="0" anchor="b"/>
                </a:tc>
                <a:tc>
                  <a:txBody>
                    <a:bodyPr/>
                    <a:lstStyle/>
                    <a:p>
                      <a:pPr algn="ctr" fontAlgn="b"/>
                      <a:r>
                        <a:rPr lang="en-US" sz="1500" b="1" u="none" strike="noStrike" dirty="0">
                          <a:effectLst/>
                        </a:rPr>
                        <a:t>% Change in EPS</a:t>
                      </a:r>
                      <a:endParaRPr lang="en-US" sz="1500" b="1" i="0" u="none" strike="noStrike" dirty="0">
                        <a:solidFill>
                          <a:srgbClr val="000000"/>
                        </a:solidFill>
                        <a:effectLst/>
                        <a:latin typeface="Calibri" panose="020F0502020204030204" pitchFamily="34" charset="0"/>
                      </a:endParaRPr>
                    </a:p>
                  </a:txBody>
                  <a:tcPr marL="6350" marR="6350" marT="6350" marB="0" anchor="b"/>
                </a:tc>
                <a:tc>
                  <a:txBody>
                    <a:bodyPr/>
                    <a:lstStyle/>
                    <a:p>
                      <a:pPr algn="ctr" fontAlgn="b"/>
                      <a:r>
                        <a:rPr lang="en-US" sz="1500" b="1" u="none" strike="noStrike" dirty="0">
                          <a:effectLst/>
                        </a:rPr>
                        <a:t>Gross margin ratio</a:t>
                      </a:r>
                      <a:endParaRPr lang="en-US" sz="1500" b="1" i="0" u="none" strike="noStrike" dirty="0">
                        <a:solidFill>
                          <a:srgbClr val="000000"/>
                        </a:solidFill>
                        <a:effectLst/>
                        <a:latin typeface="Calibri" panose="020F0502020204030204" pitchFamily="34" charset="0"/>
                      </a:endParaRPr>
                    </a:p>
                  </a:txBody>
                  <a:tcPr marL="6350" marR="6350" marT="6350" marB="0" anchor="b"/>
                </a:tc>
                <a:tc>
                  <a:txBody>
                    <a:bodyPr/>
                    <a:lstStyle/>
                    <a:p>
                      <a:pPr algn="ctr" fontAlgn="b"/>
                      <a:r>
                        <a:rPr lang="en-US" sz="1500" b="1" u="none" strike="noStrike" dirty="0">
                          <a:effectLst/>
                        </a:rPr>
                        <a:t>OI % of Sales</a:t>
                      </a:r>
                      <a:endParaRPr lang="en-US" sz="1500" b="1" i="0" u="none" strike="noStrike" dirty="0">
                        <a:solidFill>
                          <a:srgbClr val="000000"/>
                        </a:solidFill>
                        <a:effectLst/>
                        <a:latin typeface="Calibri" panose="020F0502020204030204" pitchFamily="34" charset="0"/>
                      </a:endParaRPr>
                    </a:p>
                  </a:txBody>
                  <a:tcPr marL="6350" marR="6350" marT="6350" marB="0" anchor="b"/>
                </a:tc>
                <a:tc>
                  <a:txBody>
                    <a:bodyPr/>
                    <a:lstStyle/>
                    <a:p>
                      <a:pPr algn="ctr" fontAlgn="b"/>
                      <a:r>
                        <a:rPr lang="en-US" sz="1500" b="1" u="none" strike="noStrike" dirty="0">
                          <a:effectLst/>
                        </a:rPr>
                        <a:t>Days receivables</a:t>
                      </a:r>
                      <a:endParaRPr lang="en-US" sz="1500" b="1" i="0" u="none" strike="noStrike" dirty="0">
                        <a:solidFill>
                          <a:srgbClr val="000000"/>
                        </a:solidFill>
                        <a:effectLst/>
                        <a:latin typeface="Calibri" panose="020F0502020204030204" pitchFamily="34" charset="0"/>
                      </a:endParaRPr>
                    </a:p>
                  </a:txBody>
                  <a:tcPr marL="6350" marR="6350" marT="6350" marB="0" anchor="b"/>
                </a:tc>
                <a:tc>
                  <a:txBody>
                    <a:bodyPr/>
                    <a:lstStyle/>
                    <a:p>
                      <a:pPr algn="ctr" fontAlgn="b"/>
                      <a:r>
                        <a:rPr lang="en-US" sz="1500" b="1" u="none" strike="noStrike" dirty="0">
                          <a:effectLst/>
                        </a:rPr>
                        <a:t>Days inventories</a:t>
                      </a:r>
                      <a:endParaRPr lang="en-US" sz="1500" b="1" i="0" u="none" strike="noStrike" dirty="0">
                        <a:solidFill>
                          <a:srgbClr val="000000"/>
                        </a:solidFill>
                        <a:effectLst/>
                        <a:latin typeface="Calibri" panose="020F0502020204030204" pitchFamily="34" charset="0"/>
                      </a:endParaRPr>
                    </a:p>
                  </a:txBody>
                  <a:tcPr marL="6350" marR="6350" marT="6350" marB="0" anchor="b"/>
                </a:tc>
                <a:tc>
                  <a:txBody>
                    <a:bodyPr/>
                    <a:lstStyle/>
                    <a:p>
                      <a:pPr algn="ctr" fontAlgn="b"/>
                      <a:r>
                        <a:rPr lang="en-US" sz="1500" b="1" u="none" strike="noStrike" dirty="0">
                          <a:effectLst/>
                        </a:rPr>
                        <a:t>Current ratio</a:t>
                      </a:r>
                      <a:endParaRPr lang="en-US" sz="1500" b="1" i="0" u="none" strike="noStrike" dirty="0">
                        <a:solidFill>
                          <a:srgbClr val="000000"/>
                        </a:solidFill>
                        <a:effectLst/>
                        <a:latin typeface="Calibri" panose="020F0502020204030204" pitchFamily="34" charset="0"/>
                      </a:endParaRPr>
                    </a:p>
                  </a:txBody>
                  <a:tcPr marL="6350" marR="6350" marT="6350" marB="0" anchor="b"/>
                </a:tc>
                <a:tc>
                  <a:txBody>
                    <a:bodyPr/>
                    <a:lstStyle/>
                    <a:p>
                      <a:pPr algn="ctr" fontAlgn="b"/>
                      <a:r>
                        <a:rPr lang="en-US" sz="1500" b="1" u="none" strike="noStrike" dirty="0">
                          <a:effectLst/>
                        </a:rPr>
                        <a:t>Leverage Ratio</a:t>
                      </a:r>
                      <a:endParaRPr lang="en-US" sz="1500" b="1" i="0" u="none" strike="noStrike" dirty="0">
                        <a:solidFill>
                          <a:srgbClr val="000000"/>
                        </a:solidFill>
                        <a:effectLst/>
                        <a:latin typeface="Calibri" panose="020F0502020204030204" pitchFamily="34" charset="0"/>
                      </a:endParaRPr>
                    </a:p>
                  </a:txBody>
                  <a:tcPr marL="6350" marR="6350" marT="6350" marB="0" anchor="b"/>
                </a:tc>
                <a:extLst>
                  <a:ext uri="{0D108BD9-81ED-4DB2-BD59-A6C34878D82A}">
                    <a16:rowId xmlns:a16="http://schemas.microsoft.com/office/drawing/2014/main" val="631368143"/>
                  </a:ext>
                </a:extLst>
              </a:tr>
              <a:tr h="501300">
                <a:tc>
                  <a:txBody>
                    <a:bodyPr/>
                    <a:lstStyle/>
                    <a:p>
                      <a:pPr algn="ctr" fontAlgn="b"/>
                      <a:r>
                        <a:rPr lang="en-US" sz="1500" b="1" u="none" strike="noStrike" dirty="0">
                          <a:effectLst/>
                        </a:rPr>
                        <a:t>3M</a:t>
                      </a:r>
                      <a:endParaRPr lang="en-US" sz="1500" b="1" i="0" u="none" strike="noStrike" dirty="0">
                        <a:solidFill>
                          <a:srgbClr val="000000"/>
                        </a:solidFill>
                        <a:effectLst/>
                        <a:latin typeface="Calibri" panose="020F0502020204030204" pitchFamily="34" charset="0"/>
                      </a:endParaRPr>
                    </a:p>
                  </a:txBody>
                  <a:tcPr marL="6350" marR="6350" marT="6350" marB="0" anchor="b"/>
                </a:tc>
                <a:tc>
                  <a:txBody>
                    <a:bodyPr/>
                    <a:lstStyle/>
                    <a:p>
                      <a:pPr algn="ctr" fontAlgn="b"/>
                      <a:r>
                        <a:rPr lang="en-US" sz="1500" b="1" u="none" strike="noStrike" dirty="0">
                          <a:effectLst/>
                        </a:rPr>
                        <a:t>33.3%</a:t>
                      </a:r>
                      <a:endParaRPr lang="en-US" sz="1500" b="1" i="0" u="none" strike="noStrike" dirty="0">
                        <a:solidFill>
                          <a:srgbClr val="000000"/>
                        </a:solidFill>
                        <a:effectLst/>
                        <a:latin typeface="Calibri" panose="020F0502020204030204" pitchFamily="34" charset="0"/>
                      </a:endParaRPr>
                    </a:p>
                  </a:txBody>
                  <a:tcPr marL="6350" marR="6350" marT="6350" marB="0" anchor="b"/>
                </a:tc>
                <a:tc>
                  <a:txBody>
                    <a:bodyPr/>
                    <a:lstStyle/>
                    <a:p>
                      <a:pPr algn="ctr" fontAlgn="b"/>
                      <a:r>
                        <a:rPr lang="en-US" sz="1500" b="1" u="none" strike="noStrike" dirty="0">
                          <a:effectLst/>
                        </a:rPr>
                        <a:t>71.3%</a:t>
                      </a:r>
                      <a:endParaRPr lang="en-US" sz="1500" b="1" i="0" u="none" strike="noStrike" dirty="0">
                        <a:solidFill>
                          <a:srgbClr val="000000"/>
                        </a:solidFill>
                        <a:effectLst/>
                        <a:latin typeface="Calibri" panose="020F0502020204030204" pitchFamily="34" charset="0"/>
                      </a:endParaRPr>
                    </a:p>
                  </a:txBody>
                  <a:tcPr marL="6350" marR="6350" marT="6350" marB="0" anchor="b"/>
                </a:tc>
                <a:tc>
                  <a:txBody>
                    <a:bodyPr/>
                    <a:lstStyle/>
                    <a:p>
                      <a:pPr algn="ctr" fontAlgn="b"/>
                      <a:r>
                        <a:rPr lang="en-US" sz="1500" b="1" u="none" strike="noStrike" dirty="0">
                          <a:effectLst/>
                        </a:rPr>
                        <a:t>41.8%</a:t>
                      </a:r>
                      <a:endParaRPr lang="en-US" sz="1500" b="1" i="0" u="none" strike="noStrike" dirty="0">
                        <a:solidFill>
                          <a:srgbClr val="000000"/>
                        </a:solidFill>
                        <a:effectLst/>
                        <a:latin typeface="Calibri" panose="020F0502020204030204" pitchFamily="34" charset="0"/>
                      </a:endParaRPr>
                    </a:p>
                  </a:txBody>
                  <a:tcPr marL="6350" marR="6350" marT="6350" marB="0" anchor="b"/>
                </a:tc>
                <a:tc>
                  <a:txBody>
                    <a:bodyPr/>
                    <a:lstStyle/>
                    <a:p>
                      <a:pPr algn="ctr" fontAlgn="b"/>
                      <a:r>
                        <a:rPr lang="en-US" sz="1500" b="1" u="none" strike="noStrike" dirty="0">
                          <a:effectLst/>
                        </a:rPr>
                        <a:t>29.8%</a:t>
                      </a:r>
                      <a:endParaRPr lang="en-US" sz="1500" b="1" i="0" u="none" strike="noStrike" dirty="0">
                        <a:solidFill>
                          <a:srgbClr val="000000"/>
                        </a:solidFill>
                        <a:effectLst/>
                        <a:latin typeface="Calibri" panose="020F0502020204030204" pitchFamily="34" charset="0"/>
                      </a:endParaRPr>
                    </a:p>
                  </a:txBody>
                  <a:tcPr marL="6350" marR="6350" marT="6350" marB="0" anchor="b"/>
                </a:tc>
                <a:tc>
                  <a:txBody>
                    <a:bodyPr/>
                    <a:lstStyle/>
                    <a:p>
                      <a:pPr algn="ctr" fontAlgn="b"/>
                      <a:r>
                        <a:rPr lang="en-US" sz="1500" b="1" u="none" strike="noStrike" dirty="0">
                          <a:effectLst/>
                        </a:rPr>
                        <a:t>                 21.2 </a:t>
                      </a:r>
                      <a:endParaRPr lang="en-US" sz="1500" b="1" i="0" u="none" strike="noStrike" dirty="0">
                        <a:solidFill>
                          <a:srgbClr val="000000"/>
                        </a:solidFill>
                        <a:effectLst/>
                        <a:latin typeface="Calibri" panose="020F0502020204030204" pitchFamily="34" charset="0"/>
                      </a:endParaRPr>
                    </a:p>
                  </a:txBody>
                  <a:tcPr marL="6350" marR="6350" marT="6350" marB="0" anchor="b"/>
                </a:tc>
                <a:tc>
                  <a:txBody>
                    <a:bodyPr/>
                    <a:lstStyle/>
                    <a:p>
                      <a:pPr algn="ctr" fontAlgn="b"/>
                      <a:r>
                        <a:rPr lang="en-US" sz="1500" b="1" u="none" strike="noStrike" dirty="0">
                          <a:effectLst/>
                        </a:rPr>
                        <a:t>                   9.1 </a:t>
                      </a:r>
                      <a:endParaRPr lang="en-US" sz="1500" b="1" i="0" u="none" strike="noStrike" dirty="0">
                        <a:solidFill>
                          <a:srgbClr val="000000"/>
                        </a:solidFill>
                        <a:effectLst/>
                        <a:latin typeface="Calibri" panose="020F0502020204030204" pitchFamily="34" charset="0"/>
                      </a:endParaRPr>
                    </a:p>
                  </a:txBody>
                  <a:tcPr marL="6350" marR="6350" marT="6350" marB="0" anchor="b"/>
                </a:tc>
                <a:tc>
                  <a:txBody>
                    <a:bodyPr/>
                    <a:lstStyle/>
                    <a:p>
                      <a:pPr algn="ctr" fontAlgn="b"/>
                      <a:r>
                        <a:rPr lang="en-US" sz="1500" b="1" u="none" strike="noStrike" dirty="0">
                          <a:effectLst/>
                        </a:rPr>
                        <a:t>                      1.1 </a:t>
                      </a:r>
                      <a:endParaRPr lang="en-US" sz="1500" b="1" i="0" u="none" strike="noStrike" dirty="0">
                        <a:solidFill>
                          <a:srgbClr val="000000"/>
                        </a:solidFill>
                        <a:effectLst/>
                        <a:latin typeface="Calibri" panose="020F0502020204030204" pitchFamily="34" charset="0"/>
                      </a:endParaRPr>
                    </a:p>
                  </a:txBody>
                  <a:tcPr marL="6350" marR="6350" marT="6350" marB="0" anchor="b"/>
                </a:tc>
                <a:tc>
                  <a:txBody>
                    <a:bodyPr/>
                    <a:lstStyle/>
                    <a:p>
                      <a:pPr algn="ctr" fontAlgn="b"/>
                      <a:r>
                        <a:rPr lang="en-US" sz="1500" b="1" u="none" strike="noStrike" dirty="0">
                          <a:effectLst/>
                        </a:rPr>
                        <a:t>                         1.0 </a:t>
                      </a:r>
                      <a:endParaRPr lang="en-US" sz="1500" b="1" i="0" u="none" strike="noStrike" dirty="0">
                        <a:solidFill>
                          <a:srgbClr val="000000"/>
                        </a:solidFill>
                        <a:effectLst/>
                        <a:latin typeface="Calibri" panose="020F0502020204030204" pitchFamily="34" charset="0"/>
                      </a:endParaRPr>
                    </a:p>
                  </a:txBody>
                  <a:tcPr marL="6350" marR="6350" marT="6350" marB="0" anchor="b"/>
                </a:tc>
                <a:extLst>
                  <a:ext uri="{0D108BD9-81ED-4DB2-BD59-A6C34878D82A}">
                    <a16:rowId xmlns:a16="http://schemas.microsoft.com/office/drawing/2014/main" val="577546757"/>
                  </a:ext>
                </a:extLst>
              </a:tr>
              <a:tr h="501300">
                <a:tc>
                  <a:txBody>
                    <a:bodyPr/>
                    <a:lstStyle/>
                    <a:p>
                      <a:pPr algn="ctr" fontAlgn="b"/>
                      <a:r>
                        <a:rPr lang="en-US" sz="1500" b="1" u="none" strike="noStrike" dirty="0">
                          <a:effectLst/>
                        </a:rPr>
                        <a:t>Amazon</a:t>
                      </a:r>
                      <a:endParaRPr lang="en-US" sz="1500" b="1" i="0" u="none" strike="noStrike" dirty="0">
                        <a:solidFill>
                          <a:srgbClr val="000000"/>
                        </a:solidFill>
                        <a:effectLst/>
                        <a:latin typeface="Calibri" panose="020F0502020204030204" pitchFamily="34" charset="0"/>
                      </a:endParaRPr>
                    </a:p>
                  </a:txBody>
                  <a:tcPr marL="6350" marR="6350" marT="6350" marB="0" anchor="b"/>
                </a:tc>
                <a:tc>
                  <a:txBody>
                    <a:bodyPr/>
                    <a:lstStyle/>
                    <a:p>
                      <a:pPr algn="ctr" fontAlgn="b"/>
                      <a:r>
                        <a:rPr lang="en-US" sz="1500" b="1" u="none" strike="noStrike" dirty="0">
                          <a:effectLst/>
                        </a:rPr>
                        <a:t>21.7%</a:t>
                      </a:r>
                      <a:endParaRPr lang="en-US" sz="1500" b="1" i="0" u="none" strike="noStrike" dirty="0">
                        <a:solidFill>
                          <a:srgbClr val="000000"/>
                        </a:solidFill>
                        <a:effectLst/>
                        <a:latin typeface="Calibri" panose="020F0502020204030204" pitchFamily="34" charset="0"/>
                      </a:endParaRPr>
                    </a:p>
                  </a:txBody>
                  <a:tcPr marL="6350" marR="6350" marT="6350" marB="0" anchor="b"/>
                </a:tc>
                <a:tc>
                  <a:txBody>
                    <a:bodyPr/>
                    <a:lstStyle/>
                    <a:p>
                      <a:pPr algn="ctr" fontAlgn="b"/>
                      <a:r>
                        <a:rPr lang="en-US" sz="1500" b="1" u="none" strike="noStrike" dirty="0">
                          <a:effectLst/>
                        </a:rPr>
                        <a:t>54.6%</a:t>
                      </a:r>
                      <a:endParaRPr lang="en-US" sz="1500" b="1" i="0" u="none" strike="noStrike" dirty="0">
                        <a:solidFill>
                          <a:srgbClr val="000000"/>
                        </a:solidFill>
                        <a:effectLst/>
                        <a:latin typeface="Calibri" panose="020F0502020204030204" pitchFamily="34" charset="0"/>
                      </a:endParaRPr>
                    </a:p>
                  </a:txBody>
                  <a:tcPr marL="6350" marR="6350" marT="6350" marB="0" anchor="b"/>
                </a:tc>
                <a:tc>
                  <a:txBody>
                    <a:bodyPr/>
                    <a:lstStyle/>
                    <a:p>
                      <a:pPr algn="ctr" fontAlgn="b"/>
                      <a:r>
                        <a:rPr lang="en-US" sz="1500" b="1" u="none" strike="noStrike" dirty="0">
                          <a:effectLst/>
                        </a:rPr>
                        <a:t>29.5%</a:t>
                      </a:r>
                      <a:endParaRPr lang="en-US" sz="1500" b="1" i="0" u="none" strike="noStrike" dirty="0">
                        <a:solidFill>
                          <a:srgbClr val="000000"/>
                        </a:solidFill>
                        <a:effectLst/>
                        <a:latin typeface="Calibri" panose="020F0502020204030204" pitchFamily="34" charset="0"/>
                      </a:endParaRPr>
                    </a:p>
                  </a:txBody>
                  <a:tcPr marL="6350" marR="6350" marT="6350" marB="0" anchor="b"/>
                </a:tc>
                <a:tc>
                  <a:txBody>
                    <a:bodyPr/>
                    <a:lstStyle/>
                    <a:p>
                      <a:pPr algn="ctr" fontAlgn="b"/>
                      <a:r>
                        <a:rPr lang="en-US" sz="1500" b="1" u="none" strike="noStrike" dirty="0">
                          <a:effectLst/>
                        </a:rPr>
                        <a:t>6.4%</a:t>
                      </a:r>
                      <a:endParaRPr lang="en-US" sz="1500" b="1" i="0" u="none" strike="noStrike" dirty="0">
                        <a:solidFill>
                          <a:srgbClr val="000000"/>
                        </a:solidFill>
                        <a:effectLst/>
                        <a:latin typeface="Calibri" panose="020F0502020204030204" pitchFamily="34" charset="0"/>
                      </a:endParaRPr>
                    </a:p>
                  </a:txBody>
                  <a:tcPr marL="6350" marR="6350" marT="6350" marB="0" anchor="b"/>
                </a:tc>
                <a:tc>
                  <a:txBody>
                    <a:bodyPr/>
                    <a:lstStyle/>
                    <a:p>
                      <a:pPr algn="ctr" fontAlgn="b"/>
                      <a:r>
                        <a:rPr lang="en-US" sz="1500" b="1" u="none" strike="noStrike" dirty="0">
                          <a:effectLst/>
                        </a:rPr>
                        <a:t>                 27.1 </a:t>
                      </a:r>
                      <a:endParaRPr lang="en-US" sz="1500" b="1" i="0" u="none" strike="noStrike" dirty="0">
                        <a:solidFill>
                          <a:srgbClr val="000000"/>
                        </a:solidFill>
                        <a:effectLst/>
                        <a:latin typeface="Calibri" panose="020F0502020204030204" pitchFamily="34" charset="0"/>
                      </a:endParaRPr>
                    </a:p>
                  </a:txBody>
                  <a:tcPr marL="6350" marR="6350" marT="6350" marB="0" anchor="b"/>
                </a:tc>
                <a:tc>
                  <a:txBody>
                    <a:bodyPr/>
                    <a:lstStyle/>
                    <a:p>
                      <a:pPr algn="ctr" fontAlgn="b"/>
                      <a:r>
                        <a:rPr lang="en-US" sz="1500" b="1" u="none" strike="noStrike" dirty="0">
                          <a:effectLst/>
                        </a:rPr>
                        <a:t>                 37.8 </a:t>
                      </a:r>
                      <a:endParaRPr lang="en-US" sz="1500" b="1" i="0" u="none" strike="noStrike" dirty="0">
                        <a:solidFill>
                          <a:srgbClr val="000000"/>
                        </a:solidFill>
                        <a:effectLst/>
                        <a:latin typeface="Calibri" panose="020F0502020204030204" pitchFamily="34" charset="0"/>
                      </a:endParaRPr>
                    </a:p>
                  </a:txBody>
                  <a:tcPr marL="6350" marR="6350" marT="6350" marB="0" anchor="b"/>
                </a:tc>
                <a:tc>
                  <a:txBody>
                    <a:bodyPr/>
                    <a:lstStyle/>
                    <a:p>
                      <a:pPr algn="ctr" fontAlgn="b"/>
                      <a:r>
                        <a:rPr lang="en-US" sz="1500" b="1" u="none" strike="noStrike" dirty="0">
                          <a:effectLst/>
                        </a:rPr>
                        <a:t>                      1.1 </a:t>
                      </a:r>
                      <a:endParaRPr lang="en-US" sz="1500" b="1" i="0" u="none" strike="noStrike" dirty="0">
                        <a:solidFill>
                          <a:srgbClr val="000000"/>
                        </a:solidFill>
                        <a:effectLst/>
                        <a:latin typeface="Calibri" panose="020F0502020204030204" pitchFamily="34" charset="0"/>
                      </a:endParaRPr>
                    </a:p>
                  </a:txBody>
                  <a:tcPr marL="6350" marR="6350" marT="6350" marB="0" anchor="b"/>
                </a:tc>
                <a:tc>
                  <a:txBody>
                    <a:bodyPr/>
                    <a:lstStyle/>
                    <a:p>
                      <a:pPr algn="ctr" fontAlgn="b"/>
                      <a:r>
                        <a:rPr lang="en-US" sz="1500" b="1" u="none" strike="noStrike" dirty="0">
                          <a:effectLst/>
                        </a:rPr>
                        <a:t>                         0.8 </a:t>
                      </a:r>
                      <a:endParaRPr lang="en-US" sz="1500" b="1" i="0" u="none" strike="noStrike" dirty="0">
                        <a:solidFill>
                          <a:srgbClr val="000000"/>
                        </a:solidFill>
                        <a:effectLst/>
                        <a:latin typeface="Calibri" panose="020F0502020204030204" pitchFamily="34" charset="0"/>
                      </a:endParaRPr>
                    </a:p>
                  </a:txBody>
                  <a:tcPr marL="6350" marR="6350" marT="6350" marB="0" anchor="b"/>
                </a:tc>
                <a:extLst>
                  <a:ext uri="{0D108BD9-81ED-4DB2-BD59-A6C34878D82A}">
                    <a16:rowId xmlns:a16="http://schemas.microsoft.com/office/drawing/2014/main" val="985123597"/>
                  </a:ext>
                </a:extLst>
              </a:tr>
              <a:tr h="501300">
                <a:tc>
                  <a:txBody>
                    <a:bodyPr/>
                    <a:lstStyle/>
                    <a:p>
                      <a:pPr algn="ctr" fontAlgn="b"/>
                      <a:r>
                        <a:rPr lang="en-US" sz="1500" b="1" u="none" strike="noStrike" dirty="0">
                          <a:effectLst/>
                        </a:rPr>
                        <a:t>Apple</a:t>
                      </a:r>
                      <a:endParaRPr lang="en-US" sz="1500" b="1" i="0" u="none" strike="noStrike" dirty="0">
                        <a:solidFill>
                          <a:srgbClr val="000000"/>
                        </a:solidFill>
                        <a:effectLst/>
                        <a:latin typeface="Calibri" panose="020F0502020204030204" pitchFamily="34" charset="0"/>
                      </a:endParaRPr>
                    </a:p>
                  </a:txBody>
                  <a:tcPr marL="6350" marR="6350" marT="6350" marB="0" anchor="b"/>
                </a:tc>
                <a:tc>
                  <a:txBody>
                    <a:bodyPr/>
                    <a:lstStyle/>
                    <a:p>
                      <a:pPr algn="ctr" fontAlgn="b"/>
                      <a:r>
                        <a:rPr lang="en-US" sz="1500" b="1" u="none" strike="noStrike" dirty="0">
                          <a:effectLst/>
                        </a:rPr>
                        <a:t>18.5%</a:t>
                      </a:r>
                      <a:endParaRPr lang="en-US" sz="1500" b="1" i="0" u="none" strike="noStrike" dirty="0">
                        <a:solidFill>
                          <a:srgbClr val="000000"/>
                        </a:solidFill>
                        <a:effectLst/>
                        <a:latin typeface="Calibri" panose="020F0502020204030204" pitchFamily="34" charset="0"/>
                      </a:endParaRPr>
                    </a:p>
                  </a:txBody>
                  <a:tcPr marL="6350" marR="6350" marT="6350" marB="0" anchor="b"/>
                </a:tc>
                <a:tc>
                  <a:txBody>
                    <a:bodyPr/>
                    <a:lstStyle/>
                    <a:p>
                      <a:pPr algn="ctr" fontAlgn="b"/>
                      <a:r>
                        <a:rPr lang="en-US" sz="1500" b="1" u="none" strike="noStrike" dirty="0">
                          <a:effectLst/>
                        </a:rPr>
                        <a:t>-0.5%</a:t>
                      </a:r>
                      <a:endParaRPr lang="en-US" sz="1500" b="1" i="0" u="none" strike="noStrike" dirty="0">
                        <a:solidFill>
                          <a:srgbClr val="000000"/>
                        </a:solidFill>
                        <a:effectLst/>
                        <a:latin typeface="Calibri" panose="020F0502020204030204" pitchFamily="34" charset="0"/>
                      </a:endParaRPr>
                    </a:p>
                  </a:txBody>
                  <a:tcPr marL="6350" marR="6350" marT="6350" marB="0" anchor="b"/>
                </a:tc>
                <a:tc>
                  <a:txBody>
                    <a:bodyPr/>
                    <a:lstStyle/>
                    <a:p>
                      <a:pPr algn="ctr" fontAlgn="b"/>
                      <a:r>
                        <a:rPr lang="en-US" sz="1500" b="1" u="none" strike="noStrike" dirty="0">
                          <a:effectLst/>
                        </a:rPr>
                        <a:t>16.9%</a:t>
                      </a:r>
                      <a:endParaRPr lang="en-US" sz="1500" b="1" i="0" u="none" strike="noStrike" dirty="0">
                        <a:solidFill>
                          <a:srgbClr val="000000"/>
                        </a:solidFill>
                        <a:effectLst/>
                        <a:latin typeface="Calibri" panose="020F0502020204030204" pitchFamily="34" charset="0"/>
                      </a:endParaRPr>
                    </a:p>
                  </a:txBody>
                  <a:tcPr marL="6350" marR="6350" marT="6350" marB="0" anchor="b"/>
                </a:tc>
                <a:tc>
                  <a:txBody>
                    <a:bodyPr/>
                    <a:lstStyle/>
                    <a:p>
                      <a:pPr algn="ctr" fontAlgn="b"/>
                      <a:r>
                        <a:rPr lang="en-US" sz="1500" b="1" u="none" strike="noStrike" dirty="0">
                          <a:effectLst/>
                        </a:rPr>
                        <a:t>9.9%</a:t>
                      </a:r>
                      <a:endParaRPr lang="en-US" sz="1500" b="1" i="0" u="none" strike="noStrike" dirty="0">
                        <a:solidFill>
                          <a:srgbClr val="000000"/>
                        </a:solidFill>
                        <a:effectLst/>
                        <a:latin typeface="Calibri" panose="020F0502020204030204" pitchFamily="34" charset="0"/>
                      </a:endParaRPr>
                    </a:p>
                  </a:txBody>
                  <a:tcPr marL="6350" marR="6350" marT="6350" marB="0" anchor="b"/>
                </a:tc>
                <a:tc>
                  <a:txBody>
                    <a:bodyPr/>
                    <a:lstStyle/>
                    <a:p>
                      <a:pPr algn="ctr" fontAlgn="b"/>
                      <a:r>
                        <a:rPr lang="en-US" sz="1500" b="1" u="none" strike="noStrike" dirty="0">
                          <a:effectLst/>
                        </a:rPr>
                        <a:t>                 25.6 </a:t>
                      </a:r>
                      <a:endParaRPr lang="en-US" sz="1500" b="1" i="0" u="none" strike="noStrike" dirty="0">
                        <a:solidFill>
                          <a:srgbClr val="000000"/>
                        </a:solidFill>
                        <a:effectLst/>
                        <a:latin typeface="Calibri" panose="020F0502020204030204" pitchFamily="34" charset="0"/>
                      </a:endParaRPr>
                    </a:p>
                  </a:txBody>
                  <a:tcPr marL="6350" marR="6350" marT="6350" marB="0" anchor="b"/>
                </a:tc>
                <a:tc>
                  <a:txBody>
                    <a:bodyPr/>
                    <a:lstStyle/>
                    <a:p>
                      <a:pPr algn="ctr" fontAlgn="b"/>
                      <a:r>
                        <a:rPr lang="en-US" sz="1500" b="1" u="none" strike="noStrike" dirty="0">
                          <a:effectLst/>
                        </a:rPr>
                        <a:t>                 47.1 </a:t>
                      </a:r>
                      <a:endParaRPr lang="en-US" sz="1500" b="1" i="0" u="none" strike="noStrike" dirty="0">
                        <a:solidFill>
                          <a:srgbClr val="000000"/>
                        </a:solidFill>
                        <a:effectLst/>
                        <a:latin typeface="Calibri" panose="020F0502020204030204" pitchFamily="34" charset="0"/>
                      </a:endParaRPr>
                    </a:p>
                  </a:txBody>
                  <a:tcPr marL="6350" marR="6350" marT="6350" marB="0" anchor="b"/>
                </a:tc>
                <a:tc>
                  <a:txBody>
                    <a:bodyPr/>
                    <a:lstStyle/>
                    <a:p>
                      <a:pPr algn="ctr" fontAlgn="b"/>
                      <a:r>
                        <a:rPr lang="en-US" sz="1500" b="1" u="none" strike="noStrike" dirty="0">
                          <a:effectLst/>
                        </a:rPr>
                        <a:t>                      2.1 </a:t>
                      </a:r>
                      <a:endParaRPr lang="en-US" sz="1500" b="1" i="0" u="none" strike="noStrike" dirty="0">
                        <a:solidFill>
                          <a:srgbClr val="000000"/>
                        </a:solidFill>
                        <a:effectLst/>
                        <a:latin typeface="Calibri" panose="020F0502020204030204" pitchFamily="34" charset="0"/>
                      </a:endParaRPr>
                    </a:p>
                  </a:txBody>
                  <a:tcPr marL="6350" marR="6350" marT="6350" marB="0" anchor="b"/>
                </a:tc>
                <a:tc>
                  <a:txBody>
                    <a:bodyPr/>
                    <a:lstStyle/>
                    <a:p>
                      <a:pPr algn="ctr" fontAlgn="b"/>
                      <a:r>
                        <a:rPr lang="en-US" sz="1500" b="1" u="none" strike="noStrike" dirty="0">
                          <a:effectLst/>
                        </a:rPr>
                        <a:t>                         2.5 </a:t>
                      </a:r>
                      <a:endParaRPr lang="en-US" sz="1500" b="1" i="0" u="none" strike="noStrike" dirty="0">
                        <a:solidFill>
                          <a:srgbClr val="000000"/>
                        </a:solidFill>
                        <a:effectLst/>
                        <a:latin typeface="Calibri" panose="020F0502020204030204" pitchFamily="34" charset="0"/>
                      </a:endParaRPr>
                    </a:p>
                  </a:txBody>
                  <a:tcPr marL="6350" marR="6350" marT="6350" marB="0" anchor="b"/>
                </a:tc>
                <a:extLst>
                  <a:ext uri="{0D108BD9-81ED-4DB2-BD59-A6C34878D82A}">
                    <a16:rowId xmlns:a16="http://schemas.microsoft.com/office/drawing/2014/main" val="4164897920"/>
                  </a:ext>
                </a:extLst>
              </a:tr>
              <a:tr h="501300">
                <a:tc>
                  <a:txBody>
                    <a:bodyPr/>
                    <a:lstStyle/>
                    <a:p>
                      <a:pPr algn="ctr" fontAlgn="b"/>
                      <a:r>
                        <a:rPr lang="en-US" sz="1500" b="1" u="none" strike="noStrike" dirty="0">
                          <a:effectLst/>
                        </a:rPr>
                        <a:t>AT&amp;T</a:t>
                      </a:r>
                      <a:endParaRPr lang="en-US" sz="1500" b="1" i="0" u="none" strike="noStrike" dirty="0">
                        <a:solidFill>
                          <a:srgbClr val="000000"/>
                        </a:solidFill>
                        <a:effectLst/>
                        <a:latin typeface="Calibri" panose="020F0502020204030204" pitchFamily="34" charset="0"/>
                      </a:endParaRPr>
                    </a:p>
                  </a:txBody>
                  <a:tcPr marL="6350" marR="6350" marT="6350" marB="0" anchor="b"/>
                </a:tc>
                <a:tc>
                  <a:txBody>
                    <a:bodyPr/>
                    <a:lstStyle/>
                    <a:p>
                      <a:pPr algn="ctr" fontAlgn="b"/>
                      <a:r>
                        <a:rPr lang="en-US" sz="1500" b="1" u="none" strike="noStrike" dirty="0">
                          <a:effectLst/>
                        </a:rPr>
                        <a:t>16.5%</a:t>
                      </a:r>
                      <a:endParaRPr lang="en-US" sz="1500" b="1" i="0" u="none" strike="noStrike" dirty="0">
                        <a:solidFill>
                          <a:srgbClr val="000000"/>
                        </a:solidFill>
                        <a:effectLst/>
                        <a:latin typeface="Calibri" panose="020F0502020204030204" pitchFamily="34" charset="0"/>
                      </a:endParaRPr>
                    </a:p>
                  </a:txBody>
                  <a:tcPr marL="6350" marR="6350" marT="6350" marB="0" anchor="b"/>
                </a:tc>
                <a:tc>
                  <a:txBody>
                    <a:bodyPr/>
                    <a:lstStyle/>
                    <a:p>
                      <a:pPr algn="ctr" fontAlgn="b"/>
                      <a:r>
                        <a:rPr lang="en-US" sz="1500" b="1" u="none" strike="noStrike" dirty="0">
                          <a:effectLst/>
                        </a:rPr>
                        <a:t>6.0%</a:t>
                      </a:r>
                      <a:endParaRPr lang="en-US" sz="1500" b="1" i="0" u="none" strike="noStrike" dirty="0">
                        <a:solidFill>
                          <a:srgbClr val="000000"/>
                        </a:solidFill>
                        <a:effectLst/>
                        <a:latin typeface="Calibri" panose="020F0502020204030204" pitchFamily="34" charset="0"/>
                      </a:endParaRPr>
                    </a:p>
                  </a:txBody>
                  <a:tcPr marL="6350" marR="6350" marT="6350" marB="0" anchor="b"/>
                </a:tc>
                <a:tc>
                  <a:txBody>
                    <a:bodyPr/>
                    <a:lstStyle/>
                    <a:p>
                      <a:pPr algn="ctr" fontAlgn="b"/>
                      <a:r>
                        <a:rPr lang="en-US" sz="1500" b="1" u="none" strike="noStrike" dirty="0">
                          <a:effectLst/>
                        </a:rPr>
                        <a:t>56.4%</a:t>
                      </a:r>
                      <a:endParaRPr lang="en-US" sz="1500" b="1" i="0" u="none" strike="noStrike" dirty="0">
                        <a:solidFill>
                          <a:srgbClr val="000000"/>
                        </a:solidFill>
                        <a:effectLst/>
                        <a:latin typeface="Calibri" panose="020F0502020204030204" pitchFamily="34" charset="0"/>
                      </a:endParaRPr>
                    </a:p>
                  </a:txBody>
                  <a:tcPr marL="6350" marR="6350" marT="6350" marB="0" anchor="b"/>
                </a:tc>
                <a:tc>
                  <a:txBody>
                    <a:bodyPr/>
                    <a:lstStyle/>
                    <a:p>
                      <a:pPr algn="ctr" fontAlgn="b"/>
                      <a:r>
                        <a:rPr lang="en-US" sz="1500" b="1" u="none" strike="noStrike" dirty="0">
                          <a:effectLst/>
                        </a:rPr>
                        <a:t>16.4%</a:t>
                      </a:r>
                      <a:endParaRPr lang="en-US" sz="1500" b="1" i="0" u="none" strike="noStrike" dirty="0">
                        <a:solidFill>
                          <a:srgbClr val="000000"/>
                        </a:solidFill>
                        <a:effectLst/>
                        <a:latin typeface="Calibri" panose="020F0502020204030204" pitchFamily="34" charset="0"/>
                      </a:endParaRPr>
                    </a:p>
                  </a:txBody>
                  <a:tcPr marL="6350" marR="6350" marT="6350" marB="0" anchor="b"/>
                </a:tc>
                <a:tc>
                  <a:txBody>
                    <a:bodyPr/>
                    <a:lstStyle/>
                    <a:p>
                      <a:pPr algn="ctr" fontAlgn="b"/>
                      <a:r>
                        <a:rPr lang="en-US" sz="1500" b="1" u="none" strike="noStrike" dirty="0">
                          <a:effectLst/>
                        </a:rPr>
                        <a:t>                 26.3 </a:t>
                      </a:r>
                      <a:endParaRPr lang="en-US" sz="1500" b="1" i="0" u="none" strike="noStrike" dirty="0">
                        <a:solidFill>
                          <a:srgbClr val="000000"/>
                        </a:solidFill>
                        <a:effectLst/>
                        <a:latin typeface="Calibri" panose="020F0502020204030204" pitchFamily="34" charset="0"/>
                      </a:endParaRPr>
                    </a:p>
                  </a:txBody>
                  <a:tcPr marL="6350" marR="6350" marT="6350" marB="0" anchor="b"/>
                </a:tc>
                <a:tc>
                  <a:txBody>
                    <a:bodyPr/>
                    <a:lstStyle/>
                    <a:p>
                      <a:pPr algn="ctr" fontAlgn="b"/>
                      <a:r>
                        <a:rPr lang="en-US" sz="1500" b="1" u="none" strike="noStrike" dirty="0">
                          <a:effectLst/>
                        </a:rPr>
                        <a:t>                 36.4 </a:t>
                      </a:r>
                      <a:endParaRPr lang="en-US" sz="1500" b="1" i="0" u="none" strike="noStrike" dirty="0">
                        <a:solidFill>
                          <a:srgbClr val="000000"/>
                        </a:solidFill>
                        <a:effectLst/>
                        <a:latin typeface="Calibri" panose="020F0502020204030204" pitchFamily="34" charset="0"/>
                      </a:endParaRPr>
                    </a:p>
                  </a:txBody>
                  <a:tcPr marL="6350" marR="6350" marT="6350" marB="0" anchor="b"/>
                </a:tc>
                <a:tc>
                  <a:txBody>
                    <a:bodyPr/>
                    <a:lstStyle/>
                    <a:p>
                      <a:pPr algn="ctr" fontAlgn="b"/>
                      <a:r>
                        <a:rPr lang="en-US" sz="1500" b="1" u="none" strike="noStrike" dirty="0">
                          <a:effectLst/>
                        </a:rPr>
                        <a:t>                      0.8 </a:t>
                      </a:r>
                      <a:endParaRPr lang="en-US" sz="1500" b="1" i="0" u="none" strike="noStrike" dirty="0">
                        <a:solidFill>
                          <a:srgbClr val="000000"/>
                        </a:solidFill>
                        <a:effectLst/>
                        <a:latin typeface="Calibri" panose="020F0502020204030204" pitchFamily="34" charset="0"/>
                      </a:endParaRPr>
                    </a:p>
                  </a:txBody>
                  <a:tcPr marL="6350" marR="6350" marT="6350" marB="0" anchor="b"/>
                </a:tc>
                <a:tc>
                  <a:txBody>
                    <a:bodyPr/>
                    <a:lstStyle/>
                    <a:p>
                      <a:pPr algn="ctr" fontAlgn="b"/>
                      <a:r>
                        <a:rPr lang="en-US" sz="1500" b="1" u="none" strike="noStrike" dirty="0">
                          <a:effectLst/>
                        </a:rPr>
                        <a:t>                         5.4 </a:t>
                      </a:r>
                      <a:endParaRPr lang="en-US" sz="1500" b="1" i="0" u="none" strike="noStrike" dirty="0">
                        <a:solidFill>
                          <a:srgbClr val="000000"/>
                        </a:solidFill>
                        <a:effectLst/>
                        <a:latin typeface="Calibri" panose="020F0502020204030204" pitchFamily="34" charset="0"/>
                      </a:endParaRPr>
                    </a:p>
                  </a:txBody>
                  <a:tcPr marL="6350" marR="6350" marT="6350" marB="0" anchor="b"/>
                </a:tc>
                <a:extLst>
                  <a:ext uri="{0D108BD9-81ED-4DB2-BD59-A6C34878D82A}">
                    <a16:rowId xmlns:a16="http://schemas.microsoft.com/office/drawing/2014/main" val="3257690073"/>
                  </a:ext>
                </a:extLst>
              </a:tr>
              <a:tr h="501300">
                <a:tc>
                  <a:txBody>
                    <a:bodyPr/>
                    <a:lstStyle/>
                    <a:p>
                      <a:pPr algn="ctr" fontAlgn="b"/>
                      <a:r>
                        <a:rPr lang="en-US" sz="1500" b="1" u="none" strike="noStrike" dirty="0">
                          <a:effectLst/>
                        </a:rPr>
                        <a:t>Boeing</a:t>
                      </a:r>
                      <a:endParaRPr lang="en-US" sz="1500" b="1" i="0" u="none" strike="noStrike" dirty="0">
                        <a:solidFill>
                          <a:srgbClr val="000000"/>
                        </a:solidFill>
                        <a:effectLst/>
                        <a:latin typeface="Calibri" panose="020F0502020204030204" pitchFamily="34" charset="0"/>
                      </a:endParaRPr>
                    </a:p>
                  </a:txBody>
                  <a:tcPr marL="6350" marR="6350" marT="6350" marB="0" anchor="b"/>
                </a:tc>
                <a:tc>
                  <a:txBody>
                    <a:bodyPr/>
                    <a:lstStyle/>
                    <a:p>
                      <a:pPr algn="ctr" fontAlgn="b"/>
                      <a:r>
                        <a:rPr lang="en-US" sz="1500" b="1" u="none" strike="noStrike" dirty="0">
                          <a:effectLst/>
                        </a:rPr>
                        <a:t>13.3%</a:t>
                      </a:r>
                      <a:endParaRPr lang="en-US" sz="1500" b="1" i="0" u="none" strike="noStrike" dirty="0">
                        <a:solidFill>
                          <a:srgbClr val="000000"/>
                        </a:solidFill>
                        <a:effectLst/>
                        <a:latin typeface="Calibri" panose="020F0502020204030204" pitchFamily="34" charset="0"/>
                      </a:endParaRPr>
                    </a:p>
                  </a:txBody>
                  <a:tcPr marL="6350" marR="6350" marT="6350" marB="0" anchor="b"/>
                </a:tc>
                <a:tc>
                  <a:txBody>
                    <a:bodyPr/>
                    <a:lstStyle/>
                    <a:p>
                      <a:pPr algn="ctr" fontAlgn="b"/>
                      <a:r>
                        <a:rPr lang="en-US" sz="1500" b="1" u="none" strike="noStrike" dirty="0">
                          <a:effectLst/>
                        </a:rPr>
                        <a:t>63.1%</a:t>
                      </a:r>
                      <a:endParaRPr lang="en-US" sz="1500" b="1" i="0" u="none" strike="noStrike" dirty="0">
                        <a:solidFill>
                          <a:srgbClr val="000000"/>
                        </a:solidFill>
                        <a:effectLst/>
                        <a:latin typeface="Calibri" panose="020F0502020204030204" pitchFamily="34" charset="0"/>
                      </a:endParaRPr>
                    </a:p>
                  </a:txBody>
                  <a:tcPr marL="6350" marR="6350" marT="6350" marB="0" anchor="b"/>
                </a:tc>
                <a:tc>
                  <a:txBody>
                    <a:bodyPr/>
                    <a:lstStyle/>
                    <a:p>
                      <a:pPr algn="ctr" fontAlgn="b"/>
                      <a:r>
                        <a:rPr lang="en-US" sz="1500" b="1" u="none" strike="noStrike" dirty="0">
                          <a:effectLst/>
                        </a:rPr>
                        <a:t>29.3%</a:t>
                      </a:r>
                      <a:endParaRPr lang="en-US" sz="1500" b="1" i="0" u="none" strike="noStrike" dirty="0">
                        <a:solidFill>
                          <a:srgbClr val="000000"/>
                        </a:solidFill>
                        <a:effectLst/>
                        <a:latin typeface="Calibri" panose="020F0502020204030204" pitchFamily="34" charset="0"/>
                      </a:endParaRPr>
                    </a:p>
                  </a:txBody>
                  <a:tcPr marL="6350" marR="6350" marT="6350" marB="0" anchor="b"/>
                </a:tc>
                <a:tc>
                  <a:txBody>
                    <a:bodyPr/>
                    <a:lstStyle/>
                    <a:p>
                      <a:pPr algn="ctr" fontAlgn="b"/>
                      <a:r>
                        <a:rPr lang="en-US" sz="1500" b="1" u="none" strike="noStrike" dirty="0">
                          <a:effectLst/>
                        </a:rPr>
                        <a:t>8.4%</a:t>
                      </a:r>
                      <a:endParaRPr lang="en-US" sz="1500" b="1" i="0" u="none" strike="noStrike" dirty="0">
                        <a:solidFill>
                          <a:srgbClr val="000000"/>
                        </a:solidFill>
                        <a:effectLst/>
                        <a:latin typeface="Calibri" panose="020F0502020204030204" pitchFamily="34" charset="0"/>
                      </a:endParaRPr>
                    </a:p>
                  </a:txBody>
                  <a:tcPr marL="6350" marR="6350" marT="6350" marB="0" anchor="b"/>
                </a:tc>
                <a:tc>
                  <a:txBody>
                    <a:bodyPr/>
                    <a:lstStyle/>
                    <a:p>
                      <a:pPr algn="ctr" fontAlgn="b"/>
                      <a:r>
                        <a:rPr lang="en-US" sz="1500" b="1" u="none" strike="noStrike" dirty="0">
                          <a:effectLst/>
                        </a:rPr>
                        <a:t> N/A </a:t>
                      </a:r>
                      <a:endParaRPr lang="en-US" sz="1500" b="1" i="0" u="none" strike="noStrike" dirty="0">
                        <a:solidFill>
                          <a:srgbClr val="000000"/>
                        </a:solidFill>
                        <a:effectLst/>
                        <a:latin typeface="Calibri" panose="020F0502020204030204" pitchFamily="34" charset="0"/>
                      </a:endParaRPr>
                    </a:p>
                  </a:txBody>
                  <a:tcPr marL="6350" marR="6350" marT="6350" marB="0" anchor="b"/>
                </a:tc>
                <a:tc>
                  <a:txBody>
                    <a:bodyPr/>
                    <a:lstStyle/>
                    <a:p>
                      <a:pPr algn="ctr" fontAlgn="b"/>
                      <a:r>
                        <a:rPr lang="en-US" sz="1500" b="1" u="none" strike="noStrike" dirty="0">
                          <a:effectLst/>
                        </a:rPr>
                        <a:t>                 59.8 </a:t>
                      </a:r>
                      <a:endParaRPr lang="en-US" sz="1500" b="1" i="0" u="none" strike="noStrike" dirty="0">
                        <a:solidFill>
                          <a:srgbClr val="000000"/>
                        </a:solidFill>
                        <a:effectLst/>
                        <a:latin typeface="Calibri" panose="020F0502020204030204" pitchFamily="34" charset="0"/>
                      </a:endParaRPr>
                    </a:p>
                  </a:txBody>
                  <a:tcPr marL="6350" marR="6350" marT="6350" marB="0" anchor="b"/>
                </a:tc>
                <a:tc>
                  <a:txBody>
                    <a:bodyPr/>
                    <a:lstStyle/>
                    <a:p>
                      <a:pPr algn="ctr" fontAlgn="b"/>
                      <a:r>
                        <a:rPr lang="en-US" sz="1500" b="1" u="none" strike="noStrike" dirty="0">
                          <a:effectLst/>
                        </a:rPr>
                        <a:t>                      1.0 </a:t>
                      </a:r>
                      <a:endParaRPr lang="en-US" sz="1500" b="1" i="0" u="none" strike="noStrike" dirty="0">
                        <a:solidFill>
                          <a:srgbClr val="000000"/>
                        </a:solidFill>
                        <a:effectLst/>
                        <a:latin typeface="Calibri" panose="020F0502020204030204" pitchFamily="34" charset="0"/>
                      </a:endParaRPr>
                    </a:p>
                  </a:txBody>
                  <a:tcPr marL="6350" marR="6350" marT="6350" marB="0" anchor="b"/>
                </a:tc>
                <a:tc>
                  <a:txBody>
                    <a:bodyPr/>
                    <a:lstStyle/>
                    <a:p>
                      <a:pPr algn="ctr" fontAlgn="b"/>
                      <a:r>
                        <a:rPr lang="en-US" sz="1500" b="1" u="none" strike="noStrike" dirty="0">
                          <a:effectLst/>
                        </a:rPr>
                        <a:t>                         1.2 </a:t>
                      </a:r>
                      <a:endParaRPr lang="en-US" sz="1500" b="1" i="0" u="none" strike="noStrike" dirty="0">
                        <a:solidFill>
                          <a:srgbClr val="000000"/>
                        </a:solidFill>
                        <a:effectLst/>
                        <a:latin typeface="Calibri" panose="020F0502020204030204" pitchFamily="34" charset="0"/>
                      </a:endParaRPr>
                    </a:p>
                  </a:txBody>
                  <a:tcPr marL="6350" marR="6350" marT="6350" marB="0" anchor="b"/>
                </a:tc>
                <a:extLst>
                  <a:ext uri="{0D108BD9-81ED-4DB2-BD59-A6C34878D82A}">
                    <a16:rowId xmlns:a16="http://schemas.microsoft.com/office/drawing/2014/main" val="2471266203"/>
                  </a:ext>
                </a:extLst>
              </a:tr>
              <a:tr h="501300">
                <a:tc>
                  <a:txBody>
                    <a:bodyPr/>
                    <a:lstStyle/>
                    <a:p>
                      <a:pPr algn="ctr" fontAlgn="b"/>
                      <a:r>
                        <a:rPr lang="en-US" sz="1500" b="1" u="none" strike="noStrike" dirty="0">
                          <a:effectLst/>
                        </a:rPr>
                        <a:t>Ecolab</a:t>
                      </a:r>
                      <a:endParaRPr lang="en-US" sz="1500" b="1" i="0" u="none" strike="noStrike" dirty="0">
                        <a:solidFill>
                          <a:srgbClr val="000000"/>
                        </a:solidFill>
                        <a:effectLst/>
                        <a:latin typeface="Calibri" panose="020F0502020204030204" pitchFamily="34" charset="0"/>
                      </a:endParaRPr>
                    </a:p>
                  </a:txBody>
                  <a:tcPr marL="6350" marR="6350" marT="6350" marB="0" anchor="b"/>
                </a:tc>
                <a:tc>
                  <a:txBody>
                    <a:bodyPr/>
                    <a:lstStyle/>
                    <a:p>
                      <a:pPr algn="ctr" fontAlgn="b"/>
                      <a:r>
                        <a:rPr lang="en-US" sz="1500" b="1" u="none" strike="noStrike" dirty="0">
                          <a:effectLst/>
                        </a:rPr>
                        <a:t>11.8%</a:t>
                      </a:r>
                      <a:endParaRPr lang="en-US" sz="1500" b="1" i="0" u="none" strike="noStrike" dirty="0">
                        <a:solidFill>
                          <a:srgbClr val="000000"/>
                        </a:solidFill>
                        <a:effectLst/>
                        <a:latin typeface="Calibri" panose="020F0502020204030204" pitchFamily="34" charset="0"/>
                      </a:endParaRPr>
                    </a:p>
                  </a:txBody>
                  <a:tcPr marL="6350" marR="6350" marT="6350" marB="0" anchor="b"/>
                </a:tc>
                <a:tc>
                  <a:txBody>
                    <a:bodyPr/>
                    <a:lstStyle/>
                    <a:p>
                      <a:pPr algn="ctr" fontAlgn="b"/>
                      <a:r>
                        <a:rPr lang="en-US" sz="1500" b="1" u="none" strike="noStrike" dirty="0">
                          <a:effectLst/>
                        </a:rPr>
                        <a:t>12.9%</a:t>
                      </a:r>
                      <a:endParaRPr lang="en-US" sz="1500" b="1" i="0" u="none" strike="noStrike" dirty="0">
                        <a:solidFill>
                          <a:srgbClr val="000000"/>
                        </a:solidFill>
                        <a:effectLst/>
                        <a:latin typeface="Calibri" panose="020F0502020204030204" pitchFamily="34" charset="0"/>
                      </a:endParaRPr>
                    </a:p>
                  </a:txBody>
                  <a:tcPr marL="6350" marR="6350" marT="6350" marB="0" anchor="b"/>
                </a:tc>
                <a:tc>
                  <a:txBody>
                    <a:bodyPr/>
                    <a:lstStyle/>
                    <a:p>
                      <a:pPr algn="ctr" fontAlgn="b"/>
                      <a:r>
                        <a:rPr lang="en-US" sz="1500" b="1" u="none" strike="noStrike" dirty="0">
                          <a:effectLst/>
                        </a:rPr>
                        <a:t>24.2%</a:t>
                      </a:r>
                      <a:endParaRPr lang="en-US" sz="1500" b="1" i="0" u="none" strike="noStrike" dirty="0">
                        <a:solidFill>
                          <a:srgbClr val="000000"/>
                        </a:solidFill>
                        <a:effectLst/>
                        <a:latin typeface="Calibri" panose="020F0502020204030204" pitchFamily="34" charset="0"/>
                      </a:endParaRPr>
                    </a:p>
                  </a:txBody>
                  <a:tcPr marL="6350" marR="6350" marT="6350" marB="0" anchor="b"/>
                </a:tc>
                <a:tc>
                  <a:txBody>
                    <a:bodyPr/>
                    <a:lstStyle/>
                    <a:p>
                      <a:pPr algn="ctr" fontAlgn="b"/>
                      <a:r>
                        <a:rPr lang="en-US" sz="1500" b="1" u="none" strike="noStrike" dirty="0">
                          <a:effectLst/>
                        </a:rPr>
                        <a:t>8.3%</a:t>
                      </a:r>
                      <a:endParaRPr lang="en-US" sz="1500" b="1" i="0" u="none" strike="noStrike" dirty="0">
                        <a:solidFill>
                          <a:srgbClr val="000000"/>
                        </a:solidFill>
                        <a:effectLst/>
                        <a:latin typeface="Calibri" panose="020F0502020204030204" pitchFamily="34" charset="0"/>
                      </a:endParaRPr>
                    </a:p>
                  </a:txBody>
                  <a:tcPr marL="6350" marR="6350" marT="6350" marB="0" anchor="b"/>
                </a:tc>
                <a:tc>
                  <a:txBody>
                    <a:bodyPr/>
                    <a:lstStyle/>
                    <a:p>
                      <a:pPr algn="ctr" fontAlgn="b"/>
                      <a:r>
                        <a:rPr lang="en-US" sz="1500" b="1" u="none" strike="noStrike" dirty="0">
                          <a:effectLst/>
                        </a:rPr>
                        <a:t>                 17.2 </a:t>
                      </a:r>
                      <a:endParaRPr lang="en-US" sz="1500" b="1" i="0" u="none" strike="noStrike" dirty="0">
                        <a:solidFill>
                          <a:srgbClr val="000000"/>
                        </a:solidFill>
                        <a:effectLst/>
                        <a:latin typeface="Calibri" panose="020F0502020204030204" pitchFamily="34" charset="0"/>
                      </a:endParaRPr>
                    </a:p>
                  </a:txBody>
                  <a:tcPr marL="6350" marR="6350" marT="6350" marB="0" anchor="b"/>
                </a:tc>
                <a:tc>
                  <a:txBody>
                    <a:bodyPr/>
                    <a:lstStyle/>
                    <a:p>
                      <a:pPr algn="ctr" fontAlgn="b"/>
                      <a:r>
                        <a:rPr lang="en-US" sz="1500" b="1" u="none" strike="noStrike" dirty="0">
                          <a:effectLst/>
                        </a:rPr>
                        <a:t> N/A </a:t>
                      </a:r>
                      <a:endParaRPr lang="en-US" sz="1500" b="1" i="0" u="none" strike="noStrike" dirty="0">
                        <a:solidFill>
                          <a:srgbClr val="000000"/>
                        </a:solidFill>
                        <a:effectLst/>
                        <a:latin typeface="Calibri" panose="020F0502020204030204" pitchFamily="34" charset="0"/>
                      </a:endParaRPr>
                    </a:p>
                  </a:txBody>
                  <a:tcPr marL="6350" marR="6350" marT="6350" marB="0" anchor="b"/>
                </a:tc>
                <a:tc>
                  <a:txBody>
                    <a:bodyPr/>
                    <a:lstStyle/>
                    <a:p>
                      <a:pPr algn="ctr" fontAlgn="b"/>
                      <a:r>
                        <a:rPr lang="en-US" sz="1500" b="1" u="none" strike="noStrike" dirty="0">
                          <a:effectLst/>
                        </a:rPr>
                        <a:t>                      0.8 </a:t>
                      </a:r>
                      <a:endParaRPr lang="en-US" sz="1500" b="1" i="0" u="none" strike="noStrike" dirty="0">
                        <a:solidFill>
                          <a:srgbClr val="000000"/>
                        </a:solidFill>
                        <a:effectLst/>
                        <a:latin typeface="Calibri" panose="020F0502020204030204" pitchFamily="34" charset="0"/>
                      </a:endParaRPr>
                    </a:p>
                  </a:txBody>
                  <a:tcPr marL="6350" marR="6350" marT="6350" marB="0" anchor="b"/>
                </a:tc>
                <a:tc>
                  <a:txBody>
                    <a:bodyPr/>
                    <a:lstStyle/>
                    <a:p>
                      <a:pPr algn="ctr" fontAlgn="b"/>
                      <a:r>
                        <a:rPr lang="en-US" sz="1500" b="1" u="none" strike="noStrike" dirty="0">
                          <a:effectLst/>
                        </a:rPr>
                        <a:t>                         1.7 </a:t>
                      </a:r>
                      <a:endParaRPr lang="en-US" sz="1500" b="1" i="0" u="none" strike="noStrike" dirty="0">
                        <a:solidFill>
                          <a:srgbClr val="000000"/>
                        </a:solidFill>
                        <a:effectLst/>
                        <a:latin typeface="Calibri" panose="020F0502020204030204" pitchFamily="34" charset="0"/>
                      </a:endParaRPr>
                    </a:p>
                  </a:txBody>
                  <a:tcPr marL="6350" marR="6350" marT="6350" marB="0" anchor="b"/>
                </a:tc>
                <a:extLst>
                  <a:ext uri="{0D108BD9-81ED-4DB2-BD59-A6C34878D82A}">
                    <a16:rowId xmlns:a16="http://schemas.microsoft.com/office/drawing/2014/main" val="1778344798"/>
                  </a:ext>
                </a:extLst>
              </a:tr>
              <a:tr h="501300">
                <a:tc>
                  <a:txBody>
                    <a:bodyPr/>
                    <a:lstStyle/>
                    <a:p>
                      <a:pPr algn="ctr" fontAlgn="b"/>
                      <a:r>
                        <a:rPr lang="en-US" sz="1500" b="1" u="none" strike="noStrike" dirty="0">
                          <a:effectLst/>
                        </a:rPr>
                        <a:t>Hormel</a:t>
                      </a:r>
                      <a:endParaRPr lang="en-US" sz="1500" b="1" i="0" u="none" strike="noStrike" dirty="0">
                        <a:solidFill>
                          <a:srgbClr val="000000"/>
                        </a:solidFill>
                        <a:effectLst/>
                        <a:latin typeface="Calibri" panose="020F0502020204030204" pitchFamily="34" charset="0"/>
                      </a:endParaRPr>
                    </a:p>
                  </a:txBody>
                  <a:tcPr marL="6350" marR="6350" marT="6350" marB="0" anchor="b"/>
                </a:tc>
                <a:tc>
                  <a:txBody>
                    <a:bodyPr/>
                    <a:lstStyle/>
                    <a:p>
                      <a:pPr algn="ctr" fontAlgn="b"/>
                      <a:r>
                        <a:rPr lang="en-US" sz="1500" b="1" u="none" strike="noStrike" dirty="0">
                          <a:effectLst/>
                        </a:rPr>
                        <a:t>9.9%</a:t>
                      </a:r>
                      <a:endParaRPr lang="en-US" sz="1500" b="1" i="0" u="none" strike="noStrike" dirty="0">
                        <a:solidFill>
                          <a:srgbClr val="000000"/>
                        </a:solidFill>
                        <a:effectLst/>
                        <a:latin typeface="Calibri" panose="020F0502020204030204" pitchFamily="34" charset="0"/>
                      </a:endParaRPr>
                    </a:p>
                  </a:txBody>
                  <a:tcPr marL="6350" marR="6350" marT="6350" marB="0" anchor="b"/>
                </a:tc>
                <a:tc>
                  <a:txBody>
                    <a:bodyPr/>
                    <a:lstStyle/>
                    <a:p>
                      <a:pPr algn="ctr" fontAlgn="b"/>
                      <a:r>
                        <a:rPr lang="en-US" sz="1500" b="1" u="none" strike="noStrike" dirty="0">
                          <a:effectLst/>
                        </a:rPr>
                        <a:t>8.4%</a:t>
                      </a:r>
                      <a:endParaRPr lang="en-US" sz="1500" b="1" i="0" u="none" strike="noStrike" dirty="0">
                        <a:solidFill>
                          <a:srgbClr val="000000"/>
                        </a:solidFill>
                        <a:effectLst/>
                        <a:latin typeface="Calibri" panose="020F0502020204030204" pitchFamily="34" charset="0"/>
                      </a:endParaRPr>
                    </a:p>
                  </a:txBody>
                  <a:tcPr marL="6350" marR="6350" marT="6350" marB="0" anchor="b"/>
                </a:tc>
                <a:tc>
                  <a:txBody>
                    <a:bodyPr/>
                    <a:lstStyle/>
                    <a:p>
                      <a:pPr algn="ctr" fontAlgn="b"/>
                      <a:r>
                        <a:rPr lang="en-US" sz="1500" b="1" u="none" strike="noStrike" dirty="0">
                          <a:effectLst/>
                        </a:rPr>
                        <a:t>46.8%</a:t>
                      </a:r>
                      <a:endParaRPr lang="en-US" sz="1500" b="1" i="0" u="none" strike="noStrike" dirty="0">
                        <a:solidFill>
                          <a:srgbClr val="000000"/>
                        </a:solidFill>
                        <a:effectLst/>
                        <a:latin typeface="Calibri" panose="020F0502020204030204" pitchFamily="34" charset="0"/>
                      </a:endParaRPr>
                    </a:p>
                  </a:txBody>
                  <a:tcPr marL="6350" marR="6350" marT="6350" marB="0" anchor="b"/>
                </a:tc>
                <a:tc>
                  <a:txBody>
                    <a:bodyPr/>
                    <a:lstStyle/>
                    <a:p>
                      <a:pPr algn="ctr" fontAlgn="b"/>
                      <a:r>
                        <a:rPr lang="en-US" sz="1500" b="1" u="none" strike="noStrike" dirty="0">
                          <a:effectLst/>
                        </a:rPr>
                        <a:t>20.8%</a:t>
                      </a:r>
                      <a:endParaRPr lang="en-US" sz="1500" b="1" i="0" u="none" strike="noStrike" dirty="0">
                        <a:solidFill>
                          <a:srgbClr val="000000"/>
                        </a:solidFill>
                        <a:effectLst/>
                        <a:latin typeface="Calibri" panose="020F0502020204030204" pitchFamily="34" charset="0"/>
                      </a:endParaRPr>
                    </a:p>
                  </a:txBody>
                  <a:tcPr marL="6350" marR="6350" marT="6350" marB="0" anchor="b"/>
                </a:tc>
                <a:tc>
                  <a:txBody>
                    <a:bodyPr/>
                    <a:lstStyle/>
                    <a:p>
                      <a:pPr algn="ctr" fontAlgn="b"/>
                      <a:r>
                        <a:rPr lang="en-US" sz="1500" b="1" u="none" strike="noStrike" dirty="0">
                          <a:effectLst/>
                        </a:rPr>
                        <a:t>                 48.3 </a:t>
                      </a:r>
                      <a:endParaRPr lang="en-US" sz="1500" b="1" i="0" u="none" strike="noStrike" dirty="0">
                        <a:solidFill>
                          <a:srgbClr val="000000"/>
                        </a:solidFill>
                        <a:effectLst/>
                        <a:latin typeface="Calibri" panose="020F0502020204030204" pitchFamily="34" charset="0"/>
                      </a:endParaRPr>
                    </a:p>
                  </a:txBody>
                  <a:tcPr marL="6350" marR="6350" marT="6350" marB="0" anchor="b"/>
                </a:tc>
                <a:tc>
                  <a:txBody>
                    <a:bodyPr/>
                    <a:lstStyle/>
                    <a:p>
                      <a:pPr algn="ctr" fontAlgn="b"/>
                      <a:r>
                        <a:rPr lang="en-US" sz="1500" b="1" u="none" strike="noStrike" dirty="0">
                          <a:effectLst/>
                        </a:rPr>
                        <a:t>                 89.6 </a:t>
                      </a:r>
                      <a:endParaRPr lang="en-US" sz="1500" b="1" i="0" u="none" strike="noStrike" dirty="0">
                        <a:solidFill>
                          <a:srgbClr val="000000"/>
                        </a:solidFill>
                        <a:effectLst/>
                        <a:latin typeface="Calibri" panose="020F0502020204030204" pitchFamily="34" charset="0"/>
                      </a:endParaRPr>
                    </a:p>
                  </a:txBody>
                  <a:tcPr marL="6350" marR="6350" marT="6350" marB="0" anchor="b"/>
                </a:tc>
                <a:tc>
                  <a:txBody>
                    <a:bodyPr/>
                    <a:lstStyle/>
                    <a:p>
                      <a:pPr algn="ctr" fontAlgn="b"/>
                      <a:r>
                        <a:rPr lang="en-US" sz="1500" b="1" u="none" strike="noStrike" dirty="0">
                          <a:effectLst/>
                        </a:rPr>
                        <a:t>                      1.7 </a:t>
                      </a:r>
                      <a:endParaRPr lang="en-US" sz="1500" b="1" i="0" u="none" strike="noStrike" dirty="0">
                        <a:solidFill>
                          <a:srgbClr val="000000"/>
                        </a:solidFill>
                        <a:effectLst/>
                        <a:latin typeface="Calibri" panose="020F0502020204030204" pitchFamily="34" charset="0"/>
                      </a:endParaRPr>
                    </a:p>
                  </a:txBody>
                  <a:tcPr marL="6350" marR="6350" marT="6350" marB="0" anchor="b"/>
                </a:tc>
                <a:tc>
                  <a:txBody>
                    <a:bodyPr/>
                    <a:lstStyle/>
                    <a:p>
                      <a:pPr algn="ctr" fontAlgn="b"/>
                      <a:r>
                        <a:rPr lang="en-US" sz="1500" b="1" u="none" strike="noStrike" dirty="0">
                          <a:effectLst/>
                        </a:rPr>
                        <a:t>                         1.9 </a:t>
                      </a:r>
                      <a:endParaRPr lang="en-US" sz="1500" b="1" i="0" u="none" strike="noStrike" dirty="0">
                        <a:solidFill>
                          <a:srgbClr val="000000"/>
                        </a:solidFill>
                        <a:effectLst/>
                        <a:latin typeface="Calibri" panose="020F0502020204030204" pitchFamily="34" charset="0"/>
                      </a:endParaRPr>
                    </a:p>
                  </a:txBody>
                  <a:tcPr marL="6350" marR="6350" marT="6350" marB="0" anchor="b"/>
                </a:tc>
                <a:extLst>
                  <a:ext uri="{0D108BD9-81ED-4DB2-BD59-A6C34878D82A}">
                    <a16:rowId xmlns:a16="http://schemas.microsoft.com/office/drawing/2014/main" val="2206800046"/>
                  </a:ext>
                </a:extLst>
              </a:tr>
              <a:tr h="501300">
                <a:tc>
                  <a:txBody>
                    <a:bodyPr/>
                    <a:lstStyle/>
                    <a:p>
                      <a:pPr algn="ctr" fontAlgn="b"/>
                      <a:r>
                        <a:rPr lang="en-US" sz="1500" b="1" u="none" strike="noStrike" dirty="0">
                          <a:effectLst/>
                        </a:rPr>
                        <a:t>Target</a:t>
                      </a:r>
                      <a:endParaRPr lang="en-US" sz="1500" b="1" i="0" u="none" strike="noStrike" dirty="0">
                        <a:solidFill>
                          <a:srgbClr val="000000"/>
                        </a:solidFill>
                        <a:effectLst/>
                        <a:latin typeface="Calibri" panose="020F0502020204030204" pitchFamily="34" charset="0"/>
                      </a:endParaRPr>
                    </a:p>
                  </a:txBody>
                  <a:tcPr marL="6350" marR="6350" marT="6350" marB="0" anchor="b"/>
                </a:tc>
                <a:tc>
                  <a:txBody>
                    <a:bodyPr/>
                    <a:lstStyle/>
                    <a:p>
                      <a:pPr algn="ctr" fontAlgn="b"/>
                      <a:r>
                        <a:rPr lang="en-US" sz="1500" b="1" u="none" strike="noStrike" dirty="0">
                          <a:effectLst/>
                        </a:rPr>
                        <a:t>8.0%</a:t>
                      </a:r>
                      <a:endParaRPr lang="en-US" sz="1500" b="1" i="0" u="none" strike="noStrike" dirty="0">
                        <a:solidFill>
                          <a:srgbClr val="000000"/>
                        </a:solidFill>
                        <a:effectLst/>
                        <a:latin typeface="Calibri" panose="020F0502020204030204" pitchFamily="34" charset="0"/>
                      </a:endParaRPr>
                    </a:p>
                  </a:txBody>
                  <a:tcPr marL="6350" marR="6350" marT="6350" marB="0" anchor="b"/>
                </a:tc>
                <a:tc>
                  <a:txBody>
                    <a:bodyPr/>
                    <a:lstStyle/>
                    <a:p>
                      <a:pPr algn="ctr" fontAlgn="b"/>
                      <a:r>
                        <a:rPr lang="en-US" sz="1500" b="1" u="none" strike="noStrike" dirty="0">
                          <a:effectLst/>
                        </a:rPr>
                        <a:t>17.1%</a:t>
                      </a:r>
                      <a:endParaRPr lang="en-US" sz="1500" b="1" i="0" u="none" strike="noStrike" dirty="0">
                        <a:solidFill>
                          <a:srgbClr val="000000"/>
                        </a:solidFill>
                        <a:effectLst/>
                        <a:latin typeface="Calibri" panose="020F0502020204030204" pitchFamily="34" charset="0"/>
                      </a:endParaRPr>
                    </a:p>
                  </a:txBody>
                  <a:tcPr marL="6350" marR="6350" marT="6350" marB="0" anchor="b"/>
                </a:tc>
                <a:tc>
                  <a:txBody>
                    <a:bodyPr/>
                    <a:lstStyle/>
                    <a:p>
                      <a:pPr algn="ctr" fontAlgn="b"/>
                      <a:r>
                        <a:rPr lang="en-US" sz="1500" b="1" u="none" strike="noStrike" dirty="0">
                          <a:effectLst/>
                        </a:rPr>
                        <a:t>40.2%</a:t>
                      </a:r>
                      <a:endParaRPr lang="en-US" sz="1500" b="1" i="0" u="none" strike="noStrike" dirty="0">
                        <a:solidFill>
                          <a:srgbClr val="000000"/>
                        </a:solidFill>
                        <a:effectLst/>
                        <a:latin typeface="Calibri" panose="020F0502020204030204" pitchFamily="34" charset="0"/>
                      </a:endParaRPr>
                    </a:p>
                  </a:txBody>
                  <a:tcPr marL="6350" marR="6350" marT="6350" marB="0" anchor="b"/>
                </a:tc>
                <a:tc>
                  <a:txBody>
                    <a:bodyPr/>
                    <a:lstStyle/>
                    <a:p>
                      <a:pPr algn="ctr" fontAlgn="b"/>
                      <a:r>
                        <a:rPr lang="en-US" sz="1500" b="1" u="none" strike="noStrike" dirty="0">
                          <a:effectLst/>
                        </a:rPr>
                        <a:t>12.6%</a:t>
                      </a:r>
                      <a:endParaRPr lang="en-US" sz="1500" b="1" i="0" u="none" strike="noStrike" dirty="0">
                        <a:solidFill>
                          <a:srgbClr val="000000"/>
                        </a:solidFill>
                        <a:effectLst/>
                        <a:latin typeface="Calibri" panose="020F0502020204030204" pitchFamily="34" charset="0"/>
                      </a:endParaRPr>
                    </a:p>
                  </a:txBody>
                  <a:tcPr marL="6350" marR="6350" marT="6350" marB="0" anchor="b"/>
                </a:tc>
                <a:tc>
                  <a:txBody>
                    <a:bodyPr/>
                    <a:lstStyle/>
                    <a:p>
                      <a:pPr algn="ctr" fontAlgn="b"/>
                      <a:r>
                        <a:rPr lang="en-US" sz="1500" b="1" u="none" strike="noStrike" dirty="0">
                          <a:effectLst/>
                        </a:rPr>
                        <a:t>                 68.1 </a:t>
                      </a:r>
                      <a:endParaRPr lang="en-US" sz="1500" b="1" i="0" u="none" strike="noStrike" dirty="0">
                        <a:solidFill>
                          <a:srgbClr val="000000"/>
                        </a:solidFill>
                        <a:effectLst/>
                        <a:latin typeface="Calibri" panose="020F0502020204030204" pitchFamily="34" charset="0"/>
                      </a:endParaRPr>
                    </a:p>
                  </a:txBody>
                  <a:tcPr marL="6350" marR="6350" marT="6350" marB="0" anchor="b"/>
                </a:tc>
                <a:tc>
                  <a:txBody>
                    <a:bodyPr/>
                    <a:lstStyle/>
                    <a:p>
                      <a:pPr algn="ctr" fontAlgn="b"/>
                      <a:r>
                        <a:rPr lang="en-US" sz="1500" b="1" u="none" strike="noStrike" dirty="0">
                          <a:effectLst/>
                        </a:rPr>
                        <a:t>                 66.5 </a:t>
                      </a:r>
                      <a:endParaRPr lang="en-US" sz="1500" b="1" i="0" u="none" strike="noStrike" dirty="0">
                        <a:solidFill>
                          <a:srgbClr val="000000"/>
                        </a:solidFill>
                        <a:effectLst/>
                        <a:latin typeface="Calibri" panose="020F0502020204030204" pitchFamily="34" charset="0"/>
                      </a:endParaRPr>
                    </a:p>
                  </a:txBody>
                  <a:tcPr marL="6350" marR="6350" marT="6350" marB="0" anchor="b"/>
                </a:tc>
                <a:tc>
                  <a:txBody>
                    <a:bodyPr/>
                    <a:lstStyle/>
                    <a:p>
                      <a:pPr algn="ctr" fontAlgn="b"/>
                      <a:r>
                        <a:rPr lang="en-US" sz="1500" b="1" u="none" strike="noStrike" dirty="0">
                          <a:effectLst/>
                        </a:rPr>
                        <a:t>                      1.3 </a:t>
                      </a:r>
                      <a:endParaRPr lang="en-US" sz="1500" b="1" i="0" u="none" strike="noStrike" dirty="0">
                        <a:solidFill>
                          <a:srgbClr val="000000"/>
                        </a:solidFill>
                        <a:effectLst/>
                        <a:latin typeface="Calibri" panose="020F0502020204030204" pitchFamily="34" charset="0"/>
                      </a:endParaRPr>
                    </a:p>
                  </a:txBody>
                  <a:tcPr marL="6350" marR="6350" marT="6350" marB="0" anchor="b"/>
                </a:tc>
                <a:tc>
                  <a:txBody>
                    <a:bodyPr/>
                    <a:lstStyle/>
                    <a:p>
                      <a:pPr algn="ctr" fontAlgn="b"/>
                      <a:r>
                        <a:rPr lang="en-US" sz="1500" b="1" u="none" strike="noStrike" dirty="0">
                          <a:effectLst/>
                        </a:rPr>
                        <a:t>                         3.6 </a:t>
                      </a:r>
                      <a:endParaRPr lang="en-US" sz="1500" b="1" i="0" u="none" strike="noStrike" dirty="0">
                        <a:solidFill>
                          <a:srgbClr val="000000"/>
                        </a:solidFill>
                        <a:effectLst/>
                        <a:latin typeface="Calibri" panose="020F0502020204030204" pitchFamily="34" charset="0"/>
                      </a:endParaRPr>
                    </a:p>
                  </a:txBody>
                  <a:tcPr marL="6350" marR="6350" marT="6350" marB="0" anchor="b"/>
                </a:tc>
                <a:extLst>
                  <a:ext uri="{0D108BD9-81ED-4DB2-BD59-A6C34878D82A}">
                    <a16:rowId xmlns:a16="http://schemas.microsoft.com/office/drawing/2014/main" val="1382017746"/>
                  </a:ext>
                </a:extLst>
              </a:tr>
              <a:tr h="501300">
                <a:tc>
                  <a:txBody>
                    <a:bodyPr/>
                    <a:lstStyle/>
                    <a:p>
                      <a:pPr algn="ctr" fontAlgn="b"/>
                      <a:r>
                        <a:rPr lang="en-US" sz="1500" b="1" u="none" strike="noStrike" dirty="0">
                          <a:effectLst/>
                        </a:rPr>
                        <a:t>UnitedHealth</a:t>
                      </a:r>
                      <a:endParaRPr lang="en-US" sz="1500" b="1" i="0" u="none" strike="noStrike" dirty="0">
                        <a:solidFill>
                          <a:srgbClr val="000000"/>
                        </a:solidFill>
                        <a:effectLst/>
                        <a:latin typeface="Calibri" panose="020F0502020204030204" pitchFamily="34" charset="0"/>
                      </a:endParaRPr>
                    </a:p>
                  </a:txBody>
                  <a:tcPr marL="6350" marR="6350" marT="6350" marB="0" anchor="b"/>
                </a:tc>
                <a:tc>
                  <a:txBody>
                    <a:bodyPr/>
                    <a:lstStyle/>
                    <a:p>
                      <a:pPr algn="ctr" fontAlgn="b"/>
                      <a:r>
                        <a:rPr lang="en-US" sz="1500" b="1" u="none" strike="noStrike" dirty="0">
                          <a:effectLst/>
                        </a:rPr>
                        <a:t>7.1%</a:t>
                      </a:r>
                      <a:endParaRPr lang="en-US" sz="1500" b="1" i="0" u="none" strike="noStrike" dirty="0">
                        <a:solidFill>
                          <a:srgbClr val="000000"/>
                        </a:solidFill>
                        <a:effectLst/>
                        <a:latin typeface="Calibri" panose="020F0502020204030204" pitchFamily="34" charset="0"/>
                      </a:endParaRPr>
                    </a:p>
                  </a:txBody>
                  <a:tcPr marL="6350" marR="6350" marT="6350" marB="0" anchor="b"/>
                </a:tc>
                <a:tc>
                  <a:txBody>
                    <a:bodyPr/>
                    <a:lstStyle/>
                    <a:p>
                      <a:pPr algn="ctr" fontAlgn="b"/>
                      <a:r>
                        <a:rPr lang="en-US" sz="1500" b="1" u="none" strike="noStrike" dirty="0">
                          <a:effectLst/>
                        </a:rPr>
                        <a:t>-65.8%</a:t>
                      </a:r>
                      <a:endParaRPr lang="en-US" sz="1500" b="1" i="0" u="none" strike="noStrike" dirty="0">
                        <a:solidFill>
                          <a:srgbClr val="000000"/>
                        </a:solidFill>
                        <a:effectLst/>
                        <a:latin typeface="Calibri" panose="020F0502020204030204" pitchFamily="34" charset="0"/>
                      </a:endParaRPr>
                    </a:p>
                  </a:txBody>
                  <a:tcPr marL="6350" marR="6350" marT="6350" marB="0" anchor="b"/>
                </a:tc>
                <a:tc>
                  <a:txBody>
                    <a:bodyPr/>
                    <a:lstStyle/>
                    <a:p>
                      <a:pPr algn="ctr" fontAlgn="b"/>
                      <a:r>
                        <a:rPr lang="en-US" sz="1500" b="1" u="none" strike="noStrike" dirty="0">
                          <a:effectLst/>
                        </a:rPr>
                        <a:t>4.8%</a:t>
                      </a:r>
                      <a:endParaRPr lang="en-US" sz="1500" b="1" i="0" u="none" strike="noStrike" dirty="0">
                        <a:solidFill>
                          <a:srgbClr val="000000"/>
                        </a:solidFill>
                        <a:effectLst/>
                        <a:latin typeface="Calibri" panose="020F0502020204030204" pitchFamily="34" charset="0"/>
                      </a:endParaRPr>
                    </a:p>
                  </a:txBody>
                  <a:tcPr marL="6350" marR="6350" marT="6350" marB="0" anchor="b"/>
                </a:tc>
                <a:tc>
                  <a:txBody>
                    <a:bodyPr/>
                    <a:lstStyle/>
                    <a:p>
                      <a:pPr algn="ctr" fontAlgn="b"/>
                      <a:r>
                        <a:rPr lang="en-US" sz="1500" b="1" u="none" strike="noStrike" dirty="0">
                          <a:effectLst/>
                        </a:rPr>
                        <a:t>-4.7%</a:t>
                      </a:r>
                      <a:endParaRPr lang="en-US" sz="1500" b="1" i="0" u="none" strike="noStrike" dirty="0">
                        <a:solidFill>
                          <a:srgbClr val="000000"/>
                        </a:solidFill>
                        <a:effectLst/>
                        <a:latin typeface="Calibri" panose="020F0502020204030204" pitchFamily="34" charset="0"/>
                      </a:endParaRPr>
                    </a:p>
                  </a:txBody>
                  <a:tcPr marL="6350" marR="6350" marT="6350" marB="0" anchor="b"/>
                </a:tc>
                <a:tc>
                  <a:txBody>
                    <a:bodyPr/>
                    <a:lstStyle/>
                    <a:p>
                      <a:pPr algn="ctr" fontAlgn="b"/>
                      <a:r>
                        <a:rPr lang="en-US" sz="1500" b="1" u="none" strike="noStrike" dirty="0">
                          <a:effectLst/>
                        </a:rPr>
                        <a:t>                 13.5 </a:t>
                      </a:r>
                      <a:endParaRPr lang="en-US" sz="1500" b="1" i="0" u="none" strike="noStrike" dirty="0">
                        <a:solidFill>
                          <a:srgbClr val="000000"/>
                        </a:solidFill>
                        <a:effectLst/>
                        <a:latin typeface="Calibri" panose="020F0502020204030204" pitchFamily="34" charset="0"/>
                      </a:endParaRPr>
                    </a:p>
                  </a:txBody>
                  <a:tcPr marL="6350" marR="6350" marT="6350" marB="0" anchor="b"/>
                </a:tc>
                <a:tc>
                  <a:txBody>
                    <a:bodyPr/>
                    <a:lstStyle/>
                    <a:p>
                      <a:pPr algn="ctr" fontAlgn="b"/>
                      <a:r>
                        <a:rPr lang="en-US" sz="1500" b="1" u="none" strike="noStrike" dirty="0">
                          <a:effectLst/>
                        </a:rPr>
                        <a:t>               494.3 </a:t>
                      </a:r>
                      <a:endParaRPr lang="en-US" sz="1500" b="1" i="0" u="none" strike="noStrike" dirty="0">
                        <a:solidFill>
                          <a:srgbClr val="000000"/>
                        </a:solidFill>
                        <a:effectLst/>
                        <a:latin typeface="Calibri" panose="020F0502020204030204" pitchFamily="34" charset="0"/>
                      </a:endParaRPr>
                    </a:p>
                  </a:txBody>
                  <a:tcPr marL="6350" marR="6350" marT="6350" marB="0" anchor="b"/>
                </a:tc>
                <a:tc>
                  <a:txBody>
                    <a:bodyPr/>
                    <a:lstStyle/>
                    <a:p>
                      <a:pPr algn="ctr" fontAlgn="b"/>
                      <a:r>
                        <a:rPr lang="en-US" sz="1500" b="1" u="none" strike="noStrike" dirty="0">
                          <a:effectLst/>
                        </a:rPr>
                        <a:t>                      1.3 </a:t>
                      </a:r>
                      <a:endParaRPr lang="en-US" sz="1500" b="1" i="0" u="none" strike="noStrike" dirty="0">
                        <a:solidFill>
                          <a:srgbClr val="000000"/>
                        </a:solidFill>
                        <a:effectLst/>
                        <a:latin typeface="Calibri" panose="020F0502020204030204" pitchFamily="34" charset="0"/>
                      </a:endParaRPr>
                    </a:p>
                  </a:txBody>
                  <a:tcPr marL="6350" marR="6350" marT="6350" marB="0" anchor="b"/>
                </a:tc>
                <a:tc>
                  <a:txBody>
                    <a:bodyPr/>
                    <a:lstStyle/>
                    <a:p>
                      <a:pPr algn="ctr" fontAlgn="b"/>
                      <a:r>
                        <a:rPr lang="en-US" sz="1500" b="1" u="none" strike="noStrike" dirty="0">
                          <a:effectLst/>
                        </a:rPr>
                        <a:t>                     (76.7)</a:t>
                      </a:r>
                      <a:endParaRPr lang="en-US" sz="1500" b="1" i="0" u="none" strike="noStrike" dirty="0">
                        <a:solidFill>
                          <a:srgbClr val="000000"/>
                        </a:solidFill>
                        <a:effectLst/>
                        <a:latin typeface="Calibri" panose="020F0502020204030204" pitchFamily="34" charset="0"/>
                      </a:endParaRPr>
                    </a:p>
                  </a:txBody>
                  <a:tcPr marL="6350" marR="6350" marT="6350" marB="0" anchor="b"/>
                </a:tc>
                <a:extLst>
                  <a:ext uri="{0D108BD9-81ED-4DB2-BD59-A6C34878D82A}">
                    <a16:rowId xmlns:a16="http://schemas.microsoft.com/office/drawing/2014/main" val="1764952655"/>
                  </a:ext>
                </a:extLst>
              </a:tr>
              <a:tr h="501300">
                <a:tc>
                  <a:txBody>
                    <a:bodyPr/>
                    <a:lstStyle/>
                    <a:p>
                      <a:pPr algn="ctr" fontAlgn="b"/>
                      <a:r>
                        <a:rPr lang="en-US" sz="1500" b="1" u="none" strike="noStrike" dirty="0">
                          <a:effectLst/>
                        </a:rPr>
                        <a:t>Xcel Energy</a:t>
                      </a:r>
                      <a:endParaRPr lang="en-US" sz="1500" b="1" i="0" u="none" strike="noStrike" dirty="0">
                        <a:solidFill>
                          <a:srgbClr val="000000"/>
                        </a:solidFill>
                        <a:effectLst/>
                        <a:latin typeface="Calibri" panose="020F0502020204030204" pitchFamily="34" charset="0"/>
                      </a:endParaRPr>
                    </a:p>
                  </a:txBody>
                  <a:tcPr marL="6350" marR="6350" marT="6350" marB="0" anchor="b"/>
                </a:tc>
                <a:tc>
                  <a:txBody>
                    <a:bodyPr/>
                    <a:lstStyle/>
                    <a:p>
                      <a:pPr algn="ctr" fontAlgn="b"/>
                      <a:r>
                        <a:rPr lang="en-US" sz="1500" b="1" u="none" strike="noStrike" dirty="0">
                          <a:effectLst/>
                        </a:rPr>
                        <a:t>-1.7%</a:t>
                      </a:r>
                      <a:endParaRPr lang="en-US" sz="1500" b="1" i="0" u="none" strike="noStrike" dirty="0">
                        <a:solidFill>
                          <a:srgbClr val="000000"/>
                        </a:solidFill>
                        <a:effectLst/>
                        <a:latin typeface="Calibri" panose="020F0502020204030204" pitchFamily="34" charset="0"/>
                      </a:endParaRPr>
                    </a:p>
                  </a:txBody>
                  <a:tcPr marL="6350" marR="6350" marT="6350" marB="0" anchor="b"/>
                </a:tc>
                <a:tc>
                  <a:txBody>
                    <a:bodyPr/>
                    <a:lstStyle/>
                    <a:p>
                      <a:pPr algn="ctr" fontAlgn="b"/>
                      <a:r>
                        <a:rPr lang="en-US" sz="1500" b="1" u="none" strike="noStrike" dirty="0">
                          <a:effectLst/>
                        </a:rPr>
                        <a:t>-469.3%</a:t>
                      </a:r>
                      <a:endParaRPr lang="en-US" sz="1500" b="1" i="0" u="none" strike="noStrike" dirty="0">
                        <a:solidFill>
                          <a:srgbClr val="000000"/>
                        </a:solidFill>
                        <a:effectLst/>
                        <a:latin typeface="Calibri" panose="020F0502020204030204" pitchFamily="34" charset="0"/>
                      </a:endParaRPr>
                    </a:p>
                  </a:txBody>
                  <a:tcPr marL="6350" marR="6350" marT="6350" marB="0" anchor="b"/>
                </a:tc>
                <a:tc>
                  <a:txBody>
                    <a:bodyPr/>
                    <a:lstStyle/>
                    <a:p>
                      <a:pPr algn="ctr" fontAlgn="b"/>
                      <a:r>
                        <a:rPr lang="en-US" sz="1500" b="1" u="none" strike="noStrike" dirty="0">
                          <a:effectLst/>
                        </a:rPr>
                        <a:t>39.2%</a:t>
                      </a:r>
                      <a:endParaRPr lang="en-US" sz="1500" b="1" i="0" u="none" strike="noStrike" dirty="0">
                        <a:solidFill>
                          <a:srgbClr val="000000"/>
                        </a:solidFill>
                        <a:effectLst/>
                        <a:latin typeface="Calibri" panose="020F0502020204030204" pitchFamily="34" charset="0"/>
                      </a:endParaRPr>
                    </a:p>
                  </a:txBody>
                  <a:tcPr marL="6350" marR="6350" marT="6350" marB="0" anchor="b"/>
                </a:tc>
                <a:tc>
                  <a:txBody>
                    <a:bodyPr/>
                    <a:lstStyle/>
                    <a:p>
                      <a:pPr algn="ctr" fontAlgn="b"/>
                      <a:r>
                        <a:rPr lang="en-US" sz="1500" b="1" u="none" strike="noStrike" dirty="0">
                          <a:effectLst/>
                        </a:rPr>
                        <a:t>13.8%</a:t>
                      </a:r>
                      <a:endParaRPr lang="en-US" sz="1500" b="1" i="0" u="none" strike="noStrike" dirty="0">
                        <a:solidFill>
                          <a:srgbClr val="000000"/>
                        </a:solidFill>
                        <a:effectLst/>
                        <a:latin typeface="Calibri" panose="020F0502020204030204" pitchFamily="34" charset="0"/>
                      </a:endParaRPr>
                    </a:p>
                  </a:txBody>
                  <a:tcPr marL="6350" marR="6350" marT="6350" marB="0" anchor="b"/>
                </a:tc>
                <a:tc>
                  <a:txBody>
                    <a:bodyPr/>
                    <a:lstStyle/>
                    <a:p>
                      <a:pPr algn="ctr" fontAlgn="b"/>
                      <a:r>
                        <a:rPr lang="en-US" sz="1500" b="1" u="none" strike="noStrike" dirty="0">
                          <a:effectLst/>
                        </a:rPr>
                        <a:t>                 40.8 </a:t>
                      </a:r>
                      <a:endParaRPr lang="en-US" sz="1500" b="1" i="0" u="none" strike="noStrike" dirty="0">
                        <a:solidFill>
                          <a:srgbClr val="000000"/>
                        </a:solidFill>
                        <a:effectLst/>
                        <a:latin typeface="Calibri" panose="020F0502020204030204" pitchFamily="34" charset="0"/>
                      </a:endParaRPr>
                    </a:p>
                  </a:txBody>
                  <a:tcPr marL="6350" marR="6350" marT="6350" marB="0" anchor="b"/>
                </a:tc>
                <a:tc>
                  <a:txBody>
                    <a:bodyPr/>
                    <a:lstStyle/>
                    <a:p>
                      <a:pPr algn="ctr" fontAlgn="b"/>
                      <a:r>
                        <a:rPr lang="en-US" sz="1500" b="1" u="none" strike="noStrike" dirty="0">
                          <a:effectLst/>
                        </a:rPr>
                        <a:t>                 12.7 </a:t>
                      </a:r>
                      <a:endParaRPr lang="en-US" sz="1500" b="1" i="0" u="none" strike="noStrike" dirty="0">
                        <a:solidFill>
                          <a:srgbClr val="000000"/>
                        </a:solidFill>
                        <a:effectLst/>
                        <a:latin typeface="Calibri" panose="020F0502020204030204" pitchFamily="34" charset="0"/>
                      </a:endParaRPr>
                    </a:p>
                  </a:txBody>
                  <a:tcPr marL="6350" marR="6350" marT="6350" marB="0" anchor="b"/>
                </a:tc>
                <a:tc>
                  <a:txBody>
                    <a:bodyPr/>
                    <a:lstStyle/>
                    <a:p>
                      <a:pPr algn="ctr" fontAlgn="b"/>
                      <a:r>
                        <a:rPr lang="en-US" sz="1500" b="1" u="none" strike="noStrike" dirty="0">
                          <a:effectLst/>
                        </a:rPr>
                        <a:t>                      0.7 </a:t>
                      </a:r>
                      <a:endParaRPr lang="en-US" sz="1500" b="1" i="0" u="none" strike="noStrike" dirty="0">
                        <a:solidFill>
                          <a:srgbClr val="000000"/>
                        </a:solidFill>
                        <a:effectLst/>
                        <a:latin typeface="Calibri" panose="020F0502020204030204" pitchFamily="34" charset="0"/>
                      </a:endParaRPr>
                    </a:p>
                  </a:txBody>
                  <a:tcPr marL="6350" marR="6350" marT="6350" marB="0" anchor="b"/>
                </a:tc>
                <a:tc>
                  <a:txBody>
                    <a:bodyPr/>
                    <a:lstStyle/>
                    <a:p>
                      <a:pPr algn="ctr" fontAlgn="b"/>
                      <a:r>
                        <a:rPr lang="en-US" sz="1500" b="1" u="none" strike="noStrike" dirty="0">
                          <a:effectLst/>
                        </a:rPr>
                        <a:t>                         3.8 </a:t>
                      </a:r>
                      <a:endParaRPr lang="en-US" sz="1500" b="1" i="0" u="none" strike="noStrike" dirty="0">
                        <a:solidFill>
                          <a:srgbClr val="000000"/>
                        </a:solidFill>
                        <a:effectLst/>
                        <a:latin typeface="Calibri" panose="020F0502020204030204" pitchFamily="34" charset="0"/>
                      </a:endParaRPr>
                    </a:p>
                  </a:txBody>
                  <a:tcPr marL="6350" marR="6350" marT="6350" marB="0" anchor="b"/>
                </a:tc>
                <a:extLst>
                  <a:ext uri="{0D108BD9-81ED-4DB2-BD59-A6C34878D82A}">
                    <a16:rowId xmlns:a16="http://schemas.microsoft.com/office/drawing/2014/main" val="1226232056"/>
                  </a:ext>
                </a:extLst>
              </a:tr>
            </a:tbl>
          </a:graphicData>
        </a:graphic>
      </p:graphicFrame>
      <p:sp>
        <p:nvSpPr>
          <p:cNvPr id="2" name="Slide Number Placeholder 1">
            <a:extLst>
              <a:ext uri="{FF2B5EF4-FFF2-40B4-BE49-F238E27FC236}">
                <a16:creationId xmlns:a16="http://schemas.microsoft.com/office/drawing/2014/main" id="{DBE2D2CB-748A-472B-A9B8-20D0C1384EA2}"/>
              </a:ext>
            </a:extLst>
          </p:cNvPr>
          <p:cNvSpPr>
            <a:spLocks noGrp="1"/>
          </p:cNvSpPr>
          <p:nvPr>
            <p:ph type="sldNum" sz="quarter" idx="12"/>
          </p:nvPr>
        </p:nvSpPr>
        <p:spPr/>
        <p:txBody>
          <a:bodyPr/>
          <a:lstStyle/>
          <a:p>
            <a:pPr lvl="0"/>
            <a:fld id="{B4DF8DBA-3E62-48D5-BBD5-4F51E5AA956A}" type="slidenum">
              <a:rPr lang="en-US" smtClean="0"/>
              <a:t>33</a:t>
            </a:fld>
            <a:endParaRPr lang="en-US" dirty="0"/>
          </a:p>
        </p:txBody>
      </p:sp>
      <p:sp>
        <p:nvSpPr>
          <p:cNvPr id="4" name="Rectangle 3">
            <a:extLst>
              <a:ext uri="{FF2B5EF4-FFF2-40B4-BE49-F238E27FC236}">
                <a16:creationId xmlns:a16="http://schemas.microsoft.com/office/drawing/2014/main" id="{21740113-4F60-E26C-F19B-532FBC51EDA7}"/>
              </a:ext>
            </a:extLst>
          </p:cNvPr>
          <p:cNvSpPr/>
          <p:nvPr/>
        </p:nvSpPr>
        <p:spPr>
          <a:xfrm>
            <a:off x="1746606" y="945222"/>
            <a:ext cx="133564" cy="577625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703905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a:extLst>
              <a:ext uri="{FF2B5EF4-FFF2-40B4-BE49-F238E27FC236}">
                <a16:creationId xmlns:a16="http://schemas.microsoft.com/office/drawing/2014/main" id="{2128E70F-CB7F-4208-AF3D-E7AA9EC652FD}"/>
              </a:ext>
            </a:extLst>
          </p:cNvPr>
          <p:cNvGraphicFramePr>
            <a:graphicFrameLocks noGrp="1"/>
          </p:cNvGraphicFramePr>
          <p:nvPr>
            <p:extLst>
              <p:ext uri="{D42A27DB-BD31-4B8C-83A1-F6EECF244321}">
                <p14:modId xmlns:p14="http://schemas.microsoft.com/office/powerpoint/2010/main" val="942962223"/>
              </p:ext>
            </p:extLst>
          </p:nvPr>
        </p:nvGraphicFramePr>
        <p:xfrm>
          <a:off x="7296999" y="2677571"/>
          <a:ext cx="2730580" cy="4112519"/>
        </p:xfrm>
        <a:graphic>
          <a:graphicData uri="http://schemas.openxmlformats.org/drawingml/2006/table">
            <a:tbl>
              <a:tblPr>
                <a:tableStyleId>{5C22544A-7EE6-4342-B048-85BDC9FD1C3A}</a:tableStyleId>
              </a:tblPr>
              <a:tblGrid>
                <a:gridCol w="1365290">
                  <a:extLst>
                    <a:ext uri="{9D8B030D-6E8A-4147-A177-3AD203B41FA5}">
                      <a16:colId xmlns:a16="http://schemas.microsoft.com/office/drawing/2014/main" val="3967143792"/>
                    </a:ext>
                  </a:extLst>
                </a:gridCol>
                <a:gridCol w="1365290">
                  <a:extLst>
                    <a:ext uri="{9D8B030D-6E8A-4147-A177-3AD203B41FA5}">
                      <a16:colId xmlns:a16="http://schemas.microsoft.com/office/drawing/2014/main" val="2186909484"/>
                    </a:ext>
                  </a:extLst>
                </a:gridCol>
              </a:tblGrid>
              <a:tr h="685419">
                <a:tc>
                  <a:txBody>
                    <a:bodyPr/>
                    <a:lstStyle/>
                    <a:p>
                      <a:pPr algn="ctr" fontAlgn="b"/>
                      <a:r>
                        <a:rPr lang="en-US" sz="1600" b="1" u="none" strike="noStrike" dirty="0">
                          <a:effectLst/>
                        </a:rPr>
                        <a:t>Company</a:t>
                      </a:r>
                      <a:endParaRPr lang="en-US" sz="1600" b="1" i="0" u="none" strike="noStrike" dirty="0">
                        <a:solidFill>
                          <a:srgbClr val="000000"/>
                        </a:solidFill>
                        <a:effectLst/>
                        <a:latin typeface="Calibri" panose="020F0502020204030204" pitchFamily="34" charset="0"/>
                      </a:endParaRPr>
                    </a:p>
                  </a:txBody>
                  <a:tcPr marL="6350" marR="6350" marT="6350" marB="0" anchor="b"/>
                </a:tc>
                <a:tc>
                  <a:txBody>
                    <a:bodyPr/>
                    <a:lstStyle/>
                    <a:p>
                      <a:pPr algn="ctr" fontAlgn="b"/>
                      <a:r>
                        <a:rPr lang="en-US" sz="1600" b="1" u="none" strike="noStrike" dirty="0">
                          <a:effectLst/>
                        </a:rPr>
                        <a:t>% Change in Revenues</a:t>
                      </a:r>
                      <a:endParaRPr lang="en-US" sz="1600" b="1" i="0" u="none" strike="noStrike" dirty="0">
                        <a:solidFill>
                          <a:srgbClr val="000000"/>
                        </a:solidFill>
                        <a:effectLst/>
                        <a:latin typeface="Calibri" panose="020F0502020204030204" pitchFamily="34" charset="0"/>
                      </a:endParaRPr>
                    </a:p>
                  </a:txBody>
                  <a:tcPr marL="6350" marR="6350" marT="6350" marB="0" anchor="b"/>
                </a:tc>
                <a:extLst>
                  <a:ext uri="{0D108BD9-81ED-4DB2-BD59-A6C34878D82A}">
                    <a16:rowId xmlns:a16="http://schemas.microsoft.com/office/drawing/2014/main" val="3768255895"/>
                  </a:ext>
                </a:extLst>
              </a:tr>
              <a:tr h="342710">
                <a:tc>
                  <a:txBody>
                    <a:bodyPr/>
                    <a:lstStyle/>
                    <a:p>
                      <a:pPr algn="ctr" fontAlgn="b"/>
                      <a:r>
                        <a:rPr lang="en-US" sz="1600" b="1" u="none" strike="noStrike" dirty="0">
                          <a:effectLst/>
                        </a:rPr>
                        <a:t>Apple</a:t>
                      </a:r>
                      <a:endParaRPr lang="en-US" sz="1600" b="1" i="0" u="none" strike="noStrike" dirty="0">
                        <a:solidFill>
                          <a:srgbClr val="000000"/>
                        </a:solidFill>
                        <a:effectLst/>
                        <a:latin typeface="Calibri" panose="020F0502020204030204" pitchFamily="34" charset="0"/>
                      </a:endParaRPr>
                    </a:p>
                  </a:txBody>
                  <a:tcPr marL="6350" marR="6350" marT="6350" marB="0" anchor="b"/>
                </a:tc>
                <a:tc>
                  <a:txBody>
                    <a:bodyPr/>
                    <a:lstStyle/>
                    <a:p>
                      <a:pPr algn="ctr" fontAlgn="b"/>
                      <a:r>
                        <a:rPr lang="en-US" sz="1600" b="1" u="none" strike="noStrike" dirty="0">
                          <a:effectLst/>
                        </a:rPr>
                        <a:t>33.3%</a:t>
                      </a:r>
                      <a:endParaRPr lang="en-US" sz="1600" b="1" i="0" u="none" strike="noStrike" dirty="0">
                        <a:solidFill>
                          <a:srgbClr val="000000"/>
                        </a:solidFill>
                        <a:effectLst/>
                        <a:latin typeface="Calibri" panose="020F0502020204030204" pitchFamily="34" charset="0"/>
                      </a:endParaRPr>
                    </a:p>
                  </a:txBody>
                  <a:tcPr marL="6350" marR="6350" marT="6350" marB="0" anchor="b"/>
                </a:tc>
                <a:extLst>
                  <a:ext uri="{0D108BD9-81ED-4DB2-BD59-A6C34878D82A}">
                    <a16:rowId xmlns:a16="http://schemas.microsoft.com/office/drawing/2014/main" val="2815666610"/>
                  </a:ext>
                </a:extLst>
              </a:tr>
              <a:tr h="342710">
                <a:tc>
                  <a:txBody>
                    <a:bodyPr/>
                    <a:lstStyle/>
                    <a:p>
                      <a:pPr algn="ctr" fontAlgn="b"/>
                      <a:r>
                        <a:rPr lang="en-US" sz="1600" b="1" u="none" strike="noStrike" dirty="0">
                          <a:effectLst/>
                        </a:rPr>
                        <a:t>Amazon</a:t>
                      </a:r>
                      <a:endParaRPr lang="en-US" sz="1600" b="1" i="0" u="none" strike="noStrike" dirty="0">
                        <a:solidFill>
                          <a:srgbClr val="000000"/>
                        </a:solidFill>
                        <a:effectLst/>
                        <a:latin typeface="Calibri" panose="020F0502020204030204" pitchFamily="34" charset="0"/>
                      </a:endParaRPr>
                    </a:p>
                  </a:txBody>
                  <a:tcPr marL="6350" marR="6350" marT="6350" marB="0" anchor="b"/>
                </a:tc>
                <a:tc>
                  <a:txBody>
                    <a:bodyPr/>
                    <a:lstStyle/>
                    <a:p>
                      <a:pPr algn="ctr" fontAlgn="b"/>
                      <a:r>
                        <a:rPr lang="en-US" sz="1600" b="1" u="none" strike="noStrike" dirty="0">
                          <a:effectLst/>
                        </a:rPr>
                        <a:t>21.7%</a:t>
                      </a:r>
                      <a:endParaRPr lang="en-US" sz="1600" b="1" i="0" u="none" strike="noStrike" dirty="0">
                        <a:solidFill>
                          <a:srgbClr val="000000"/>
                        </a:solidFill>
                        <a:effectLst/>
                        <a:latin typeface="Calibri" panose="020F0502020204030204" pitchFamily="34" charset="0"/>
                      </a:endParaRPr>
                    </a:p>
                  </a:txBody>
                  <a:tcPr marL="6350" marR="6350" marT="6350" marB="0" anchor="b"/>
                </a:tc>
                <a:extLst>
                  <a:ext uri="{0D108BD9-81ED-4DB2-BD59-A6C34878D82A}">
                    <a16:rowId xmlns:a16="http://schemas.microsoft.com/office/drawing/2014/main" val="1109292285"/>
                  </a:ext>
                </a:extLst>
              </a:tr>
              <a:tr h="342710">
                <a:tc>
                  <a:txBody>
                    <a:bodyPr/>
                    <a:lstStyle/>
                    <a:p>
                      <a:pPr algn="ctr" fontAlgn="b"/>
                      <a:r>
                        <a:rPr lang="en-US" sz="1600" b="1" u="none" strike="noStrike" dirty="0">
                          <a:effectLst/>
                        </a:rPr>
                        <a:t>Hormel</a:t>
                      </a:r>
                      <a:endParaRPr lang="en-US" sz="1600" b="1" i="0" u="none" strike="noStrike" dirty="0">
                        <a:solidFill>
                          <a:srgbClr val="000000"/>
                        </a:solidFill>
                        <a:effectLst/>
                        <a:latin typeface="Calibri" panose="020F0502020204030204" pitchFamily="34" charset="0"/>
                      </a:endParaRPr>
                    </a:p>
                  </a:txBody>
                  <a:tcPr marL="6350" marR="6350" marT="6350" marB="0" anchor="b"/>
                </a:tc>
                <a:tc>
                  <a:txBody>
                    <a:bodyPr/>
                    <a:lstStyle/>
                    <a:p>
                      <a:pPr algn="ctr" fontAlgn="b"/>
                      <a:r>
                        <a:rPr lang="en-US" sz="1600" b="1" u="none" strike="noStrike" dirty="0">
                          <a:effectLst/>
                        </a:rPr>
                        <a:t>18.5%</a:t>
                      </a:r>
                      <a:endParaRPr lang="en-US" sz="1600" b="1" i="0" u="none" strike="noStrike" dirty="0">
                        <a:solidFill>
                          <a:srgbClr val="000000"/>
                        </a:solidFill>
                        <a:effectLst/>
                        <a:latin typeface="Calibri" panose="020F0502020204030204" pitchFamily="34" charset="0"/>
                      </a:endParaRPr>
                    </a:p>
                  </a:txBody>
                  <a:tcPr marL="6350" marR="6350" marT="6350" marB="0" anchor="b"/>
                </a:tc>
                <a:extLst>
                  <a:ext uri="{0D108BD9-81ED-4DB2-BD59-A6C34878D82A}">
                    <a16:rowId xmlns:a16="http://schemas.microsoft.com/office/drawing/2014/main" val="1698568208"/>
                  </a:ext>
                </a:extLst>
              </a:tr>
              <a:tr h="342710">
                <a:tc>
                  <a:txBody>
                    <a:bodyPr/>
                    <a:lstStyle/>
                    <a:p>
                      <a:pPr algn="ctr" fontAlgn="b"/>
                      <a:r>
                        <a:rPr lang="en-US" sz="1600" b="1" u="none" strike="noStrike" dirty="0">
                          <a:effectLst/>
                        </a:rPr>
                        <a:t>Xcel Energy</a:t>
                      </a:r>
                      <a:endParaRPr lang="en-US" sz="1600" b="1" i="0" u="none" strike="noStrike" dirty="0">
                        <a:solidFill>
                          <a:srgbClr val="000000"/>
                        </a:solidFill>
                        <a:effectLst/>
                        <a:latin typeface="Calibri" panose="020F0502020204030204" pitchFamily="34" charset="0"/>
                      </a:endParaRPr>
                    </a:p>
                  </a:txBody>
                  <a:tcPr marL="6350" marR="6350" marT="6350" marB="0" anchor="b"/>
                </a:tc>
                <a:tc>
                  <a:txBody>
                    <a:bodyPr/>
                    <a:lstStyle/>
                    <a:p>
                      <a:pPr algn="ctr" fontAlgn="b"/>
                      <a:r>
                        <a:rPr lang="en-US" sz="1600" b="1" u="none" strike="noStrike" dirty="0">
                          <a:effectLst/>
                        </a:rPr>
                        <a:t>16.5%</a:t>
                      </a:r>
                      <a:endParaRPr lang="en-US" sz="1600" b="1" i="0" u="none" strike="noStrike" dirty="0">
                        <a:solidFill>
                          <a:srgbClr val="000000"/>
                        </a:solidFill>
                        <a:effectLst/>
                        <a:latin typeface="Calibri" panose="020F0502020204030204" pitchFamily="34" charset="0"/>
                      </a:endParaRPr>
                    </a:p>
                  </a:txBody>
                  <a:tcPr marL="6350" marR="6350" marT="6350" marB="0" anchor="b"/>
                </a:tc>
                <a:extLst>
                  <a:ext uri="{0D108BD9-81ED-4DB2-BD59-A6C34878D82A}">
                    <a16:rowId xmlns:a16="http://schemas.microsoft.com/office/drawing/2014/main" val="1538267452"/>
                  </a:ext>
                </a:extLst>
              </a:tr>
              <a:tr h="342710">
                <a:tc>
                  <a:txBody>
                    <a:bodyPr/>
                    <a:lstStyle/>
                    <a:p>
                      <a:pPr algn="ctr" fontAlgn="b"/>
                      <a:r>
                        <a:rPr lang="en-US" sz="1600" b="1" u="none" strike="noStrike" dirty="0">
                          <a:effectLst/>
                        </a:rPr>
                        <a:t>Target</a:t>
                      </a:r>
                      <a:endParaRPr lang="en-US" sz="1600" b="1" i="0" u="none" strike="noStrike" dirty="0">
                        <a:solidFill>
                          <a:srgbClr val="000000"/>
                        </a:solidFill>
                        <a:effectLst/>
                        <a:latin typeface="Calibri" panose="020F0502020204030204" pitchFamily="34" charset="0"/>
                      </a:endParaRPr>
                    </a:p>
                  </a:txBody>
                  <a:tcPr marL="6350" marR="6350" marT="6350" marB="0" anchor="b"/>
                </a:tc>
                <a:tc>
                  <a:txBody>
                    <a:bodyPr/>
                    <a:lstStyle/>
                    <a:p>
                      <a:pPr algn="ctr" fontAlgn="b"/>
                      <a:r>
                        <a:rPr lang="en-US" sz="1600" b="1" u="none" strike="noStrike" dirty="0">
                          <a:effectLst/>
                        </a:rPr>
                        <a:t>13.3%</a:t>
                      </a:r>
                      <a:endParaRPr lang="en-US" sz="1600" b="1" i="0" u="none" strike="noStrike" dirty="0">
                        <a:solidFill>
                          <a:srgbClr val="000000"/>
                        </a:solidFill>
                        <a:effectLst/>
                        <a:latin typeface="Calibri" panose="020F0502020204030204" pitchFamily="34" charset="0"/>
                      </a:endParaRPr>
                    </a:p>
                  </a:txBody>
                  <a:tcPr marL="6350" marR="6350" marT="6350" marB="0" anchor="b"/>
                </a:tc>
                <a:extLst>
                  <a:ext uri="{0D108BD9-81ED-4DB2-BD59-A6C34878D82A}">
                    <a16:rowId xmlns:a16="http://schemas.microsoft.com/office/drawing/2014/main" val="1901353389"/>
                  </a:ext>
                </a:extLst>
              </a:tr>
              <a:tr h="342710">
                <a:tc>
                  <a:txBody>
                    <a:bodyPr/>
                    <a:lstStyle/>
                    <a:p>
                      <a:pPr algn="ctr" fontAlgn="b"/>
                      <a:r>
                        <a:rPr lang="en-US" sz="1600" b="1" u="none" strike="noStrike" dirty="0">
                          <a:effectLst/>
                        </a:rPr>
                        <a:t>UnitedHealth</a:t>
                      </a:r>
                      <a:endParaRPr lang="en-US" sz="1600" b="1" i="0" u="none" strike="noStrike" dirty="0">
                        <a:solidFill>
                          <a:srgbClr val="000000"/>
                        </a:solidFill>
                        <a:effectLst/>
                        <a:latin typeface="Calibri" panose="020F0502020204030204" pitchFamily="34" charset="0"/>
                      </a:endParaRPr>
                    </a:p>
                  </a:txBody>
                  <a:tcPr marL="6350" marR="6350" marT="6350" marB="0" anchor="b"/>
                </a:tc>
                <a:tc>
                  <a:txBody>
                    <a:bodyPr/>
                    <a:lstStyle/>
                    <a:p>
                      <a:pPr algn="ctr" fontAlgn="b"/>
                      <a:r>
                        <a:rPr lang="en-US" sz="1600" b="1" u="none" strike="noStrike" dirty="0">
                          <a:effectLst/>
                        </a:rPr>
                        <a:t>11.8%</a:t>
                      </a:r>
                      <a:endParaRPr lang="en-US" sz="1600" b="1" i="0" u="none" strike="noStrike" dirty="0">
                        <a:solidFill>
                          <a:srgbClr val="000000"/>
                        </a:solidFill>
                        <a:effectLst/>
                        <a:latin typeface="Calibri" panose="020F0502020204030204" pitchFamily="34" charset="0"/>
                      </a:endParaRPr>
                    </a:p>
                  </a:txBody>
                  <a:tcPr marL="6350" marR="6350" marT="6350" marB="0" anchor="b"/>
                </a:tc>
                <a:extLst>
                  <a:ext uri="{0D108BD9-81ED-4DB2-BD59-A6C34878D82A}">
                    <a16:rowId xmlns:a16="http://schemas.microsoft.com/office/drawing/2014/main" val="3388368884"/>
                  </a:ext>
                </a:extLst>
              </a:tr>
              <a:tr h="342710">
                <a:tc>
                  <a:txBody>
                    <a:bodyPr/>
                    <a:lstStyle/>
                    <a:p>
                      <a:pPr algn="ctr" fontAlgn="b"/>
                      <a:r>
                        <a:rPr lang="en-US" sz="1600" b="1" u="none" strike="noStrike" dirty="0">
                          <a:effectLst/>
                        </a:rPr>
                        <a:t>3M</a:t>
                      </a:r>
                      <a:endParaRPr lang="en-US" sz="1600" b="1" i="0" u="none" strike="noStrike" dirty="0">
                        <a:solidFill>
                          <a:srgbClr val="000000"/>
                        </a:solidFill>
                        <a:effectLst/>
                        <a:latin typeface="Calibri" panose="020F0502020204030204" pitchFamily="34" charset="0"/>
                      </a:endParaRPr>
                    </a:p>
                  </a:txBody>
                  <a:tcPr marL="6350" marR="6350" marT="6350" marB="0" anchor="b"/>
                </a:tc>
                <a:tc>
                  <a:txBody>
                    <a:bodyPr/>
                    <a:lstStyle/>
                    <a:p>
                      <a:pPr algn="ctr" fontAlgn="b"/>
                      <a:r>
                        <a:rPr lang="en-US" sz="1600" b="1" u="none" strike="noStrike" dirty="0">
                          <a:effectLst/>
                        </a:rPr>
                        <a:t>9.9%</a:t>
                      </a:r>
                      <a:endParaRPr lang="en-US" sz="1600" b="1" i="0" u="none" strike="noStrike" dirty="0">
                        <a:solidFill>
                          <a:srgbClr val="000000"/>
                        </a:solidFill>
                        <a:effectLst/>
                        <a:latin typeface="Calibri" panose="020F0502020204030204" pitchFamily="34" charset="0"/>
                      </a:endParaRPr>
                    </a:p>
                  </a:txBody>
                  <a:tcPr marL="6350" marR="6350" marT="6350" marB="0" anchor="b"/>
                </a:tc>
                <a:extLst>
                  <a:ext uri="{0D108BD9-81ED-4DB2-BD59-A6C34878D82A}">
                    <a16:rowId xmlns:a16="http://schemas.microsoft.com/office/drawing/2014/main" val="3442194118"/>
                  </a:ext>
                </a:extLst>
              </a:tr>
              <a:tr h="342710">
                <a:tc>
                  <a:txBody>
                    <a:bodyPr/>
                    <a:lstStyle/>
                    <a:p>
                      <a:pPr algn="ctr" fontAlgn="b"/>
                      <a:r>
                        <a:rPr lang="en-US" sz="1600" b="1" u="none" strike="noStrike" dirty="0">
                          <a:effectLst/>
                        </a:rPr>
                        <a:t>Ecolab</a:t>
                      </a:r>
                      <a:endParaRPr lang="en-US" sz="1600" b="1" i="0" u="none" strike="noStrike" dirty="0">
                        <a:solidFill>
                          <a:srgbClr val="000000"/>
                        </a:solidFill>
                        <a:effectLst/>
                        <a:latin typeface="Calibri" panose="020F0502020204030204" pitchFamily="34" charset="0"/>
                      </a:endParaRPr>
                    </a:p>
                  </a:txBody>
                  <a:tcPr marL="6350" marR="6350" marT="6350" marB="0" anchor="b"/>
                </a:tc>
                <a:tc>
                  <a:txBody>
                    <a:bodyPr/>
                    <a:lstStyle/>
                    <a:p>
                      <a:pPr algn="ctr" fontAlgn="b"/>
                      <a:r>
                        <a:rPr lang="en-US" sz="1600" b="1" u="none" strike="noStrike" dirty="0">
                          <a:effectLst/>
                        </a:rPr>
                        <a:t>8.0%</a:t>
                      </a:r>
                      <a:endParaRPr lang="en-US" sz="1600" b="1" i="0" u="none" strike="noStrike" dirty="0">
                        <a:solidFill>
                          <a:srgbClr val="000000"/>
                        </a:solidFill>
                        <a:effectLst/>
                        <a:latin typeface="Calibri" panose="020F0502020204030204" pitchFamily="34" charset="0"/>
                      </a:endParaRPr>
                    </a:p>
                  </a:txBody>
                  <a:tcPr marL="6350" marR="6350" marT="6350" marB="0" anchor="b"/>
                </a:tc>
                <a:extLst>
                  <a:ext uri="{0D108BD9-81ED-4DB2-BD59-A6C34878D82A}">
                    <a16:rowId xmlns:a16="http://schemas.microsoft.com/office/drawing/2014/main" val="1511524206"/>
                  </a:ext>
                </a:extLst>
              </a:tr>
              <a:tr h="342710">
                <a:tc>
                  <a:txBody>
                    <a:bodyPr/>
                    <a:lstStyle/>
                    <a:p>
                      <a:pPr algn="ctr" fontAlgn="b"/>
                      <a:r>
                        <a:rPr lang="en-US" sz="1600" b="1" u="none" strike="noStrike" dirty="0">
                          <a:effectLst/>
                        </a:rPr>
                        <a:t>Boeing</a:t>
                      </a:r>
                      <a:endParaRPr lang="en-US" sz="1600" b="1" i="0" u="none" strike="noStrike" dirty="0">
                        <a:solidFill>
                          <a:srgbClr val="000000"/>
                        </a:solidFill>
                        <a:effectLst/>
                        <a:latin typeface="Calibri" panose="020F0502020204030204" pitchFamily="34" charset="0"/>
                      </a:endParaRPr>
                    </a:p>
                  </a:txBody>
                  <a:tcPr marL="6350" marR="6350" marT="6350" marB="0" anchor="b"/>
                </a:tc>
                <a:tc>
                  <a:txBody>
                    <a:bodyPr/>
                    <a:lstStyle/>
                    <a:p>
                      <a:pPr algn="ctr" fontAlgn="b"/>
                      <a:r>
                        <a:rPr lang="en-US" sz="1600" b="1" u="none" strike="noStrike" dirty="0">
                          <a:effectLst/>
                        </a:rPr>
                        <a:t>7.1%</a:t>
                      </a:r>
                      <a:endParaRPr lang="en-US" sz="1600" b="1" i="0" u="none" strike="noStrike" dirty="0">
                        <a:solidFill>
                          <a:srgbClr val="000000"/>
                        </a:solidFill>
                        <a:effectLst/>
                        <a:latin typeface="Calibri" panose="020F0502020204030204" pitchFamily="34" charset="0"/>
                      </a:endParaRPr>
                    </a:p>
                  </a:txBody>
                  <a:tcPr marL="6350" marR="6350" marT="6350" marB="0" anchor="b"/>
                </a:tc>
                <a:extLst>
                  <a:ext uri="{0D108BD9-81ED-4DB2-BD59-A6C34878D82A}">
                    <a16:rowId xmlns:a16="http://schemas.microsoft.com/office/drawing/2014/main" val="2538388119"/>
                  </a:ext>
                </a:extLst>
              </a:tr>
              <a:tr h="342710">
                <a:tc>
                  <a:txBody>
                    <a:bodyPr/>
                    <a:lstStyle/>
                    <a:p>
                      <a:pPr algn="ctr" fontAlgn="b"/>
                      <a:r>
                        <a:rPr lang="en-US" sz="1600" b="1" u="none" strike="noStrike" dirty="0">
                          <a:effectLst/>
                        </a:rPr>
                        <a:t>AT&amp;T</a:t>
                      </a:r>
                      <a:endParaRPr lang="en-US" sz="1600" b="1" i="0" u="none" strike="noStrike" dirty="0">
                        <a:solidFill>
                          <a:srgbClr val="000000"/>
                        </a:solidFill>
                        <a:effectLst/>
                        <a:latin typeface="Calibri" panose="020F0502020204030204" pitchFamily="34" charset="0"/>
                      </a:endParaRPr>
                    </a:p>
                  </a:txBody>
                  <a:tcPr marL="6350" marR="6350" marT="6350" marB="0" anchor="b"/>
                </a:tc>
                <a:tc>
                  <a:txBody>
                    <a:bodyPr/>
                    <a:lstStyle/>
                    <a:p>
                      <a:pPr algn="ctr" fontAlgn="b"/>
                      <a:r>
                        <a:rPr lang="en-US" sz="1600" b="1" u="none" strike="noStrike" dirty="0">
                          <a:effectLst/>
                        </a:rPr>
                        <a:t>-1.7%</a:t>
                      </a:r>
                      <a:endParaRPr lang="en-US" sz="1600" b="1" i="0" u="none" strike="noStrike" dirty="0">
                        <a:solidFill>
                          <a:srgbClr val="000000"/>
                        </a:solidFill>
                        <a:effectLst/>
                        <a:latin typeface="Calibri" panose="020F0502020204030204" pitchFamily="34" charset="0"/>
                      </a:endParaRPr>
                    </a:p>
                  </a:txBody>
                  <a:tcPr marL="6350" marR="6350" marT="6350" marB="0" anchor="b"/>
                </a:tc>
                <a:extLst>
                  <a:ext uri="{0D108BD9-81ED-4DB2-BD59-A6C34878D82A}">
                    <a16:rowId xmlns:a16="http://schemas.microsoft.com/office/drawing/2014/main" val="3650957104"/>
                  </a:ext>
                </a:extLst>
              </a:tr>
            </a:tbl>
          </a:graphicData>
        </a:graphic>
      </p:graphicFrame>
      <p:sp>
        <p:nvSpPr>
          <p:cNvPr id="2" name="Title 1">
            <a:extLst>
              <a:ext uri="{FF2B5EF4-FFF2-40B4-BE49-F238E27FC236}">
                <a16:creationId xmlns:a16="http://schemas.microsoft.com/office/drawing/2014/main" id="{6C07E3EE-F2C4-4352-99D0-0B267FE20513}"/>
              </a:ext>
            </a:extLst>
          </p:cNvPr>
          <p:cNvSpPr>
            <a:spLocks noGrp="1"/>
          </p:cNvSpPr>
          <p:nvPr>
            <p:ph type="title"/>
          </p:nvPr>
        </p:nvSpPr>
        <p:spPr/>
        <p:txBody>
          <a:bodyPr/>
          <a:lstStyle/>
          <a:p>
            <a:r>
              <a:rPr lang="en-US" dirty="0"/>
              <a:t>% Change in Revenue</a:t>
            </a:r>
          </a:p>
        </p:txBody>
      </p:sp>
      <p:sp>
        <p:nvSpPr>
          <p:cNvPr id="3" name="Content Placeholder 2">
            <a:extLst>
              <a:ext uri="{FF2B5EF4-FFF2-40B4-BE49-F238E27FC236}">
                <a16:creationId xmlns:a16="http://schemas.microsoft.com/office/drawing/2014/main" id="{0828ACEF-8B99-463F-B439-018E46165E89}"/>
              </a:ext>
            </a:extLst>
          </p:cNvPr>
          <p:cNvSpPr>
            <a:spLocks noGrp="1"/>
          </p:cNvSpPr>
          <p:nvPr>
            <p:ph idx="1"/>
          </p:nvPr>
        </p:nvSpPr>
        <p:spPr>
          <a:xfrm>
            <a:off x="838200" y="1668385"/>
            <a:ext cx="10515600" cy="3218986"/>
          </a:xfrm>
        </p:spPr>
        <p:txBody>
          <a:bodyPr>
            <a:normAutofit fontScale="92500" lnSpcReduction="20000"/>
          </a:bodyPr>
          <a:lstStyle/>
          <a:p>
            <a:r>
              <a:rPr lang="en-US" u="sng" dirty="0"/>
              <a:t>Current Year Net Revenues – Prior Year Net Revenues</a:t>
            </a:r>
          </a:p>
          <a:p>
            <a:pPr marL="0" indent="0">
              <a:buNone/>
            </a:pPr>
            <a:r>
              <a:rPr lang="en-US" dirty="0"/>
              <a:t>		     Prior Year Net Revenues</a:t>
            </a:r>
          </a:p>
          <a:p>
            <a:endParaRPr lang="en-US" dirty="0"/>
          </a:p>
          <a:p>
            <a:r>
              <a:rPr lang="en-US" dirty="0"/>
              <a:t>Higher is…</a:t>
            </a:r>
          </a:p>
          <a:p>
            <a:pPr lvl="1"/>
            <a:r>
              <a:rPr lang="en-US" dirty="0"/>
              <a:t>Better</a:t>
            </a:r>
          </a:p>
          <a:p>
            <a:pPr lvl="1"/>
            <a:endParaRPr lang="en-US" dirty="0"/>
          </a:p>
          <a:p>
            <a:pPr lvl="1"/>
            <a:endParaRPr lang="en-US" dirty="0"/>
          </a:p>
          <a:p>
            <a:r>
              <a:rPr lang="en-US" dirty="0"/>
              <a:t>Median was…</a:t>
            </a:r>
          </a:p>
          <a:p>
            <a:pPr lvl="1"/>
            <a:r>
              <a:rPr lang="en-US" dirty="0"/>
              <a:t>12.6%</a:t>
            </a:r>
          </a:p>
          <a:p>
            <a:endParaRPr lang="en-US" dirty="0"/>
          </a:p>
        </p:txBody>
      </p:sp>
      <p:sp>
        <p:nvSpPr>
          <p:cNvPr id="8" name="Rectangle 7">
            <a:extLst>
              <a:ext uri="{FF2B5EF4-FFF2-40B4-BE49-F238E27FC236}">
                <a16:creationId xmlns:a16="http://schemas.microsoft.com/office/drawing/2014/main" id="{BDFFDFD7-95C0-4325-83BD-74772C34FC4D}"/>
              </a:ext>
            </a:extLst>
          </p:cNvPr>
          <p:cNvSpPr/>
          <p:nvPr/>
        </p:nvSpPr>
        <p:spPr>
          <a:xfrm>
            <a:off x="7420289" y="4072252"/>
            <a:ext cx="1109608" cy="304539"/>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US" dirty="0"/>
          </a:p>
        </p:txBody>
      </p:sp>
      <p:sp>
        <p:nvSpPr>
          <p:cNvPr id="18" name="Rectangle 17">
            <a:extLst>
              <a:ext uri="{FF2B5EF4-FFF2-40B4-BE49-F238E27FC236}">
                <a16:creationId xmlns:a16="http://schemas.microsoft.com/office/drawing/2014/main" id="{9EF172D8-6A7D-44E7-BA86-07AF8EB91A82}"/>
              </a:ext>
            </a:extLst>
          </p:cNvPr>
          <p:cNvSpPr/>
          <p:nvPr/>
        </p:nvSpPr>
        <p:spPr>
          <a:xfrm>
            <a:off x="7420289" y="4421012"/>
            <a:ext cx="1109608" cy="304539"/>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US" dirty="0"/>
          </a:p>
        </p:txBody>
      </p:sp>
      <p:sp>
        <p:nvSpPr>
          <p:cNvPr id="19" name="Rectangle 18">
            <a:extLst>
              <a:ext uri="{FF2B5EF4-FFF2-40B4-BE49-F238E27FC236}">
                <a16:creationId xmlns:a16="http://schemas.microsoft.com/office/drawing/2014/main" id="{95730692-D20E-40ED-B015-7052A16A54FF}"/>
              </a:ext>
            </a:extLst>
          </p:cNvPr>
          <p:cNvSpPr/>
          <p:nvPr/>
        </p:nvSpPr>
        <p:spPr>
          <a:xfrm>
            <a:off x="7420289" y="3732609"/>
            <a:ext cx="1109608" cy="304539"/>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US" dirty="0"/>
          </a:p>
        </p:txBody>
      </p:sp>
      <p:sp>
        <p:nvSpPr>
          <p:cNvPr id="20" name="Rectangle 19">
            <a:extLst>
              <a:ext uri="{FF2B5EF4-FFF2-40B4-BE49-F238E27FC236}">
                <a16:creationId xmlns:a16="http://schemas.microsoft.com/office/drawing/2014/main" id="{1EA05E85-8C4A-47C8-AD57-A6B56FCE3360}"/>
              </a:ext>
            </a:extLst>
          </p:cNvPr>
          <p:cNvSpPr/>
          <p:nvPr/>
        </p:nvSpPr>
        <p:spPr>
          <a:xfrm>
            <a:off x="7420289" y="3408347"/>
            <a:ext cx="1109608" cy="304539"/>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US" dirty="0"/>
          </a:p>
        </p:txBody>
      </p:sp>
      <p:sp>
        <p:nvSpPr>
          <p:cNvPr id="21" name="Rectangle 20">
            <a:extLst>
              <a:ext uri="{FF2B5EF4-FFF2-40B4-BE49-F238E27FC236}">
                <a16:creationId xmlns:a16="http://schemas.microsoft.com/office/drawing/2014/main" id="{F16D2BD8-1DA6-41E6-9E0A-111596119F77}"/>
              </a:ext>
            </a:extLst>
          </p:cNvPr>
          <p:cNvSpPr/>
          <p:nvPr/>
        </p:nvSpPr>
        <p:spPr>
          <a:xfrm>
            <a:off x="7420289" y="4774222"/>
            <a:ext cx="1109608" cy="304539"/>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US" dirty="0"/>
          </a:p>
        </p:txBody>
      </p:sp>
      <p:sp>
        <p:nvSpPr>
          <p:cNvPr id="22" name="Rectangle 21">
            <a:extLst>
              <a:ext uri="{FF2B5EF4-FFF2-40B4-BE49-F238E27FC236}">
                <a16:creationId xmlns:a16="http://schemas.microsoft.com/office/drawing/2014/main" id="{989A078C-18FB-4F09-AE5C-D00106D2D41B}"/>
              </a:ext>
            </a:extLst>
          </p:cNvPr>
          <p:cNvSpPr/>
          <p:nvPr/>
        </p:nvSpPr>
        <p:spPr>
          <a:xfrm>
            <a:off x="7420289" y="5060119"/>
            <a:ext cx="1109608" cy="304539"/>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US" dirty="0"/>
          </a:p>
        </p:txBody>
      </p:sp>
      <p:sp>
        <p:nvSpPr>
          <p:cNvPr id="23" name="Rectangle 22">
            <a:extLst>
              <a:ext uri="{FF2B5EF4-FFF2-40B4-BE49-F238E27FC236}">
                <a16:creationId xmlns:a16="http://schemas.microsoft.com/office/drawing/2014/main" id="{8ABE91CC-E00E-426E-9BC5-100C4EB20E66}"/>
              </a:ext>
            </a:extLst>
          </p:cNvPr>
          <p:cNvSpPr/>
          <p:nvPr/>
        </p:nvSpPr>
        <p:spPr>
          <a:xfrm>
            <a:off x="7420289" y="5416393"/>
            <a:ext cx="1109608" cy="304539"/>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US" dirty="0"/>
          </a:p>
        </p:txBody>
      </p:sp>
      <p:sp>
        <p:nvSpPr>
          <p:cNvPr id="24" name="Rectangle 23">
            <a:extLst>
              <a:ext uri="{FF2B5EF4-FFF2-40B4-BE49-F238E27FC236}">
                <a16:creationId xmlns:a16="http://schemas.microsoft.com/office/drawing/2014/main" id="{6D13E98B-1277-458C-AD1E-561D236BB48C}"/>
              </a:ext>
            </a:extLst>
          </p:cNvPr>
          <p:cNvSpPr/>
          <p:nvPr/>
        </p:nvSpPr>
        <p:spPr>
          <a:xfrm>
            <a:off x="7420289" y="5742927"/>
            <a:ext cx="1109608" cy="304539"/>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US" dirty="0"/>
          </a:p>
        </p:txBody>
      </p:sp>
      <p:sp>
        <p:nvSpPr>
          <p:cNvPr id="25" name="Rectangle 24">
            <a:extLst>
              <a:ext uri="{FF2B5EF4-FFF2-40B4-BE49-F238E27FC236}">
                <a16:creationId xmlns:a16="http://schemas.microsoft.com/office/drawing/2014/main" id="{7D8FB6C7-EC93-4DB6-B2AD-0657BF326389}"/>
              </a:ext>
            </a:extLst>
          </p:cNvPr>
          <p:cNvSpPr/>
          <p:nvPr/>
        </p:nvSpPr>
        <p:spPr>
          <a:xfrm>
            <a:off x="7420289" y="6102558"/>
            <a:ext cx="1109608" cy="304539"/>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US" dirty="0"/>
          </a:p>
        </p:txBody>
      </p:sp>
      <p:sp>
        <p:nvSpPr>
          <p:cNvPr id="26" name="Rectangle 25">
            <a:extLst>
              <a:ext uri="{FF2B5EF4-FFF2-40B4-BE49-F238E27FC236}">
                <a16:creationId xmlns:a16="http://schemas.microsoft.com/office/drawing/2014/main" id="{4A4F54D6-27A3-4665-B447-1CA9C50A7F74}"/>
              </a:ext>
            </a:extLst>
          </p:cNvPr>
          <p:cNvSpPr/>
          <p:nvPr/>
        </p:nvSpPr>
        <p:spPr>
          <a:xfrm>
            <a:off x="7430562" y="6475272"/>
            <a:ext cx="1109608" cy="304539"/>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US" dirty="0"/>
          </a:p>
        </p:txBody>
      </p:sp>
      <p:graphicFrame>
        <p:nvGraphicFramePr>
          <p:cNvPr id="4" name="Table 3">
            <a:extLst>
              <a:ext uri="{FF2B5EF4-FFF2-40B4-BE49-F238E27FC236}">
                <a16:creationId xmlns:a16="http://schemas.microsoft.com/office/drawing/2014/main" id="{178CC0E6-223E-4AC8-A679-D399F5A0260E}"/>
              </a:ext>
            </a:extLst>
          </p:cNvPr>
          <p:cNvGraphicFramePr>
            <a:graphicFrameLocks noGrp="1"/>
          </p:cNvGraphicFramePr>
          <p:nvPr>
            <p:extLst>
              <p:ext uri="{D42A27DB-BD31-4B8C-83A1-F6EECF244321}">
                <p14:modId xmlns:p14="http://schemas.microsoft.com/office/powerpoint/2010/main" val="3347619675"/>
              </p:ext>
            </p:extLst>
          </p:nvPr>
        </p:nvGraphicFramePr>
        <p:xfrm>
          <a:off x="3893906" y="2737239"/>
          <a:ext cx="2397304" cy="4037748"/>
        </p:xfrm>
        <a:graphic>
          <a:graphicData uri="http://schemas.openxmlformats.org/drawingml/2006/table">
            <a:tbl>
              <a:tblPr>
                <a:tableStyleId>{5C22544A-7EE6-4342-B048-85BDC9FD1C3A}</a:tableStyleId>
              </a:tblPr>
              <a:tblGrid>
                <a:gridCol w="1198652">
                  <a:extLst>
                    <a:ext uri="{9D8B030D-6E8A-4147-A177-3AD203B41FA5}">
                      <a16:colId xmlns:a16="http://schemas.microsoft.com/office/drawing/2014/main" val="199701959"/>
                    </a:ext>
                  </a:extLst>
                </a:gridCol>
                <a:gridCol w="1198652">
                  <a:extLst>
                    <a:ext uri="{9D8B030D-6E8A-4147-A177-3AD203B41FA5}">
                      <a16:colId xmlns:a16="http://schemas.microsoft.com/office/drawing/2014/main" val="435879399"/>
                    </a:ext>
                  </a:extLst>
                </a:gridCol>
              </a:tblGrid>
              <a:tr h="672958">
                <a:tc>
                  <a:txBody>
                    <a:bodyPr/>
                    <a:lstStyle/>
                    <a:p>
                      <a:pPr algn="ctr" fontAlgn="b"/>
                      <a:r>
                        <a:rPr lang="en-US" sz="1600" b="1" u="none" strike="noStrike" dirty="0">
                          <a:effectLst/>
                        </a:rPr>
                        <a:t> Company</a:t>
                      </a:r>
                      <a:endParaRPr lang="en-US" sz="1600" b="1" i="0" u="none" strike="noStrike" dirty="0">
                        <a:solidFill>
                          <a:srgbClr val="000000"/>
                        </a:solidFill>
                        <a:effectLst/>
                        <a:latin typeface="Calibri" panose="020F0502020204030204" pitchFamily="34" charset="0"/>
                      </a:endParaRPr>
                    </a:p>
                  </a:txBody>
                  <a:tcPr marL="6350" marR="6350" marT="6350" marB="0" anchor="b"/>
                </a:tc>
                <a:tc>
                  <a:txBody>
                    <a:bodyPr/>
                    <a:lstStyle/>
                    <a:p>
                      <a:pPr algn="ctr" fontAlgn="b"/>
                      <a:r>
                        <a:rPr lang="en-US" sz="1600" b="1" u="none" strike="noStrike" dirty="0">
                          <a:effectLst/>
                        </a:rPr>
                        <a:t>% Change in Revenues</a:t>
                      </a:r>
                      <a:endParaRPr lang="en-US" sz="1600" b="1" i="0" u="none" strike="noStrike" dirty="0">
                        <a:solidFill>
                          <a:srgbClr val="000000"/>
                        </a:solidFill>
                        <a:effectLst/>
                        <a:latin typeface="Calibri" panose="020F0502020204030204" pitchFamily="34" charset="0"/>
                      </a:endParaRPr>
                    </a:p>
                  </a:txBody>
                  <a:tcPr marL="6350" marR="6350" marT="6350" marB="0" anchor="b"/>
                </a:tc>
                <a:extLst>
                  <a:ext uri="{0D108BD9-81ED-4DB2-BD59-A6C34878D82A}">
                    <a16:rowId xmlns:a16="http://schemas.microsoft.com/office/drawing/2014/main" val="2846287735"/>
                  </a:ext>
                </a:extLst>
              </a:tr>
              <a:tr h="336479">
                <a:tc>
                  <a:txBody>
                    <a:bodyPr/>
                    <a:lstStyle/>
                    <a:p>
                      <a:pPr algn="ctr" fontAlgn="b"/>
                      <a:r>
                        <a:rPr lang="en-US" sz="1600" b="1" u="none" strike="noStrike" dirty="0">
                          <a:effectLst/>
                        </a:rPr>
                        <a:t>3M</a:t>
                      </a:r>
                      <a:endParaRPr lang="en-US" sz="1600" b="1" i="0" u="none" strike="noStrike" dirty="0">
                        <a:solidFill>
                          <a:srgbClr val="000000"/>
                        </a:solidFill>
                        <a:effectLst/>
                        <a:latin typeface="Calibri" panose="020F0502020204030204" pitchFamily="34" charset="0"/>
                      </a:endParaRPr>
                    </a:p>
                  </a:txBody>
                  <a:tcPr marL="6350" marR="6350" marT="6350" marB="0" anchor="b"/>
                </a:tc>
                <a:tc>
                  <a:txBody>
                    <a:bodyPr/>
                    <a:lstStyle/>
                    <a:p>
                      <a:pPr algn="ctr" fontAlgn="b"/>
                      <a:r>
                        <a:rPr lang="en-US" sz="1600" b="1" u="none" strike="noStrike" dirty="0">
                          <a:effectLst/>
                        </a:rPr>
                        <a:t>33.3%</a:t>
                      </a:r>
                      <a:endParaRPr lang="en-US" sz="1600" b="1" i="0" u="none" strike="noStrike" dirty="0">
                        <a:solidFill>
                          <a:srgbClr val="000000"/>
                        </a:solidFill>
                        <a:effectLst/>
                        <a:latin typeface="Calibri" panose="020F0502020204030204" pitchFamily="34" charset="0"/>
                      </a:endParaRPr>
                    </a:p>
                  </a:txBody>
                  <a:tcPr marL="6350" marR="6350" marT="6350" marB="0" anchor="b"/>
                </a:tc>
                <a:extLst>
                  <a:ext uri="{0D108BD9-81ED-4DB2-BD59-A6C34878D82A}">
                    <a16:rowId xmlns:a16="http://schemas.microsoft.com/office/drawing/2014/main" val="1370300754"/>
                  </a:ext>
                </a:extLst>
              </a:tr>
              <a:tr h="336479">
                <a:tc>
                  <a:txBody>
                    <a:bodyPr/>
                    <a:lstStyle/>
                    <a:p>
                      <a:pPr algn="ctr" fontAlgn="b"/>
                      <a:r>
                        <a:rPr lang="en-US" sz="1600" b="1" u="none" strike="noStrike" dirty="0">
                          <a:effectLst/>
                        </a:rPr>
                        <a:t>Amazon</a:t>
                      </a:r>
                      <a:endParaRPr lang="en-US" sz="1600" b="1" i="0" u="none" strike="noStrike" dirty="0">
                        <a:solidFill>
                          <a:srgbClr val="000000"/>
                        </a:solidFill>
                        <a:effectLst/>
                        <a:latin typeface="Calibri" panose="020F0502020204030204" pitchFamily="34" charset="0"/>
                      </a:endParaRPr>
                    </a:p>
                  </a:txBody>
                  <a:tcPr marL="6350" marR="6350" marT="6350" marB="0" anchor="b"/>
                </a:tc>
                <a:tc>
                  <a:txBody>
                    <a:bodyPr/>
                    <a:lstStyle/>
                    <a:p>
                      <a:pPr algn="ctr" fontAlgn="b"/>
                      <a:r>
                        <a:rPr lang="en-US" sz="1600" b="1" u="none" strike="noStrike" dirty="0">
                          <a:effectLst/>
                        </a:rPr>
                        <a:t>21.7%</a:t>
                      </a:r>
                      <a:endParaRPr lang="en-US" sz="1600" b="1" i="0" u="none" strike="noStrike" dirty="0">
                        <a:solidFill>
                          <a:srgbClr val="000000"/>
                        </a:solidFill>
                        <a:effectLst/>
                        <a:latin typeface="Calibri" panose="020F0502020204030204" pitchFamily="34" charset="0"/>
                      </a:endParaRPr>
                    </a:p>
                  </a:txBody>
                  <a:tcPr marL="6350" marR="6350" marT="6350" marB="0" anchor="b"/>
                </a:tc>
                <a:extLst>
                  <a:ext uri="{0D108BD9-81ED-4DB2-BD59-A6C34878D82A}">
                    <a16:rowId xmlns:a16="http://schemas.microsoft.com/office/drawing/2014/main" val="1330336883"/>
                  </a:ext>
                </a:extLst>
              </a:tr>
              <a:tr h="336479">
                <a:tc>
                  <a:txBody>
                    <a:bodyPr/>
                    <a:lstStyle/>
                    <a:p>
                      <a:pPr algn="ctr" fontAlgn="b"/>
                      <a:r>
                        <a:rPr lang="en-US" sz="1600" b="1" u="none" strike="noStrike" dirty="0">
                          <a:effectLst/>
                        </a:rPr>
                        <a:t>Apple</a:t>
                      </a:r>
                      <a:endParaRPr lang="en-US" sz="1600" b="1" i="0" u="none" strike="noStrike" dirty="0">
                        <a:solidFill>
                          <a:srgbClr val="000000"/>
                        </a:solidFill>
                        <a:effectLst/>
                        <a:latin typeface="Calibri" panose="020F0502020204030204" pitchFamily="34" charset="0"/>
                      </a:endParaRPr>
                    </a:p>
                  </a:txBody>
                  <a:tcPr marL="6350" marR="6350" marT="6350" marB="0" anchor="b"/>
                </a:tc>
                <a:tc>
                  <a:txBody>
                    <a:bodyPr/>
                    <a:lstStyle/>
                    <a:p>
                      <a:pPr algn="ctr" fontAlgn="b"/>
                      <a:r>
                        <a:rPr lang="en-US" sz="1600" b="1" u="none" strike="noStrike" dirty="0">
                          <a:effectLst/>
                        </a:rPr>
                        <a:t>18.5%</a:t>
                      </a:r>
                      <a:endParaRPr lang="en-US" sz="1600" b="1" i="0" u="none" strike="noStrike" dirty="0">
                        <a:solidFill>
                          <a:srgbClr val="000000"/>
                        </a:solidFill>
                        <a:effectLst/>
                        <a:latin typeface="Calibri" panose="020F0502020204030204" pitchFamily="34" charset="0"/>
                      </a:endParaRPr>
                    </a:p>
                  </a:txBody>
                  <a:tcPr marL="6350" marR="6350" marT="6350" marB="0" anchor="b"/>
                </a:tc>
                <a:extLst>
                  <a:ext uri="{0D108BD9-81ED-4DB2-BD59-A6C34878D82A}">
                    <a16:rowId xmlns:a16="http://schemas.microsoft.com/office/drawing/2014/main" val="1074190437"/>
                  </a:ext>
                </a:extLst>
              </a:tr>
              <a:tr h="336479">
                <a:tc>
                  <a:txBody>
                    <a:bodyPr/>
                    <a:lstStyle/>
                    <a:p>
                      <a:pPr algn="ctr" fontAlgn="b"/>
                      <a:r>
                        <a:rPr lang="en-US" sz="1600" b="1" u="none" strike="noStrike" dirty="0">
                          <a:effectLst/>
                        </a:rPr>
                        <a:t>AT&amp;T</a:t>
                      </a:r>
                      <a:endParaRPr lang="en-US" sz="1600" b="1" i="0" u="none" strike="noStrike" dirty="0">
                        <a:solidFill>
                          <a:srgbClr val="000000"/>
                        </a:solidFill>
                        <a:effectLst/>
                        <a:latin typeface="Calibri" panose="020F0502020204030204" pitchFamily="34" charset="0"/>
                      </a:endParaRPr>
                    </a:p>
                  </a:txBody>
                  <a:tcPr marL="6350" marR="6350" marT="6350" marB="0" anchor="b"/>
                </a:tc>
                <a:tc>
                  <a:txBody>
                    <a:bodyPr/>
                    <a:lstStyle/>
                    <a:p>
                      <a:pPr algn="ctr" fontAlgn="b"/>
                      <a:r>
                        <a:rPr lang="en-US" sz="1600" b="1" u="none" strike="noStrike" dirty="0">
                          <a:effectLst/>
                        </a:rPr>
                        <a:t>16.5%</a:t>
                      </a:r>
                      <a:endParaRPr lang="en-US" sz="1600" b="1" i="0" u="none" strike="noStrike" dirty="0">
                        <a:solidFill>
                          <a:srgbClr val="000000"/>
                        </a:solidFill>
                        <a:effectLst/>
                        <a:latin typeface="Calibri" panose="020F0502020204030204" pitchFamily="34" charset="0"/>
                      </a:endParaRPr>
                    </a:p>
                  </a:txBody>
                  <a:tcPr marL="6350" marR="6350" marT="6350" marB="0" anchor="b"/>
                </a:tc>
                <a:extLst>
                  <a:ext uri="{0D108BD9-81ED-4DB2-BD59-A6C34878D82A}">
                    <a16:rowId xmlns:a16="http://schemas.microsoft.com/office/drawing/2014/main" val="1549558854"/>
                  </a:ext>
                </a:extLst>
              </a:tr>
              <a:tr h="336479">
                <a:tc>
                  <a:txBody>
                    <a:bodyPr/>
                    <a:lstStyle/>
                    <a:p>
                      <a:pPr algn="ctr" fontAlgn="b"/>
                      <a:r>
                        <a:rPr lang="en-US" sz="1600" b="1" u="none" strike="noStrike" dirty="0">
                          <a:effectLst/>
                        </a:rPr>
                        <a:t>Boeing</a:t>
                      </a:r>
                      <a:endParaRPr lang="en-US" sz="1600" b="1" i="0" u="none" strike="noStrike" dirty="0">
                        <a:solidFill>
                          <a:srgbClr val="000000"/>
                        </a:solidFill>
                        <a:effectLst/>
                        <a:latin typeface="Calibri" panose="020F0502020204030204" pitchFamily="34" charset="0"/>
                      </a:endParaRPr>
                    </a:p>
                  </a:txBody>
                  <a:tcPr marL="6350" marR="6350" marT="6350" marB="0" anchor="b"/>
                </a:tc>
                <a:tc>
                  <a:txBody>
                    <a:bodyPr/>
                    <a:lstStyle/>
                    <a:p>
                      <a:pPr algn="ctr" fontAlgn="b"/>
                      <a:r>
                        <a:rPr lang="en-US" sz="1600" b="1" u="none" strike="noStrike" dirty="0">
                          <a:effectLst/>
                        </a:rPr>
                        <a:t>13.3%</a:t>
                      </a:r>
                      <a:endParaRPr lang="en-US" sz="1600" b="1" i="0" u="none" strike="noStrike" dirty="0">
                        <a:solidFill>
                          <a:srgbClr val="000000"/>
                        </a:solidFill>
                        <a:effectLst/>
                        <a:latin typeface="Calibri" panose="020F0502020204030204" pitchFamily="34" charset="0"/>
                      </a:endParaRPr>
                    </a:p>
                  </a:txBody>
                  <a:tcPr marL="6350" marR="6350" marT="6350" marB="0" anchor="b"/>
                </a:tc>
                <a:extLst>
                  <a:ext uri="{0D108BD9-81ED-4DB2-BD59-A6C34878D82A}">
                    <a16:rowId xmlns:a16="http://schemas.microsoft.com/office/drawing/2014/main" val="2763052524"/>
                  </a:ext>
                </a:extLst>
              </a:tr>
              <a:tr h="336479">
                <a:tc>
                  <a:txBody>
                    <a:bodyPr/>
                    <a:lstStyle/>
                    <a:p>
                      <a:pPr algn="ctr" fontAlgn="b"/>
                      <a:r>
                        <a:rPr lang="en-US" sz="1600" b="1" u="none" strike="noStrike" dirty="0">
                          <a:effectLst/>
                        </a:rPr>
                        <a:t>Ecolab</a:t>
                      </a:r>
                      <a:endParaRPr lang="en-US" sz="1600" b="1" i="0" u="none" strike="noStrike" dirty="0">
                        <a:solidFill>
                          <a:srgbClr val="000000"/>
                        </a:solidFill>
                        <a:effectLst/>
                        <a:latin typeface="Calibri" panose="020F0502020204030204" pitchFamily="34" charset="0"/>
                      </a:endParaRPr>
                    </a:p>
                  </a:txBody>
                  <a:tcPr marL="6350" marR="6350" marT="6350" marB="0" anchor="b"/>
                </a:tc>
                <a:tc>
                  <a:txBody>
                    <a:bodyPr/>
                    <a:lstStyle/>
                    <a:p>
                      <a:pPr algn="ctr" fontAlgn="b"/>
                      <a:r>
                        <a:rPr lang="en-US" sz="1600" b="1" u="none" strike="noStrike" dirty="0">
                          <a:effectLst/>
                        </a:rPr>
                        <a:t>11.8%</a:t>
                      </a:r>
                      <a:endParaRPr lang="en-US" sz="1600" b="1" i="0" u="none" strike="noStrike" dirty="0">
                        <a:solidFill>
                          <a:srgbClr val="000000"/>
                        </a:solidFill>
                        <a:effectLst/>
                        <a:latin typeface="Calibri" panose="020F0502020204030204" pitchFamily="34" charset="0"/>
                      </a:endParaRPr>
                    </a:p>
                  </a:txBody>
                  <a:tcPr marL="6350" marR="6350" marT="6350" marB="0" anchor="b"/>
                </a:tc>
                <a:extLst>
                  <a:ext uri="{0D108BD9-81ED-4DB2-BD59-A6C34878D82A}">
                    <a16:rowId xmlns:a16="http://schemas.microsoft.com/office/drawing/2014/main" val="436957274"/>
                  </a:ext>
                </a:extLst>
              </a:tr>
              <a:tr h="336479">
                <a:tc>
                  <a:txBody>
                    <a:bodyPr/>
                    <a:lstStyle/>
                    <a:p>
                      <a:pPr algn="ctr" fontAlgn="b"/>
                      <a:r>
                        <a:rPr lang="en-US" sz="1600" b="1" u="none" strike="noStrike" dirty="0">
                          <a:effectLst/>
                        </a:rPr>
                        <a:t>Hormel</a:t>
                      </a:r>
                      <a:endParaRPr lang="en-US" sz="1600" b="1" i="0" u="none" strike="noStrike" dirty="0">
                        <a:solidFill>
                          <a:srgbClr val="000000"/>
                        </a:solidFill>
                        <a:effectLst/>
                        <a:latin typeface="Calibri" panose="020F0502020204030204" pitchFamily="34" charset="0"/>
                      </a:endParaRPr>
                    </a:p>
                  </a:txBody>
                  <a:tcPr marL="6350" marR="6350" marT="6350" marB="0" anchor="b"/>
                </a:tc>
                <a:tc>
                  <a:txBody>
                    <a:bodyPr/>
                    <a:lstStyle/>
                    <a:p>
                      <a:pPr algn="ctr" fontAlgn="b"/>
                      <a:r>
                        <a:rPr lang="en-US" sz="1600" b="1" u="none" strike="noStrike" dirty="0">
                          <a:effectLst/>
                        </a:rPr>
                        <a:t>9.9%</a:t>
                      </a:r>
                      <a:endParaRPr lang="en-US" sz="1600" b="1" i="0" u="none" strike="noStrike" dirty="0">
                        <a:solidFill>
                          <a:srgbClr val="000000"/>
                        </a:solidFill>
                        <a:effectLst/>
                        <a:latin typeface="Calibri" panose="020F0502020204030204" pitchFamily="34" charset="0"/>
                      </a:endParaRPr>
                    </a:p>
                  </a:txBody>
                  <a:tcPr marL="6350" marR="6350" marT="6350" marB="0" anchor="b"/>
                </a:tc>
                <a:extLst>
                  <a:ext uri="{0D108BD9-81ED-4DB2-BD59-A6C34878D82A}">
                    <a16:rowId xmlns:a16="http://schemas.microsoft.com/office/drawing/2014/main" val="2056244146"/>
                  </a:ext>
                </a:extLst>
              </a:tr>
              <a:tr h="336479">
                <a:tc>
                  <a:txBody>
                    <a:bodyPr/>
                    <a:lstStyle/>
                    <a:p>
                      <a:pPr algn="ctr" fontAlgn="b"/>
                      <a:r>
                        <a:rPr lang="en-US" sz="1600" b="1" u="none" strike="noStrike" dirty="0">
                          <a:effectLst/>
                        </a:rPr>
                        <a:t>Target</a:t>
                      </a:r>
                      <a:endParaRPr lang="en-US" sz="1600" b="1" i="0" u="none" strike="noStrike" dirty="0">
                        <a:solidFill>
                          <a:srgbClr val="000000"/>
                        </a:solidFill>
                        <a:effectLst/>
                        <a:latin typeface="Calibri" panose="020F0502020204030204" pitchFamily="34" charset="0"/>
                      </a:endParaRPr>
                    </a:p>
                  </a:txBody>
                  <a:tcPr marL="6350" marR="6350" marT="6350" marB="0" anchor="b"/>
                </a:tc>
                <a:tc>
                  <a:txBody>
                    <a:bodyPr/>
                    <a:lstStyle/>
                    <a:p>
                      <a:pPr algn="ctr" fontAlgn="b"/>
                      <a:r>
                        <a:rPr lang="en-US" sz="1600" b="1" u="none" strike="noStrike" dirty="0">
                          <a:effectLst/>
                        </a:rPr>
                        <a:t>8.0%</a:t>
                      </a:r>
                      <a:endParaRPr lang="en-US" sz="1600" b="1" i="0" u="none" strike="noStrike" dirty="0">
                        <a:solidFill>
                          <a:srgbClr val="000000"/>
                        </a:solidFill>
                        <a:effectLst/>
                        <a:latin typeface="Calibri" panose="020F0502020204030204" pitchFamily="34" charset="0"/>
                      </a:endParaRPr>
                    </a:p>
                  </a:txBody>
                  <a:tcPr marL="6350" marR="6350" marT="6350" marB="0" anchor="b"/>
                </a:tc>
                <a:extLst>
                  <a:ext uri="{0D108BD9-81ED-4DB2-BD59-A6C34878D82A}">
                    <a16:rowId xmlns:a16="http://schemas.microsoft.com/office/drawing/2014/main" val="660032556"/>
                  </a:ext>
                </a:extLst>
              </a:tr>
              <a:tr h="336479">
                <a:tc>
                  <a:txBody>
                    <a:bodyPr/>
                    <a:lstStyle/>
                    <a:p>
                      <a:pPr algn="ctr" fontAlgn="b"/>
                      <a:r>
                        <a:rPr lang="en-US" sz="1600" b="1" u="none" strike="noStrike" dirty="0">
                          <a:effectLst/>
                        </a:rPr>
                        <a:t>UnitedHealth</a:t>
                      </a:r>
                      <a:endParaRPr lang="en-US" sz="1600" b="1" i="0" u="none" strike="noStrike" dirty="0">
                        <a:solidFill>
                          <a:srgbClr val="000000"/>
                        </a:solidFill>
                        <a:effectLst/>
                        <a:latin typeface="Calibri" panose="020F0502020204030204" pitchFamily="34" charset="0"/>
                      </a:endParaRPr>
                    </a:p>
                  </a:txBody>
                  <a:tcPr marL="6350" marR="6350" marT="6350" marB="0" anchor="b"/>
                </a:tc>
                <a:tc>
                  <a:txBody>
                    <a:bodyPr/>
                    <a:lstStyle/>
                    <a:p>
                      <a:pPr algn="ctr" fontAlgn="b"/>
                      <a:r>
                        <a:rPr lang="en-US" sz="1600" b="1" u="none" strike="noStrike" dirty="0">
                          <a:effectLst/>
                        </a:rPr>
                        <a:t>7.1%</a:t>
                      </a:r>
                      <a:endParaRPr lang="en-US" sz="1600" b="1" i="0" u="none" strike="noStrike" dirty="0">
                        <a:solidFill>
                          <a:srgbClr val="000000"/>
                        </a:solidFill>
                        <a:effectLst/>
                        <a:latin typeface="Calibri" panose="020F0502020204030204" pitchFamily="34" charset="0"/>
                      </a:endParaRPr>
                    </a:p>
                  </a:txBody>
                  <a:tcPr marL="6350" marR="6350" marT="6350" marB="0" anchor="b"/>
                </a:tc>
                <a:extLst>
                  <a:ext uri="{0D108BD9-81ED-4DB2-BD59-A6C34878D82A}">
                    <a16:rowId xmlns:a16="http://schemas.microsoft.com/office/drawing/2014/main" val="1942131489"/>
                  </a:ext>
                </a:extLst>
              </a:tr>
              <a:tr h="336479">
                <a:tc>
                  <a:txBody>
                    <a:bodyPr/>
                    <a:lstStyle/>
                    <a:p>
                      <a:pPr algn="ctr" fontAlgn="b"/>
                      <a:r>
                        <a:rPr lang="en-US" sz="1600" b="1" u="none" strike="noStrike" dirty="0">
                          <a:effectLst/>
                        </a:rPr>
                        <a:t>Xcel Energy</a:t>
                      </a:r>
                      <a:endParaRPr lang="en-US" sz="1600" b="1" i="0" u="none" strike="noStrike" dirty="0">
                        <a:solidFill>
                          <a:srgbClr val="000000"/>
                        </a:solidFill>
                        <a:effectLst/>
                        <a:latin typeface="Calibri" panose="020F0502020204030204" pitchFamily="34" charset="0"/>
                      </a:endParaRPr>
                    </a:p>
                  </a:txBody>
                  <a:tcPr marL="6350" marR="6350" marT="6350" marB="0" anchor="b"/>
                </a:tc>
                <a:tc>
                  <a:txBody>
                    <a:bodyPr/>
                    <a:lstStyle/>
                    <a:p>
                      <a:pPr algn="ctr" fontAlgn="b"/>
                      <a:r>
                        <a:rPr lang="en-US" sz="1600" b="1" u="none" strike="noStrike" dirty="0">
                          <a:effectLst/>
                        </a:rPr>
                        <a:t>-1.7%</a:t>
                      </a:r>
                      <a:endParaRPr lang="en-US" sz="1600" b="1" i="0" u="none" strike="noStrike" dirty="0">
                        <a:solidFill>
                          <a:srgbClr val="000000"/>
                        </a:solidFill>
                        <a:effectLst/>
                        <a:latin typeface="Calibri" panose="020F0502020204030204" pitchFamily="34" charset="0"/>
                      </a:endParaRPr>
                    </a:p>
                  </a:txBody>
                  <a:tcPr marL="6350" marR="6350" marT="6350" marB="0" anchor="b"/>
                </a:tc>
                <a:extLst>
                  <a:ext uri="{0D108BD9-81ED-4DB2-BD59-A6C34878D82A}">
                    <a16:rowId xmlns:a16="http://schemas.microsoft.com/office/drawing/2014/main" val="2895914204"/>
                  </a:ext>
                </a:extLst>
              </a:tr>
            </a:tbl>
          </a:graphicData>
        </a:graphic>
      </p:graphicFrame>
      <p:sp>
        <p:nvSpPr>
          <p:cNvPr id="6" name="Slide Number Placeholder 5">
            <a:extLst>
              <a:ext uri="{FF2B5EF4-FFF2-40B4-BE49-F238E27FC236}">
                <a16:creationId xmlns:a16="http://schemas.microsoft.com/office/drawing/2014/main" id="{1E1C2611-122A-4929-8106-D7A55F87A81B}"/>
              </a:ext>
            </a:extLst>
          </p:cNvPr>
          <p:cNvSpPr>
            <a:spLocks noGrp="1"/>
          </p:cNvSpPr>
          <p:nvPr>
            <p:ph type="sldNum" sz="quarter" idx="12"/>
          </p:nvPr>
        </p:nvSpPr>
        <p:spPr/>
        <p:txBody>
          <a:bodyPr/>
          <a:lstStyle/>
          <a:p>
            <a:pPr lvl="0"/>
            <a:fld id="{6537A761-896E-43B3-B9EB-894236AC1F9A}" type="slidenum">
              <a:rPr lang="en-US" smtClean="0"/>
              <a:t>34</a:t>
            </a:fld>
            <a:endParaRPr lang="en-US" dirty="0"/>
          </a:p>
        </p:txBody>
      </p:sp>
    </p:spTree>
    <p:extLst>
      <p:ext uri="{BB962C8B-B14F-4D97-AF65-F5344CB8AC3E}">
        <p14:creationId xmlns:p14="http://schemas.microsoft.com/office/powerpoint/2010/main" val="38822834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0" nodeType="clickEffect">
                                  <p:stCondLst>
                                    <p:cond delay="0"/>
                                  </p:stCondLst>
                                  <p:childTnLst>
                                    <p:set>
                                      <p:cBhvr>
                                        <p:cTn id="10" dur="1" fill="hold">
                                          <p:stCondLst>
                                            <p:cond delay="0"/>
                                          </p:stCondLst>
                                        </p:cTn>
                                        <p:tgtEl>
                                          <p:spTgt spid="20"/>
                                        </p:tgtEl>
                                        <p:attrNameLst>
                                          <p:attrName>style.visibility</p:attrName>
                                        </p:attrNameLst>
                                      </p:cBhvr>
                                      <p:to>
                                        <p:strVal val="hidden"/>
                                      </p:to>
                                    </p:set>
                                  </p:childTnLst>
                                </p:cTn>
                              </p:par>
                            </p:childTnLst>
                          </p:cTn>
                        </p:par>
                      </p:childTnLst>
                    </p:cTn>
                  </p:par>
                  <p:par>
                    <p:cTn id="11" fill="hold">
                      <p:stCondLst>
                        <p:cond delay="indefinite"/>
                      </p:stCondLst>
                      <p:childTnLst>
                        <p:par>
                          <p:cTn id="12" fill="hold">
                            <p:stCondLst>
                              <p:cond delay="0"/>
                            </p:stCondLst>
                            <p:childTnLst>
                              <p:par>
                                <p:cTn id="13" presetID="1" presetClass="exit" presetSubtype="0" fill="hold" grpId="0" nodeType="clickEffect">
                                  <p:stCondLst>
                                    <p:cond delay="0"/>
                                  </p:stCondLst>
                                  <p:childTnLst>
                                    <p:set>
                                      <p:cBhvr>
                                        <p:cTn id="14" dur="1" fill="hold">
                                          <p:stCondLst>
                                            <p:cond delay="0"/>
                                          </p:stCondLst>
                                        </p:cTn>
                                        <p:tgtEl>
                                          <p:spTgt spid="19"/>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1" presetClass="exit" presetSubtype="0" fill="hold" grpId="0" nodeType="clickEffect">
                                  <p:stCondLst>
                                    <p:cond delay="0"/>
                                  </p:stCondLst>
                                  <p:childTnLst>
                                    <p:set>
                                      <p:cBhvr>
                                        <p:cTn id="18" dur="1" fill="hold">
                                          <p:stCondLst>
                                            <p:cond delay="0"/>
                                          </p:stCondLst>
                                        </p:cTn>
                                        <p:tgtEl>
                                          <p:spTgt spid="8"/>
                                        </p:tgtEl>
                                        <p:attrNameLst>
                                          <p:attrName>style.visibility</p:attrName>
                                        </p:attrNameLst>
                                      </p:cBhvr>
                                      <p:to>
                                        <p:strVal val="hidden"/>
                                      </p:to>
                                    </p:set>
                                  </p:childTnLst>
                                </p:cTn>
                              </p:par>
                            </p:childTnLst>
                          </p:cTn>
                        </p:par>
                      </p:childTnLst>
                    </p:cTn>
                  </p:par>
                  <p:par>
                    <p:cTn id="19" fill="hold">
                      <p:stCondLst>
                        <p:cond delay="indefinite"/>
                      </p:stCondLst>
                      <p:childTnLst>
                        <p:par>
                          <p:cTn id="20" fill="hold">
                            <p:stCondLst>
                              <p:cond delay="0"/>
                            </p:stCondLst>
                            <p:childTnLst>
                              <p:par>
                                <p:cTn id="21" presetID="1" presetClass="exit" presetSubtype="0" fill="hold" grpId="0" nodeType="clickEffect">
                                  <p:stCondLst>
                                    <p:cond delay="0"/>
                                  </p:stCondLst>
                                  <p:childTnLst>
                                    <p:set>
                                      <p:cBhvr>
                                        <p:cTn id="22" dur="1" fill="hold">
                                          <p:stCondLst>
                                            <p:cond delay="0"/>
                                          </p:stCondLst>
                                        </p:cTn>
                                        <p:tgtEl>
                                          <p:spTgt spid="18"/>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1" presetClass="exit" presetSubtype="0" fill="hold" grpId="0" nodeType="clickEffect">
                                  <p:stCondLst>
                                    <p:cond delay="0"/>
                                  </p:stCondLst>
                                  <p:childTnLst>
                                    <p:set>
                                      <p:cBhvr>
                                        <p:cTn id="26" dur="1" fill="hold">
                                          <p:stCondLst>
                                            <p:cond delay="0"/>
                                          </p:stCondLst>
                                        </p:cTn>
                                        <p:tgtEl>
                                          <p:spTgt spid="21"/>
                                        </p:tgtEl>
                                        <p:attrNameLst>
                                          <p:attrName>style.visibility</p:attrName>
                                        </p:attrNameLst>
                                      </p:cBhvr>
                                      <p:to>
                                        <p:strVal val="hidden"/>
                                      </p:to>
                                    </p:set>
                                  </p:childTnLst>
                                </p:cTn>
                              </p:par>
                            </p:childTnLst>
                          </p:cTn>
                        </p:par>
                      </p:childTnLst>
                    </p:cTn>
                  </p:par>
                  <p:par>
                    <p:cTn id="27" fill="hold">
                      <p:stCondLst>
                        <p:cond delay="indefinite"/>
                      </p:stCondLst>
                      <p:childTnLst>
                        <p:par>
                          <p:cTn id="28" fill="hold">
                            <p:stCondLst>
                              <p:cond delay="0"/>
                            </p:stCondLst>
                            <p:childTnLst>
                              <p:par>
                                <p:cTn id="29" presetID="1" presetClass="exit" presetSubtype="0" fill="hold" grpId="0" nodeType="clickEffect">
                                  <p:stCondLst>
                                    <p:cond delay="0"/>
                                  </p:stCondLst>
                                  <p:childTnLst>
                                    <p:set>
                                      <p:cBhvr>
                                        <p:cTn id="30" dur="1" fill="hold">
                                          <p:stCondLst>
                                            <p:cond delay="0"/>
                                          </p:stCondLst>
                                        </p:cTn>
                                        <p:tgtEl>
                                          <p:spTgt spid="22"/>
                                        </p:tgtEl>
                                        <p:attrNameLst>
                                          <p:attrName>style.visibility</p:attrName>
                                        </p:attrNameLst>
                                      </p:cBhvr>
                                      <p:to>
                                        <p:strVal val="hidden"/>
                                      </p:to>
                                    </p:set>
                                  </p:childTnLst>
                                </p:cTn>
                              </p:par>
                            </p:childTnLst>
                          </p:cTn>
                        </p:par>
                      </p:childTnLst>
                    </p:cTn>
                  </p:par>
                  <p:par>
                    <p:cTn id="31" fill="hold">
                      <p:stCondLst>
                        <p:cond delay="indefinite"/>
                      </p:stCondLst>
                      <p:childTnLst>
                        <p:par>
                          <p:cTn id="32" fill="hold">
                            <p:stCondLst>
                              <p:cond delay="0"/>
                            </p:stCondLst>
                            <p:childTnLst>
                              <p:par>
                                <p:cTn id="33" presetID="1" presetClass="exit" presetSubtype="0" fill="hold" grpId="0" nodeType="clickEffect">
                                  <p:stCondLst>
                                    <p:cond delay="0"/>
                                  </p:stCondLst>
                                  <p:childTnLst>
                                    <p:set>
                                      <p:cBhvr>
                                        <p:cTn id="34" dur="1" fill="hold">
                                          <p:stCondLst>
                                            <p:cond delay="0"/>
                                          </p:stCondLst>
                                        </p:cTn>
                                        <p:tgtEl>
                                          <p:spTgt spid="23"/>
                                        </p:tgtEl>
                                        <p:attrNameLst>
                                          <p:attrName>style.visibility</p:attrName>
                                        </p:attrNameLst>
                                      </p:cBhvr>
                                      <p:to>
                                        <p:strVal val="hidden"/>
                                      </p:to>
                                    </p:set>
                                  </p:childTnLst>
                                </p:cTn>
                              </p:par>
                            </p:childTnLst>
                          </p:cTn>
                        </p:par>
                      </p:childTnLst>
                    </p:cTn>
                  </p:par>
                  <p:par>
                    <p:cTn id="35" fill="hold">
                      <p:stCondLst>
                        <p:cond delay="indefinite"/>
                      </p:stCondLst>
                      <p:childTnLst>
                        <p:par>
                          <p:cTn id="36" fill="hold">
                            <p:stCondLst>
                              <p:cond delay="0"/>
                            </p:stCondLst>
                            <p:childTnLst>
                              <p:par>
                                <p:cTn id="37" presetID="1" presetClass="exit" presetSubtype="0" fill="hold" grpId="0" nodeType="clickEffect">
                                  <p:stCondLst>
                                    <p:cond delay="0"/>
                                  </p:stCondLst>
                                  <p:childTnLst>
                                    <p:set>
                                      <p:cBhvr>
                                        <p:cTn id="38" dur="1" fill="hold">
                                          <p:stCondLst>
                                            <p:cond delay="0"/>
                                          </p:stCondLst>
                                        </p:cTn>
                                        <p:tgtEl>
                                          <p:spTgt spid="24"/>
                                        </p:tgtEl>
                                        <p:attrNameLst>
                                          <p:attrName>style.visibility</p:attrName>
                                        </p:attrNameLst>
                                      </p:cBhvr>
                                      <p:to>
                                        <p:strVal val="hidden"/>
                                      </p:to>
                                    </p:set>
                                  </p:childTnLst>
                                </p:cTn>
                              </p:par>
                            </p:childTnLst>
                          </p:cTn>
                        </p:par>
                      </p:childTnLst>
                    </p:cTn>
                  </p:par>
                  <p:par>
                    <p:cTn id="39" fill="hold">
                      <p:stCondLst>
                        <p:cond delay="indefinite"/>
                      </p:stCondLst>
                      <p:childTnLst>
                        <p:par>
                          <p:cTn id="40" fill="hold">
                            <p:stCondLst>
                              <p:cond delay="0"/>
                            </p:stCondLst>
                            <p:childTnLst>
                              <p:par>
                                <p:cTn id="41" presetID="1" presetClass="exit" presetSubtype="0" fill="hold" grpId="0" nodeType="clickEffect">
                                  <p:stCondLst>
                                    <p:cond delay="0"/>
                                  </p:stCondLst>
                                  <p:childTnLst>
                                    <p:set>
                                      <p:cBhvr>
                                        <p:cTn id="42" dur="1" fill="hold">
                                          <p:stCondLst>
                                            <p:cond delay="0"/>
                                          </p:stCondLst>
                                        </p:cTn>
                                        <p:tgtEl>
                                          <p:spTgt spid="25"/>
                                        </p:tgtEl>
                                        <p:attrNameLst>
                                          <p:attrName>style.visibility</p:attrName>
                                        </p:attrNameLst>
                                      </p:cBhvr>
                                      <p:to>
                                        <p:strVal val="hidden"/>
                                      </p:to>
                                    </p:set>
                                  </p:childTnLst>
                                </p:cTn>
                              </p:par>
                            </p:childTnLst>
                          </p:cTn>
                        </p:par>
                      </p:childTnLst>
                    </p:cTn>
                  </p:par>
                  <p:par>
                    <p:cTn id="43" fill="hold">
                      <p:stCondLst>
                        <p:cond delay="indefinite"/>
                      </p:stCondLst>
                      <p:childTnLst>
                        <p:par>
                          <p:cTn id="44" fill="hold">
                            <p:stCondLst>
                              <p:cond delay="0"/>
                            </p:stCondLst>
                            <p:childTnLst>
                              <p:par>
                                <p:cTn id="45" presetID="1" presetClass="exit" presetSubtype="0" fill="hold" grpId="0" nodeType="clickEffect">
                                  <p:stCondLst>
                                    <p:cond delay="0"/>
                                  </p:stCondLst>
                                  <p:childTnLst>
                                    <p:set>
                                      <p:cBhvr>
                                        <p:cTn id="46" dur="1" fill="hold">
                                          <p:stCondLst>
                                            <p:cond delay="0"/>
                                          </p:stCondLst>
                                        </p:cTn>
                                        <p:tgtEl>
                                          <p:spTgt spid="26"/>
                                        </p:tgtEl>
                                        <p:attrNameLst>
                                          <p:attrName>style.visibility</p:attrName>
                                        </p:attrNameLst>
                                      </p:cBhvr>
                                      <p:to>
                                        <p:strVal val="hidden"/>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3">
                                            <p:txEl>
                                              <p:pRg st="7" end="7"/>
                                            </p:txEl>
                                          </p:spTgt>
                                        </p:tgtEl>
                                        <p:attrNameLst>
                                          <p:attrName>style.visibility</p:attrName>
                                        </p:attrNameLst>
                                      </p:cBhvr>
                                      <p:to>
                                        <p:strVal val="visible"/>
                                      </p:to>
                                    </p:set>
                                  </p:childTnLst>
                                </p:cTn>
                              </p:par>
                              <p:par>
                                <p:cTn id="51" presetID="1" presetClass="entr" presetSubtype="0" fill="hold" nodeType="withEffect">
                                  <p:stCondLst>
                                    <p:cond delay="0"/>
                                  </p:stCondLst>
                                  <p:childTnLst>
                                    <p:set>
                                      <p:cBhvr>
                                        <p:cTn id="52"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8" grpId="0" animBg="1"/>
      <p:bldP spid="19" grpId="0" animBg="1"/>
      <p:bldP spid="20" grpId="0" animBg="1"/>
      <p:bldP spid="21" grpId="0" animBg="1"/>
      <p:bldP spid="22" grpId="0" animBg="1"/>
      <p:bldP spid="23" grpId="0" animBg="1"/>
      <p:bldP spid="24" grpId="0" animBg="1"/>
      <p:bldP spid="25" grpId="0" animBg="1"/>
      <p:bldP spid="26"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a:extLst>
              <a:ext uri="{FF2B5EF4-FFF2-40B4-BE49-F238E27FC236}">
                <a16:creationId xmlns:a16="http://schemas.microsoft.com/office/drawing/2014/main" id="{7D37DB75-048B-4650-A623-658E97560979}"/>
              </a:ext>
            </a:extLst>
          </p:cNvPr>
          <p:cNvGraphicFramePr>
            <a:graphicFrameLocks noGrp="1"/>
          </p:cNvGraphicFramePr>
          <p:nvPr>
            <p:extLst>
              <p:ext uri="{D42A27DB-BD31-4B8C-83A1-F6EECF244321}">
                <p14:modId xmlns:p14="http://schemas.microsoft.com/office/powerpoint/2010/main" val="3557227720"/>
              </p:ext>
            </p:extLst>
          </p:nvPr>
        </p:nvGraphicFramePr>
        <p:xfrm>
          <a:off x="8448781" y="3077609"/>
          <a:ext cx="2719228" cy="3722748"/>
        </p:xfrm>
        <a:graphic>
          <a:graphicData uri="http://schemas.openxmlformats.org/drawingml/2006/table">
            <a:tbl>
              <a:tblPr>
                <a:tableStyleId>{5C22544A-7EE6-4342-B048-85BDC9FD1C3A}</a:tableStyleId>
              </a:tblPr>
              <a:tblGrid>
                <a:gridCol w="1359614">
                  <a:extLst>
                    <a:ext uri="{9D8B030D-6E8A-4147-A177-3AD203B41FA5}">
                      <a16:colId xmlns:a16="http://schemas.microsoft.com/office/drawing/2014/main" val="4289003383"/>
                    </a:ext>
                  </a:extLst>
                </a:gridCol>
                <a:gridCol w="1359614">
                  <a:extLst>
                    <a:ext uri="{9D8B030D-6E8A-4147-A177-3AD203B41FA5}">
                      <a16:colId xmlns:a16="http://schemas.microsoft.com/office/drawing/2014/main" val="2509505542"/>
                    </a:ext>
                  </a:extLst>
                </a:gridCol>
              </a:tblGrid>
              <a:tr h="620458">
                <a:tc>
                  <a:txBody>
                    <a:bodyPr/>
                    <a:lstStyle/>
                    <a:p>
                      <a:pPr algn="ctr" fontAlgn="b"/>
                      <a:r>
                        <a:rPr lang="en-US" sz="1600" b="1" u="none" strike="noStrike" dirty="0">
                          <a:effectLst/>
                        </a:rPr>
                        <a:t>Company</a:t>
                      </a:r>
                      <a:endParaRPr lang="en-US" sz="1600" b="1" i="0" u="none" strike="noStrike" dirty="0">
                        <a:solidFill>
                          <a:srgbClr val="000000"/>
                        </a:solidFill>
                        <a:effectLst/>
                        <a:latin typeface="Calibri" panose="020F0502020204030204" pitchFamily="34" charset="0"/>
                      </a:endParaRPr>
                    </a:p>
                  </a:txBody>
                  <a:tcPr marL="6350" marR="6350" marT="6350" marB="0" anchor="b"/>
                </a:tc>
                <a:tc>
                  <a:txBody>
                    <a:bodyPr/>
                    <a:lstStyle/>
                    <a:p>
                      <a:pPr algn="ctr" fontAlgn="b"/>
                      <a:r>
                        <a:rPr lang="en-US" sz="1600" b="1" u="none" strike="noStrike" dirty="0">
                          <a:effectLst/>
                        </a:rPr>
                        <a:t>% Change in EPS</a:t>
                      </a:r>
                      <a:endParaRPr lang="en-US" sz="1600" b="1" i="0" u="none" strike="noStrike" dirty="0">
                        <a:solidFill>
                          <a:srgbClr val="000000"/>
                        </a:solidFill>
                        <a:effectLst/>
                        <a:latin typeface="Calibri" panose="020F0502020204030204" pitchFamily="34" charset="0"/>
                      </a:endParaRPr>
                    </a:p>
                  </a:txBody>
                  <a:tcPr marL="6350" marR="6350" marT="6350" marB="0" anchor="b"/>
                </a:tc>
                <a:extLst>
                  <a:ext uri="{0D108BD9-81ED-4DB2-BD59-A6C34878D82A}">
                    <a16:rowId xmlns:a16="http://schemas.microsoft.com/office/drawing/2014/main" val="1741516058"/>
                  </a:ext>
                </a:extLst>
              </a:tr>
              <a:tr h="310229">
                <a:tc>
                  <a:txBody>
                    <a:bodyPr/>
                    <a:lstStyle/>
                    <a:p>
                      <a:pPr algn="ctr" fontAlgn="b"/>
                      <a:r>
                        <a:rPr lang="en-US" sz="1600" b="1" u="none" strike="noStrike" dirty="0">
                          <a:effectLst/>
                        </a:rPr>
                        <a:t>Apple</a:t>
                      </a:r>
                      <a:endParaRPr lang="en-US" sz="1600" b="1" i="0" u="none" strike="noStrike" dirty="0">
                        <a:solidFill>
                          <a:srgbClr val="000000"/>
                        </a:solidFill>
                        <a:effectLst/>
                        <a:latin typeface="Calibri" panose="020F0502020204030204" pitchFamily="34" charset="0"/>
                      </a:endParaRPr>
                    </a:p>
                  </a:txBody>
                  <a:tcPr marL="6350" marR="6350" marT="6350" marB="0" anchor="b"/>
                </a:tc>
                <a:tc>
                  <a:txBody>
                    <a:bodyPr/>
                    <a:lstStyle/>
                    <a:p>
                      <a:pPr algn="ctr" fontAlgn="b"/>
                      <a:r>
                        <a:rPr lang="en-US" sz="1600" b="1" u="none" strike="noStrike" dirty="0">
                          <a:effectLst/>
                        </a:rPr>
                        <a:t>71.3%</a:t>
                      </a:r>
                      <a:endParaRPr lang="en-US" sz="1600" b="1" i="0" u="none" strike="noStrike" dirty="0">
                        <a:solidFill>
                          <a:srgbClr val="000000"/>
                        </a:solidFill>
                        <a:effectLst/>
                        <a:latin typeface="Calibri" panose="020F0502020204030204" pitchFamily="34" charset="0"/>
                      </a:endParaRPr>
                    </a:p>
                  </a:txBody>
                  <a:tcPr marL="6350" marR="6350" marT="6350" marB="0" anchor="b"/>
                </a:tc>
                <a:extLst>
                  <a:ext uri="{0D108BD9-81ED-4DB2-BD59-A6C34878D82A}">
                    <a16:rowId xmlns:a16="http://schemas.microsoft.com/office/drawing/2014/main" val="2655237601"/>
                  </a:ext>
                </a:extLst>
              </a:tr>
              <a:tr h="310229">
                <a:tc>
                  <a:txBody>
                    <a:bodyPr/>
                    <a:lstStyle/>
                    <a:p>
                      <a:pPr algn="ctr" fontAlgn="b"/>
                      <a:r>
                        <a:rPr lang="en-US" sz="1600" b="1" u="none" strike="noStrike" dirty="0">
                          <a:effectLst/>
                        </a:rPr>
                        <a:t>Target</a:t>
                      </a:r>
                      <a:endParaRPr lang="en-US" sz="1600" b="1" i="0" u="none" strike="noStrike" dirty="0">
                        <a:solidFill>
                          <a:srgbClr val="000000"/>
                        </a:solidFill>
                        <a:effectLst/>
                        <a:latin typeface="Calibri" panose="020F0502020204030204" pitchFamily="34" charset="0"/>
                      </a:endParaRPr>
                    </a:p>
                  </a:txBody>
                  <a:tcPr marL="6350" marR="6350" marT="6350" marB="0" anchor="b"/>
                </a:tc>
                <a:tc>
                  <a:txBody>
                    <a:bodyPr/>
                    <a:lstStyle/>
                    <a:p>
                      <a:pPr algn="ctr" fontAlgn="b"/>
                      <a:r>
                        <a:rPr lang="en-US" sz="1600" b="1" u="none" strike="noStrike" dirty="0">
                          <a:effectLst/>
                        </a:rPr>
                        <a:t>63.1%</a:t>
                      </a:r>
                      <a:endParaRPr lang="en-US" sz="1600" b="1" i="0" u="none" strike="noStrike" dirty="0">
                        <a:solidFill>
                          <a:srgbClr val="000000"/>
                        </a:solidFill>
                        <a:effectLst/>
                        <a:latin typeface="Calibri" panose="020F0502020204030204" pitchFamily="34" charset="0"/>
                      </a:endParaRPr>
                    </a:p>
                  </a:txBody>
                  <a:tcPr marL="6350" marR="6350" marT="6350" marB="0" anchor="b"/>
                </a:tc>
                <a:extLst>
                  <a:ext uri="{0D108BD9-81ED-4DB2-BD59-A6C34878D82A}">
                    <a16:rowId xmlns:a16="http://schemas.microsoft.com/office/drawing/2014/main" val="3543854058"/>
                  </a:ext>
                </a:extLst>
              </a:tr>
              <a:tr h="310229">
                <a:tc>
                  <a:txBody>
                    <a:bodyPr/>
                    <a:lstStyle/>
                    <a:p>
                      <a:pPr algn="ctr" fontAlgn="b"/>
                      <a:r>
                        <a:rPr lang="en-US" sz="1600" b="1" u="none" strike="noStrike" dirty="0">
                          <a:effectLst/>
                        </a:rPr>
                        <a:t>Amazon</a:t>
                      </a:r>
                      <a:endParaRPr lang="en-US" sz="1600" b="1" i="0" u="none" strike="noStrike" dirty="0">
                        <a:solidFill>
                          <a:srgbClr val="000000"/>
                        </a:solidFill>
                        <a:effectLst/>
                        <a:latin typeface="Calibri" panose="020F0502020204030204" pitchFamily="34" charset="0"/>
                      </a:endParaRPr>
                    </a:p>
                  </a:txBody>
                  <a:tcPr marL="6350" marR="6350" marT="6350" marB="0" anchor="b"/>
                </a:tc>
                <a:tc>
                  <a:txBody>
                    <a:bodyPr/>
                    <a:lstStyle/>
                    <a:p>
                      <a:pPr algn="ctr" fontAlgn="b"/>
                      <a:r>
                        <a:rPr lang="en-US" sz="1600" b="1" u="none" strike="noStrike" dirty="0">
                          <a:effectLst/>
                        </a:rPr>
                        <a:t>54.6%</a:t>
                      </a:r>
                      <a:endParaRPr lang="en-US" sz="1600" b="1" i="0" u="none" strike="noStrike" dirty="0">
                        <a:solidFill>
                          <a:srgbClr val="000000"/>
                        </a:solidFill>
                        <a:effectLst/>
                        <a:latin typeface="Calibri" panose="020F0502020204030204" pitchFamily="34" charset="0"/>
                      </a:endParaRPr>
                    </a:p>
                  </a:txBody>
                  <a:tcPr marL="6350" marR="6350" marT="6350" marB="0" anchor="b"/>
                </a:tc>
                <a:extLst>
                  <a:ext uri="{0D108BD9-81ED-4DB2-BD59-A6C34878D82A}">
                    <a16:rowId xmlns:a16="http://schemas.microsoft.com/office/drawing/2014/main" val="3371639356"/>
                  </a:ext>
                </a:extLst>
              </a:tr>
              <a:tr h="310229">
                <a:tc>
                  <a:txBody>
                    <a:bodyPr/>
                    <a:lstStyle/>
                    <a:p>
                      <a:pPr algn="ctr" fontAlgn="b"/>
                      <a:r>
                        <a:rPr lang="en-US" sz="1600" b="1" u="none" strike="noStrike" dirty="0">
                          <a:effectLst/>
                        </a:rPr>
                        <a:t>Ecolab</a:t>
                      </a:r>
                      <a:endParaRPr lang="en-US" sz="1600" b="1" i="0" u="none" strike="noStrike" dirty="0">
                        <a:solidFill>
                          <a:srgbClr val="000000"/>
                        </a:solidFill>
                        <a:effectLst/>
                        <a:latin typeface="Calibri" panose="020F0502020204030204" pitchFamily="34" charset="0"/>
                      </a:endParaRPr>
                    </a:p>
                  </a:txBody>
                  <a:tcPr marL="6350" marR="6350" marT="6350" marB="0" anchor="b"/>
                </a:tc>
                <a:tc>
                  <a:txBody>
                    <a:bodyPr/>
                    <a:lstStyle/>
                    <a:p>
                      <a:pPr algn="ctr" fontAlgn="b"/>
                      <a:r>
                        <a:rPr lang="en-US" sz="1600" b="1" u="none" strike="noStrike" dirty="0">
                          <a:effectLst/>
                        </a:rPr>
                        <a:t>17.1%</a:t>
                      </a:r>
                      <a:endParaRPr lang="en-US" sz="1600" b="1" i="0" u="none" strike="noStrike" dirty="0">
                        <a:solidFill>
                          <a:srgbClr val="000000"/>
                        </a:solidFill>
                        <a:effectLst/>
                        <a:latin typeface="Calibri" panose="020F0502020204030204" pitchFamily="34" charset="0"/>
                      </a:endParaRPr>
                    </a:p>
                  </a:txBody>
                  <a:tcPr marL="6350" marR="6350" marT="6350" marB="0" anchor="b"/>
                </a:tc>
                <a:extLst>
                  <a:ext uri="{0D108BD9-81ED-4DB2-BD59-A6C34878D82A}">
                    <a16:rowId xmlns:a16="http://schemas.microsoft.com/office/drawing/2014/main" val="240905601"/>
                  </a:ext>
                </a:extLst>
              </a:tr>
              <a:tr h="310229">
                <a:tc>
                  <a:txBody>
                    <a:bodyPr/>
                    <a:lstStyle/>
                    <a:p>
                      <a:pPr algn="ctr" fontAlgn="b"/>
                      <a:r>
                        <a:rPr lang="en-US" sz="1600" b="1" u="none" strike="noStrike" dirty="0">
                          <a:effectLst/>
                        </a:rPr>
                        <a:t>UnitedHealth</a:t>
                      </a:r>
                      <a:endParaRPr lang="en-US" sz="1600" b="1" i="0" u="none" strike="noStrike" dirty="0">
                        <a:solidFill>
                          <a:srgbClr val="000000"/>
                        </a:solidFill>
                        <a:effectLst/>
                        <a:latin typeface="Calibri" panose="020F0502020204030204" pitchFamily="34" charset="0"/>
                      </a:endParaRPr>
                    </a:p>
                  </a:txBody>
                  <a:tcPr marL="6350" marR="6350" marT="6350" marB="0" anchor="b"/>
                </a:tc>
                <a:tc>
                  <a:txBody>
                    <a:bodyPr/>
                    <a:lstStyle/>
                    <a:p>
                      <a:pPr algn="ctr" fontAlgn="b"/>
                      <a:r>
                        <a:rPr lang="en-US" sz="1600" b="1" u="none" strike="noStrike" dirty="0">
                          <a:effectLst/>
                        </a:rPr>
                        <a:t>12.9%</a:t>
                      </a:r>
                      <a:endParaRPr lang="en-US" sz="1600" b="1" i="0" u="none" strike="noStrike" dirty="0">
                        <a:solidFill>
                          <a:srgbClr val="000000"/>
                        </a:solidFill>
                        <a:effectLst/>
                        <a:latin typeface="Calibri" panose="020F0502020204030204" pitchFamily="34" charset="0"/>
                      </a:endParaRPr>
                    </a:p>
                  </a:txBody>
                  <a:tcPr marL="6350" marR="6350" marT="6350" marB="0" anchor="b"/>
                </a:tc>
                <a:extLst>
                  <a:ext uri="{0D108BD9-81ED-4DB2-BD59-A6C34878D82A}">
                    <a16:rowId xmlns:a16="http://schemas.microsoft.com/office/drawing/2014/main" val="1994745397"/>
                  </a:ext>
                </a:extLst>
              </a:tr>
              <a:tr h="310229">
                <a:tc>
                  <a:txBody>
                    <a:bodyPr/>
                    <a:lstStyle/>
                    <a:p>
                      <a:pPr algn="ctr" fontAlgn="b"/>
                      <a:r>
                        <a:rPr lang="en-US" sz="1600" b="1" u="none" strike="noStrike" dirty="0">
                          <a:effectLst/>
                        </a:rPr>
                        <a:t>3M</a:t>
                      </a:r>
                      <a:endParaRPr lang="en-US" sz="1600" b="1" i="0" u="none" strike="noStrike" dirty="0">
                        <a:solidFill>
                          <a:srgbClr val="000000"/>
                        </a:solidFill>
                        <a:effectLst/>
                        <a:latin typeface="Calibri" panose="020F0502020204030204" pitchFamily="34" charset="0"/>
                      </a:endParaRPr>
                    </a:p>
                  </a:txBody>
                  <a:tcPr marL="6350" marR="6350" marT="6350" marB="0" anchor="b"/>
                </a:tc>
                <a:tc>
                  <a:txBody>
                    <a:bodyPr/>
                    <a:lstStyle/>
                    <a:p>
                      <a:pPr algn="ctr" fontAlgn="b"/>
                      <a:r>
                        <a:rPr lang="en-US" sz="1600" b="1" u="none" strike="noStrike" dirty="0">
                          <a:effectLst/>
                        </a:rPr>
                        <a:t>8.4%</a:t>
                      </a:r>
                      <a:endParaRPr lang="en-US" sz="1600" b="1" i="0" u="none" strike="noStrike" dirty="0">
                        <a:solidFill>
                          <a:srgbClr val="000000"/>
                        </a:solidFill>
                        <a:effectLst/>
                        <a:latin typeface="Calibri" panose="020F0502020204030204" pitchFamily="34" charset="0"/>
                      </a:endParaRPr>
                    </a:p>
                  </a:txBody>
                  <a:tcPr marL="6350" marR="6350" marT="6350" marB="0" anchor="b"/>
                </a:tc>
                <a:extLst>
                  <a:ext uri="{0D108BD9-81ED-4DB2-BD59-A6C34878D82A}">
                    <a16:rowId xmlns:a16="http://schemas.microsoft.com/office/drawing/2014/main" val="4278551593"/>
                  </a:ext>
                </a:extLst>
              </a:tr>
              <a:tr h="310229">
                <a:tc>
                  <a:txBody>
                    <a:bodyPr/>
                    <a:lstStyle/>
                    <a:p>
                      <a:pPr algn="ctr" fontAlgn="b"/>
                      <a:r>
                        <a:rPr lang="en-US" sz="1600" b="1" u="none" strike="noStrike" dirty="0">
                          <a:effectLst/>
                        </a:rPr>
                        <a:t>Xcel Energy</a:t>
                      </a:r>
                      <a:endParaRPr lang="en-US" sz="1600" b="1" i="0" u="none" strike="noStrike" dirty="0">
                        <a:solidFill>
                          <a:srgbClr val="000000"/>
                        </a:solidFill>
                        <a:effectLst/>
                        <a:latin typeface="Calibri" panose="020F0502020204030204" pitchFamily="34" charset="0"/>
                      </a:endParaRPr>
                    </a:p>
                  </a:txBody>
                  <a:tcPr marL="6350" marR="6350" marT="6350" marB="0" anchor="b"/>
                </a:tc>
                <a:tc>
                  <a:txBody>
                    <a:bodyPr/>
                    <a:lstStyle/>
                    <a:p>
                      <a:pPr algn="ctr" fontAlgn="b"/>
                      <a:r>
                        <a:rPr lang="en-US" sz="1600" b="1" u="none" strike="noStrike" dirty="0">
                          <a:effectLst/>
                        </a:rPr>
                        <a:t>6.0%</a:t>
                      </a:r>
                      <a:endParaRPr lang="en-US" sz="1600" b="1" i="0" u="none" strike="noStrike" dirty="0">
                        <a:solidFill>
                          <a:srgbClr val="000000"/>
                        </a:solidFill>
                        <a:effectLst/>
                        <a:latin typeface="Calibri" panose="020F0502020204030204" pitchFamily="34" charset="0"/>
                      </a:endParaRPr>
                    </a:p>
                  </a:txBody>
                  <a:tcPr marL="6350" marR="6350" marT="6350" marB="0" anchor="b"/>
                </a:tc>
                <a:extLst>
                  <a:ext uri="{0D108BD9-81ED-4DB2-BD59-A6C34878D82A}">
                    <a16:rowId xmlns:a16="http://schemas.microsoft.com/office/drawing/2014/main" val="2067055392"/>
                  </a:ext>
                </a:extLst>
              </a:tr>
              <a:tr h="310229">
                <a:tc>
                  <a:txBody>
                    <a:bodyPr/>
                    <a:lstStyle/>
                    <a:p>
                      <a:pPr algn="ctr" fontAlgn="b"/>
                      <a:r>
                        <a:rPr lang="en-US" sz="1600" b="1" u="none" strike="noStrike" dirty="0">
                          <a:effectLst/>
                        </a:rPr>
                        <a:t>Hormel</a:t>
                      </a:r>
                      <a:endParaRPr lang="en-US" sz="1600" b="1" i="0" u="none" strike="noStrike" dirty="0">
                        <a:solidFill>
                          <a:srgbClr val="000000"/>
                        </a:solidFill>
                        <a:effectLst/>
                        <a:latin typeface="Calibri" panose="020F0502020204030204" pitchFamily="34" charset="0"/>
                      </a:endParaRPr>
                    </a:p>
                  </a:txBody>
                  <a:tcPr marL="6350" marR="6350" marT="6350" marB="0" anchor="b"/>
                </a:tc>
                <a:tc>
                  <a:txBody>
                    <a:bodyPr/>
                    <a:lstStyle/>
                    <a:p>
                      <a:pPr algn="ctr" fontAlgn="b"/>
                      <a:r>
                        <a:rPr lang="en-US" sz="1600" b="1" u="none" strike="noStrike" dirty="0">
                          <a:effectLst/>
                        </a:rPr>
                        <a:t>-0.5%</a:t>
                      </a:r>
                      <a:endParaRPr lang="en-US" sz="1600" b="1" i="0" u="none" strike="noStrike" dirty="0">
                        <a:solidFill>
                          <a:srgbClr val="000000"/>
                        </a:solidFill>
                        <a:effectLst/>
                        <a:latin typeface="Calibri" panose="020F0502020204030204" pitchFamily="34" charset="0"/>
                      </a:endParaRPr>
                    </a:p>
                  </a:txBody>
                  <a:tcPr marL="6350" marR="6350" marT="6350" marB="0" anchor="b"/>
                </a:tc>
                <a:extLst>
                  <a:ext uri="{0D108BD9-81ED-4DB2-BD59-A6C34878D82A}">
                    <a16:rowId xmlns:a16="http://schemas.microsoft.com/office/drawing/2014/main" val="4074202974"/>
                  </a:ext>
                </a:extLst>
              </a:tr>
              <a:tr h="310229">
                <a:tc>
                  <a:txBody>
                    <a:bodyPr/>
                    <a:lstStyle/>
                    <a:p>
                      <a:pPr algn="ctr" fontAlgn="b"/>
                      <a:r>
                        <a:rPr lang="en-US" sz="1600" b="1" u="none" strike="noStrike" dirty="0">
                          <a:effectLst/>
                        </a:rPr>
                        <a:t>Boeing</a:t>
                      </a:r>
                      <a:endParaRPr lang="en-US" sz="1600" b="1" i="0" u="none" strike="noStrike" dirty="0">
                        <a:solidFill>
                          <a:srgbClr val="000000"/>
                        </a:solidFill>
                        <a:effectLst/>
                        <a:latin typeface="Calibri" panose="020F0502020204030204" pitchFamily="34" charset="0"/>
                      </a:endParaRPr>
                    </a:p>
                  </a:txBody>
                  <a:tcPr marL="6350" marR="6350" marT="6350" marB="0" anchor="b"/>
                </a:tc>
                <a:tc>
                  <a:txBody>
                    <a:bodyPr/>
                    <a:lstStyle/>
                    <a:p>
                      <a:pPr algn="ctr" fontAlgn="b"/>
                      <a:r>
                        <a:rPr lang="en-US" sz="1600" b="1" u="none" strike="noStrike" dirty="0">
                          <a:effectLst/>
                        </a:rPr>
                        <a:t>-65.8%</a:t>
                      </a:r>
                      <a:endParaRPr lang="en-US" sz="1600" b="1" i="0" u="none" strike="noStrike" dirty="0">
                        <a:solidFill>
                          <a:srgbClr val="000000"/>
                        </a:solidFill>
                        <a:effectLst/>
                        <a:latin typeface="Calibri" panose="020F0502020204030204" pitchFamily="34" charset="0"/>
                      </a:endParaRPr>
                    </a:p>
                  </a:txBody>
                  <a:tcPr marL="6350" marR="6350" marT="6350" marB="0" anchor="b"/>
                </a:tc>
                <a:extLst>
                  <a:ext uri="{0D108BD9-81ED-4DB2-BD59-A6C34878D82A}">
                    <a16:rowId xmlns:a16="http://schemas.microsoft.com/office/drawing/2014/main" val="274093644"/>
                  </a:ext>
                </a:extLst>
              </a:tr>
              <a:tr h="310229">
                <a:tc>
                  <a:txBody>
                    <a:bodyPr/>
                    <a:lstStyle/>
                    <a:p>
                      <a:pPr algn="ctr" fontAlgn="b"/>
                      <a:r>
                        <a:rPr lang="en-US" sz="1600" b="1" u="none" strike="noStrike" dirty="0">
                          <a:effectLst/>
                        </a:rPr>
                        <a:t>AT&amp;T</a:t>
                      </a:r>
                      <a:endParaRPr lang="en-US" sz="1600" b="1" i="0" u="none" strike="noStrike" dirty="0">
                        <a:solidFill>
                          <a:srgbClr val="000000"/>
                        </a:solidFill>
                        <a:effectLst/>
                        <a:latin typeface="Calibri" panose="020F0502020204030204" pitchFamily="34" charset="0"/>
                      </a:endParaRPr>
                    </a:p>
                  </a:txBody>
                  <a:tcPr marL="6350" marR="6350" marT="6350" marB="0" anchor="b"/>
                </a:tc>
                <a:tc>
                  <a:txBody>
                    <a:bodyPr/>
                    <a:lstStyle/>
                    <a:p>
                      <a:pPr algn="ctr" fontAlgn="b"/>
                      <a:r>
                        <a:rPr lang="en-US" sz="1600" b="1" u="none" strike="noStrike" dirty="0">
                          <a:effectLst/>
                        </a:rPr>
                        <a:t>-469.3%</a:t>
                      </a:r>
                      <a:endParaRPr lang="en-US" sz="1600" b="1" i="0" u="none" strike="noStrike" dirty="0">
                        <a:solidFill>
                          <a:srgbClr val="000000"/>
                        </a:solidFill>
                        <a:effectLst/>
                        <a:latin typeface="Calibri" panose="020F0502020204030204" pitchFamily="34" charset="0"/>
                      </a:endParaRPr>
                    </a:p>
                  </a:txBody>
                  <a:tcPr marL="6350" marR="6350" marT="6350" marB="0" anchor="b"/>
                </a:tc>
                <a:extLst>
                  <a:ext uri="{0D108BD9-81ED-4DB2-BD59-A6C34878D82A}">
                    <a16:rowId xmlns:a16="http://schemas.microsoft.com/office/drawing/2014/main" val="1341792644"/>
                  </a:ext>
                </a:extLst>
              </a:tr>
            </a:tbl>
          </a:graphicData>
        </a:graphic>
      </p:graphicFrame>
      <p:sp>
        <p:nvSpPr>
          <p:cNvPr id="2" name="Title 1">
            <a:extLst>
              <a:ext uri="{FF2B5EF4-FFF2-40B4-BE49-F238E27FC236}">
                <a16:creationId xmlns:a16="http://schemas.microsoft.com/office/drawing/2014/main" id="{6C07E3EE-F2C4-4352-99D0-0B267FE20513}"/>
              </a:ext>
            </a:extLst>
          </p:cNvPr>
          <p:cNvSpPr>
            <a:spLocks noGrp="1"/>
          </p:cNvSpPr>
          <p:nvPr>
            <p:ph type="title"/>
          </p:nvPr>
        </p:nvSpPr>
        <p:spPr/>
        <p:txBody>
          <a:bodyPr/>
          <a:lstStyle/>
          <a:p>
            <a:r>
              <a:rPr lang="en-US" dirty="0"/>
              <a:t>% Change in EPS</a:t>
            </a:r>
          </a:p>
        </p:txBody>
      </p:sp>
      <p:sp>
        <p:nvSpPr>
          <p:cNvPr id="3" name="Content Placeholder 2">
            <a:extLst>
              <a:ext uri="{FF2B5EF4-FFF2-40B4-BE49-F238E27FC236}">
                <a16:creationId xmlns:a16="http://schemas.microsoft.com/office/drawing/2014/main" id="{0828ACEF-8B99-463F-B439-018E46165E89}"/>
              </a:ext>
            </a:extLst>
          </p:cNvPr>
          <p:cNvSpPr>
            <a:spLocks noGrp="1"/>
          </p:cNvSpPr>
          <p:nvPr>
            <p:ph idx="1"/>
          </p:nvPr>
        </p:nvSpPr>
        <p:spPr>
          <a:xfrm>
            <a:off x="838200" y="1441928"/>
            <a:ext cx="10515600" cy="2746375"/>
          </a:xfrm>
        </p:spPr>
        <p:txBody>
          <a:bodyPr>
            <a:normAutofit fontScale="70000" lnSpcReduction="20000"/>
          </a:bodyPr>
          <a:lstStyle/>
          <a:p>
            <a:r>
              <a:rPr lang="en-US" u="sng" dirty="0"/>
              <a:t>Current Year EPS– Prior Year EPS</a:t>
            </a:r>
          </a:p>
          <a:p>
            <a:pPr marL="0" indent="0">
              <a:buNone/>
            </a:pPr>
            <a:r>
              <a:rPr lang="en-US" dirty="0"/>
              <a:t>	         Prior Year EPS</a:t>
            </a:r>
          </a:p>
          <a:p>
            <a:endParaRPr lang="en-US" dirty="0"/>
          </a:p>
          <a:p>
            <a:r>
              <a:rPr lang="en-US" dirty="0"/>
              <a:t>Higher is…</a:t>
            </a:r>
          </a:p>
          <a:p>
            <a:pPr lvl="1"/>
            <a:r>
              <a:rPr lang="en-US" dirty="0"/>
              <a:t>Better</a:t>
            </a:r>
          </a:p>
          <a:p>
            <a:pPr lvl="1"/>
            <a:endParaRPr lang="en-US" dirty="0"/>
          </a:p>
          <a:p>
            <a:pPr lvl="1"/>
            <a:endParaRPr lang="en-US" dirty="0"/>
          </a:p>
          <a:p>
            <a:r>
              <a:rPr lang="en-US" dirty="0"/>
              <a:t>Median was…</a:t>
            </a:r>
          </a:p>
          <a:p>
            <a:pPr lvl="1"/>
            <a:r>
              <a:rPr lang="en-US" dirty="0"/>
              <a:t>10.7%</a:t>
            </a:r>
          </a:p>
          <a:p>
            <a:endParaRPr lang="en-US" dirty="0"/>
          </a:p>
        </p:txBody>
      </p:sp>
      <p:sp>
        <p:nvSpPr>
          <p:cNvPr id="6" name="Rectangle 5">
            <a:extLst>
              <a:ext uri="{FF2B5EF4-FFF2-40B4-BE49-F238E27FC236}">
                <a16:creationId xmlns:a16="http://schemas.microsoft.com/office/drawing/2014/main" id="{AC11ED9B-582F-4759-8550-0212FB4303F4}"/>
              </a:ext>
            </a:extLst>
          </p:cNvPr>
          <p:cNvSpPr/>
          <p:nvPr/>
        </p:nvSpPr>
        <p:spPr>
          <a:xfrm>
            <a:off x="8591542" y="4308554"/>
            <a:ext cx="1109608" cy="304539"/>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US" dirty="0"/>
          </a:p>
        </p:txBody>
      </p:sp>
      <p:sp>
        <p:nvSpPr>
          <p:cNvPr id="7" name="Rectangle 6">
            <a:extLst>
              <a:ext uri="{FF2B5EF4-FFF2-40B4-BE49-F238E27FC236}">
                <a16:creationId xmlns:a16="http://schemas.microsoft.com/office/drawing/2014/main" id="{49A591F7-C1BE-4C3B-82B5-21B443A46918}"/>
              </a:ext>
            </a:extLst>
          </p:cNvPr>
          <p:cNvSpPr/>
          <p:nvPr/>
        </p:nvSpPr>
        <p:spPr>
          <a:xfrm>
            <a:off x="8591542" y="4616218"/>
            <a:ext cx="1109608" cy="304539"/>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US" dirty="0"/>
          </a:p>
        </p:txBody>
      </p:sp>
      <p:sp>
        <p:nvSpPr>
          <p:cNvPr id="8" name="Rectangle 7">
            <a:extLst>
              <a:ext uri="{FF2B5EF4-FFF2-40B4-BE49-F238E27FC236}">
                <a16:creationId xmlns:a16="http://schemas.microsoft.com/office/drawing/2014/main" id="{DE1842B1-7F32-44AA-A119-3FB698AA3CBF}"/>
              </a:ext>
            </a:extLst>
          </p:cNvPr>
          <p:cNvSpPr/>
          <p:nvPr/>
        </p:nvSpPr>
        <p:spPr>
          <a:xfrm>
            <a:off x="8591542" y="3989459"/>
            <a:ext cx="1109608" cy="304539"/>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US" dirty="0"/>
          </a:p>
        </p:txBody>
      </p:sp>
      <p:sp>
        <p:nvSpPr>
          <p:cNvPr id="9" name="Rectangle 8">
            <a:extLst>
              <a:ext uri="{FF2B5EF4-FFF2-40B4-BE49-F238E27FC236}">
                <a16:creationId xmlns:a16="http://schemas.microsoft.com/office/drawing/2014/main" id="{A061A76B-5B64-4FCD-8806-C63A3D4727C8}"/>
              </a:ext>
            </a:extLst>
          </p:cNvPr>
          <p:cNvSpPr/>
          <p:nvPr/>
        </p:nvSpPr>
        <p:spPr>
          <a:xfrm>
            <a:off x="8591542" y="3706293"/>
            <a:ext cx="1109608" cy="304539"/>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US" dirty="0"/>
          </a:p>
        </p:txBody>
      </p:sp>
      <p:sp>
        <p:nvSpPr>
          <p:cNvPr id="12" name="Rectangle 11">
            <a:extLst>
              <a:ext uri="{FF2B5EF4-FFF2-40B4-BE49-F238E27FC236}">
                <a16:creationId xmlns:a16="http://schemas.microsoft.com/office/drawing/2014/main" id="{82B7ED26-7717-497E-88F4-208A6D1A8BEF}"/>
              </a:ext>
            </a:extLst>
          </p:cNvPr>
          <p:cNvSpPr/>
          <p:nvPr/>
        </p:nvSpPr>
        <p:spPr>
          <a:xfrm>
            <a:off x="8581268" y="4947836"/>
            <a:ext cx="1109608" cy="304539"/>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US" dirty="0"/>
          </a:p>
        </p:txBody>
      </p:sp>
      <p:sp>
        <p:nvSpPr>
          <p:cNvPr id="13" name="Rectangle 12">
            <a:extLst>
              <a:ext uri="{FF2B5EF4-FFF2-40B4-BE49-F238E27FC236}">
                <a16:creationId xmlns:a16="http://schemas.microsoft.com/office/drawing/2014/main" id="{8D19AF78-63FD-4B48-ACA3-D699A87DCCE6}"/>
              </a:ext>
            </a:extLst>
          </p:cNvPr>
          <p:cNvSpPr/>
          <p:nvPr/>
        </p:nvSpPr>
        <p:spPr>
          <a:xfrm>
            <a:off x="8591542" y="5234777"/>
            <a:ext cx="1109608" cy="304539"/>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US" dirty="0"/>
          </a:p>
        </p:txBody>
      </p:sp>
      <p:sp>
        <p:nvSpPr>
          <p:cNvPr id="14" name="Rectangle 13">
            <a:extLst>
              <a:ext uri="{FF2B5EF4-FFF2-40B4-BE49-F238E27FC236}">
                <a16:creationId xmlns:a16="http://schemas.microsoft.com/office/drawing/2014/main" id="{526FCB13-F6B3-4E2E-A90E-6802B1F8AB67}"/>
              </a:ext>
            </a:extLst>
          </p:cNvPr>
          <p:cNvSpPr/>
          <p:nvPr/>
        </p:nvSpPr>
        <p:spPr>
          <a:xfrm>
            <a:off x="8591542" y="5539681"/>
            <a:ext cx="1109608" cy="304539"/>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US" dirty="0"/>
          </a:p>
        </p:txBody>
      </p:sp>
      <p:sp>
        <p:nvSpPr>
          <p:cNvPr id="15" name="Rectangle 14">
            <a:extLst>
              <a:ext uri="{FF2B5EF4-FFF2-40B4-BE49-F238E27FC236}">
                <a16:creationId xmlns:a16="http://schemas.microsoft.com/office/drawing/2014/main" id="{3BAF8832-E229-4003-B771-E1796DC4BFE4}"/>
              </a:ext>
            </a:extLst>
          </p:cNvPr>
          <p:cNvSpPr/>
          <p:nvPr/>
        </p:nvSpPr>
        <p:spPr>
          <a:xfrm>
            <a:off x="8591542" y="5855941"/>
            <a:ext cx="1109608" cy="304539"/>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US" dirty="0"/>
          </a:p>
        </p:txBody>
      </p:sp>
      <p:sp>
        <p:nvSpPr>
          <p:cNvPr id="16" name="Rectangle 15">
            <a:extLst>
              <a:ext uri="{FF2B5EF4-FFF2-40B4-BE49-F238E27FC236}">
                <a16:creationId xmlns:a16="http://schemas.microsoft.com/office/drawing/2014/main" id="{A484A1BD-36F0-4BBA-9A69-E7578CD49293}"/>
              </a:ext>
            </a:extLst>
          </p:cNvPr>
          <p:cNvSpPr/>
          <p:nvPr/>
        </p:nvSpPr>
        <p:spPr>
          <a:xfrm>
            <a:off x="8591542" y="6205298"/>
            <a:ext cx="1109608" cy="304539"/>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US" dirty="0"/>
          </a:p>
        </p:txBody>
      </p:sp>
      <p:sp>
        <p:nvSpPr>
          <p:cNvPr id="17" name="Rectangle 16">
            <a:extLst>
              <a:ext uri="{FF2B5EF4-FFF2-40B4-BE49-F238E27FC236}">
                <a16:creationId xmlns:a16="http://schemas.microsoft.com/office/drawing/2014/main" id="{A64C3269-A3BB-4AF8-A943-DC39049D6DA4}"/>
              </a:ext>
            </a:extLst>
          </p:cNvPr>
          <p:cNvSpPr/>
          <p:nvPr/>
        </p:nvSpPr>
        <p:spPr>
          <a:xfrm>
            <a:off x="8591542" y="6536916"/>
            <a:ext cx="1109608" cy="304539"/>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US" dirty="0"/>
          </a:p>
        </p:txBody>
      </p:sp>
      <p:graphicFrame>
        <p:nvGraphicFramePr>
          <p:cNvPr id="4" name="Table 3">
            <a:extLst>
              <a:ext uri="{FF2B5EF4-FFF2-40B4-BE49-F238E27FC236}">
                <a16:creationId xmlns:a16="http://schemas.microsoft.com/office/drawing/2014/main" id="{99BFF374-A74B-47A7-BF85-E72E2C2816E0}"/>
              </a:ext>
            </a:extLst>
          </p:cNvPr>
          <p:cNvGraphicFramePr>
            <a:graphicFrameLocks noGrp="1"/>
          </p:cNvGraphicFramePr>
          <p:nvPr>
            <p:extLst>
              <p:ext uri="{D42A27DB-BD31-4B8C-83A1-F6EECF244321}">
                <p14:modId xmlns:p14="http://schemas.microsoft.com/office/powerpoint/2010/main" val="1037691473"/>
              </p:ext>
            </p:extLst>
          </p:nvPr>
        </p:nvGraphicFramePr>
        <p:xfrm>
          <a:off x="4561726" y="3077609"/>
          <a:ext cx="2367838" cy="3691103"/>
        </p:xfrm>
        <a:graphic>
          <a:graphicData uri="http://schemas.openxmlformats.org/drawingml/2006/table">
            <a:tbl>
              <a:tblPr>
                <a:tableStyleId>{5C22544A-7EE6-4342-B048-85BDC9FD1C3A}</a:tableStyleId>
              </a:tblPr>
              <a:tblGrid>
                <a:gridCol w="1183919">
                  <a:extLst>
                    <a:ext uri="{9D8B030D-6E8A-4147-A177-3AD203B41FA5}">
                      <a16:colId xmlns:a16="http://schemas.microsoft.com/office/drawing/2014/main" val="3728019894"/>
                    </a:ext>
                  </a:extLst>
                </a:gridCol>
                <a:gridCol w="1183919">
                  <a:extLst>
                    <a:ext uri="{9D8B030D-6E8A-4147-A177-3AD203B41FA5}">
                      <a16:colId xmlns:a16="http://schemas.microsoft.com/office/drawing/2014/main" val="222257769"/>
                    </a:ext>
                  </a:extLst>
                </a:gridCol>
              </a:tblGrid>
              <a:tr h="615183">
                <a:tc>
                  <a:txBody>
                    <a:bodyPr/>
                    <a:lstStyle/>
                    <a:p>
                      <a:pPr algn="ctr" fontAlgn="b"/>
                      <a:r>
                        <a:rPr lang="en-US" sz="1600" b="1" u="none" strike="noStrike" dirty="0">
                          <a:effectLst/>
                        </a:rPr>
                        <a:t>Company</a:t>
                      </a:r>
                      <a:endParaRPr lang="en-US" sz="1600" b="1" i="0" u="none" strike="noStrike" dirty="0">
                        <a:solidFill>
                          <a:srgbClr val="000000"/>
                        </a:solidFill>
                        <a:effectLst/>
                        <a:latin typeface="Calibri" panose="020F0502020204030204" pitchFamily="34" charset="0"/>
                      </a:endParaRPr>
                    </a:p>
                  </a:txBody>
                  <a:tcPr marL="6350" marR="6350" marT="6350" marB="0" anchor="b"/>
                </a:tc>
                <a:tc>
                  <a:txBody>
                    <a:bodyPr/>
                    <a:lstStyle/>
                    <a:p>
                      <a:pPr algn="ctr" fontAlgn="b"/>
                      <a:r>
                        <a:rPr lang="en-US" sz="1600" b="1" u="none" strike="noStrike" dirty="0">
                          <a:effectLst/>
                        </a:rPr>
                        <a:t>% Change in EPS</a:t>
                      </a:r>
                      <a:endParaRPr lang="en-US" sz="1600" b="1" i="0" u="none" strike="noStrike" dirty="0">
                        <a:solidFill>
                          <a:srgbClr val="000000"/>
                        </a:solidFill>
                        <a:effectLst/>
                        <a:latin typeface="Calibri" panose="020F0502020204030204" pitchFamily="34" charset="0"/>
                      </a:endParaRPr>
                    </a:p>
                  </a:txBody>
                  <a:tcPr marL="6350" marR="6350" marT="6350" marB="0" anchor="b"/>
                </a:tc>
                <a:extLst>
                  <a:ext uri="{0D108BD9-81ED-4DB2-BD59-A6C34878D82A}">
                    <a16:rowId xmlns:a16="http://schemas.microsoft.com/office/drawing/2014/main" val="3418009822"/>
                  </a:ext>
                </a:extLst>
              </a:tr>
              <a:tr h="307592">
                <a:tc>
                  <a:txBody>
                    <a:bodyPr/>
                    <a:lstStyle/>
                    <a:p>
                      <a:pPr algn="ctr" fontAlgn="b"/>
                      <a:r>
                        <a:rPr lang="en-US" sz="1600" b="1" u="none" strike="noStrike" dirty="0">
                          <a:effectLst/>
                        </a:rPr>
                        <a:t>3M</a:t>
                      </a:r>
                      <a:endParaRPr lang="en-US" sz="1600" b="1" i="0" u="none" strike="noStrike" dirty="0">
                        <a:solidFill>
                          <a:srgbClr val="000000"/>
                        </a:solidFill>
                        <a:effectLst/>
                        <a:latin typeface="Calibri" panose="020F0502020204030204" pitchFamily="34" charset="0"/>
                      </a:endParaRPr>
                    </a:p>
                  </a:txBody>
                  <a:tcPr marL="6350" marR="6350" marT="6350" marB="0" anchor="b"/>
                </a:tc>
                <a:tc>
                  <a:txBody>
                    <a:bodyPr/>
                    <a:lstStyle/>
                    <a:p>
                      <a:pPr algn="ctr" fontAlgn="b"/>
                      <a:r>
                        <a:rPr lang="en-US" sz="1600" b="1" u="none" strike="noStrike" dirty="0">
                          <a:effectLst/>
                        </a:rPr>
                        <a:t>71.3%</a:t>
                      </a:r>
                      <a:endParaRPr lang="en-US" sz="1600" b="1" i="0" u="none" strike="noStrike" dirty="0">
                        <a:solidFill>
                          <a:srgbClr val="000000"/>
                        </a:solidFill>
                        <a:effectLst/>
                        <a:latin typeface="Calibri" panose="020F0502020204030204" pitchFamily="34" charset="0"/>
                      </a:endParaRPr>
                    </a:p>
                  </a:txBody>
                  <a:tcPr marL="6350" marR="6350" marT="6350" marB="0" anchor="b"/>
                </a:tc>
                <a:extLst>
                  <a:ext uri="{0D108BD9-81ED-4DB2-BD59-A6C34878D82A}">
                    <a16:rowId xmlns:a16="http://schemas.microsoft.com/office/drawing/2014/main" val="624419752"/>
                  </a:ext>
                </a:extLst>
              </a:tr>
              <a:tr h="307592">
                <a:tc>
                  <a:txBody>
                    <a:bodyPr/>
                    <a:lstStyle/>
                    <a:p>
                      <a:pPr algn="ctr" fontAlgn="b"/>
                      <a:r>
                        <a:rPr lang="en-US" sz="1600" b="1" u="none" strike="noStrike" dirty="0">
                          <a:effectLst/>
                        </a:rPr>
                        <a:t>Amazon</a:t>
                      </a:r>
                      <a:endParaRPr lang="en-US" sz="1600" b="1" i="0" u="none" strike="noStrike" dirty="0">
                        <a:solidFill>
                          <a:srgbClr val="000000"/>
                        </a:solidFill>
                        <a:effectLst/>
                        <a:latin typeface="Calibri" panose="020F0502020204030204" pitchFamily="34" charset="0"/>
                      </a:endParaRPr>
                    </a:p>
                  </a:txBody>
                  <a:tcPr marL="6350" marR="6350" marT="6350" marB="0" anchor="b"/>
                </a:tc>
                <a:tc>
                  <a:txBody>
                    <a:bodyPr/>
                    <a:lstStyle/>
                    <a:p>
                      <a:pPr algn="ctr" fontAlgn="b"/>
                      <a:r>
                        <a:rPr lang="en-US" sz="1600" b="1" u="none" strike="noStrike" dirty="0">
                          <a:effectLst/>
                        </a:rPr>
                        <a:t>63.1%</a:t>
                      </a:r>
                      <a:endParaRPr lang="en-US" sz="1600" b="1" i="0" u="none" strike="noStrike" dirty="0">
                        <a:solidFill>
                          <a:srgbClr val="000000"/>
                        </a:solidFill>
                        <a:effectLst/>
                        <a:latin typeface="Calibri" panose="020F0502020204030204" pitchFamily="34" charset="0"/>
                      </a:endParaRPr>
                    </a:p>
                  </a:txBody>
                  <a:tcPr marL="6350" marR="6350" marT="6350" marB="0" anchor="b"/>
                </a:tc>
                <a:extLst>
                  <a:ext uri="{0D108BD9-81ED-4DB2-BD59-A6C34878D82A}">
                    <a16:rowId xmlns:a16="http://schemas.microsoft.com/office/drawing/2014/main" val="1417487834"/>
                  </a:ext>
                </a:extLst>
              </a:tr>
              <a:tr h="307592">
                <a:tc>
                  <a:txBody>
                    <a:bodyPr/>
                    <a:lstStyle/>
                    <a:p>
                      <a:pPr algn="ctr" fontAlgn="b"/>
                      <a:r>
                        <a:rPr lang="en-US" sz="1600" b="1" u="none" strike="noStrike" dirty="0">
                          <a:effectLst/>
                        </a:rPr>
                        <a:t>Apple</a:t>
                      </a:r>
                      <a:endParaRPr lang="en-US" sz="1600" b="1" i="0" u="none" strike="noStrike" dirty="0">
                        <a:solidFill>
                          <a:srgbClr val="000000"/>
                        </a:solidFill>
                        <a:effectLst/>
                        <a:latin typeface="Calibri" panose="020F0502020204030204" pitchFamily="34" charset="0"/>
                      </a:endParaRPr>
                    </a:p>
                  </a:txBody>
                  <a:tcPr marL="6350" marR="6350" marT="6350" marB="0" anchor="b"/>
                </a:tc>
                <a:tc>
                  <a:txBody>
                    <a:bodyPr/>
                    <a:lstStyle/>
                    <a:p>
                      <a:pPr algn="ctr" fontAlgn="b"/>
                      <a:r>
                        <a:rPr lang="en-US" sz="1600" b="1" u="none" strike="noStrike" dirty="0">
                          <a:effectLst/>
                        </a:rPr>
                        <a:t>54.6%</a:t>
                      </a:r>
                      <a:endParaRPr lang="en-US" sz="1600" b="1" i="0" u="none" strike="noStrike" dirty="0">
                        <a:solidFill>
                          <a:srgbClr val="000000"/>
                        </a:solidFill>
                        <a:effectLst/>
                        <a:latin typeface="Calibri" panose="020F0502020204030204" pitchFamily="34" charset="0"/>
                      </a:endParaRPr>
                    </a:p>
                  </a:txBody>
                  <a:tcPr marL="6350" marR="6350" marT="6350" marB="0" anchor="b"/>
                </a:tc>
                <a:extLst>
                  <a:ext uri="{0D108BD9-81ED-4DB2-BD59-A6C34878D82A}">
                    <a16:rowId xmlns:a16="http://schemas.microsoft.com/office/drawing/2014/main" val="1928138650"/>
                  </a:ext>
                </a:extLst>
              </a:tr>
              <a:tr h="307592">
                <a:tc>
                  <a:txBody>
                    <a:bodyPr/>
                    <a:lstStyle/>
                    <a:p>
                      <a:pPr algn="ctr" fontAlgn="b"/>
                      <a:r>
                        <a:rPr lang="en-US" sz="1600" b="1" u="none" strike="noStrike" dirty="0">
                          <a:effectLst/>
                        </a:rPr>
                        <a:t>AT&amp;T</a:t>
                      </a:r>
                      <a:endParaRPr lang="en-US" sz="1600" b="1" i="0" u="none" strike="noStrike" dirty="0">
                        <a:solidFill>
                          <a:srgbClr val="000000"/>
                        </a:solidFill>
                        <a:effectLst/>
                        <a:latin typeface="Calibri" panose="020F0502020204030204" pitchFamily="34" charset="0"/>
                      </a:endParaRPr>
                    </a:p>
                  </a:txBody>
                  <a:tcPr marL="6350" marR="6350" marT="6350" marB="0" anchor="b"/>
                </a:tc>
                <a:tc>
                  <a:txBody>
                    <a:bodyPr/>
                    <a:lstStyle/>
                    <a:p>
                      <a:pPr algn="ctr" fontAlgn="b"/>
                      <a:r>
                        <a:rPr lang="en-US" sz="1600" b="1" u="none" strike="noStrike" dirty="0">
                          <a:effectLst/>
                        </a:rPr>
                        <a:t>17.1%</a:t>
                      </a:r>
                      <a:endParaRPr lang="en-US" sz="1600" b="1" i="0" u="none" strike="noStrike" dirty="0">
                        <a:solidFill>
                          <a:srgbClr val="000000"/>
                        </a:solidFill>
                        <a:effectLst/>
                        <a:latin typeface="Calibri" panose="020F0502020204030204" pitchFamily="34" charset="0"/>
                      </a:endParaRPr>
                    </a:p>
                  </a:txBody>
                  <a:tcPr marL="6350" marR="6350" marT="6350" marB="0" anchor="b"/>
                </a:tc>
                <a:extLst>
                  <a:ext uri="{0D108BD9-81ED-4DB2-BD59-A6C34878D82A}">
                    <a16:rowId xmlns:a16="http://schemas.microsoft.com/office/drawing/2014/main" val="1976092620"/>
                  </a:ext>
                </a:extLst>
              </a:tr>
              <a:tr h="307592">
                <a:tc>
                  <a:txBody>
                    <a:bodyPr/>
                    <a:lstStyle/>
                    <a:p>
                      <a:pPr algn="ctr" fontAlgn="b"/>
                      <a:r>
                        <a:rPr lang="en-US" sz="1600" b="1" u="none" strike="noStrike" dirty="0">
                          <a:effectLst/>
                        </a:rPr>
                        <a:t>Boeing</a:t>
                      </a:r>
                      <a:endParaRPr lang="en-US" sz="1600" b="1" i="0" u="none" strike="noStrike" dirty="0">
                        <a:solidFill>
                          <a:srgbClr val="000000"/>
                        </a:solidFill>
                        <a:effectLst/>
                        <a:latin typeface="Calibri" panose="020F0502020204030204" pitchFamily="34" charset="0"/>
                      </a:endParaRPr>
                    </a:p>
                  </a:txBody>
                  <a:tcPr marL="6350" marR="6350" marT="6350" marB="0" anchor="b"/>
                </a:tc>
                <a:tc>
                  <a:txBody>
                    <a:bodyPr/>
                    <a:lstStyle/>
                    <a:p>
                      <a:pPr algn="ctr" fontAlgn="b"/>
                      <a:r>
                        <a:rPr lang="en-US" sz="1600" b="1" u="none" strike="noStrike" dirty="0">
                          <a:effectLst/>
                        </a:rPr>
                        <a:t>12.9%</a:t>
                      </a:r>
                      <a:endParaRPr lang="en-US" sz="1600" b="1" i="0" u="none" strike="noStrike" dirty="0">
                        <a:solidFill>
                          <a:srgbClr val="000000"/>
                        </a:solidFill>
                        <a:effectLst/>
                        <a:latin typeface="Calibri" panose="020F0502020204030204" pitchFamily="34" charset="0"/>
                      </a:endParaRPr>
                    </a:p>
                  </a:txBody>
                  <a:tcPr marL="6350" marR="6350" marT="6350" marB="0" anchor="b"/>
                </a:tc>
                <a:extLst>
                  <a:ext uri="{0D108BD9-81ED-4DB2-BD59-A6C34878D82A}">
                    <a16:rowId xmlns:a16="http://schemas.microsoft.com/office/drawing/2014/main" val="2737104007"/>
                  </a:ext>
                </a:extLst>
              </a:tr>
              <a:tr h="307592">
                <a:tc>
                  <a:txBody>
                    <a:bodyPr/>
                    <a:lstStyle/>
                    <a:p>
                      <a:pPr algn="ctr" fontAlgn="b"/>
                      <a:r>
                        <a:rPr lang="en-US" sz="1600" b="1" u="none" strike="noStrike" dirty="0">
                          <a:effectLst/>
                        </a:rPr>
                        <a:t>Ecolab</a:t>
                      </a:r>
                      <a:endParaRPr lang="en-US" sz="1600" b="1" i="0" u="none" strike="noStrike" dirty="0">
                        <a:solidFill>
                          <a:srgbClr val="000000"/>
                        </a:solidFill>
                        <a:effectLst/>
                        <a:latin typeface="Calibri" panose="020F0502020204030204" pitchFamily="34" charset="0"/>
                      </a:endParaRPr>
                    </a:p>
                  </a:txBody>
                  <a:tcPr marL="6350" marR="6350" marT="6350" marB="0" anchor="b"/>
                </a:tc>
                <a:tc>
                  <a:txBody>
                    <a:bodyPr/>
                    <a:lstStyle/>
                    <a:p>
                      <a:pPr algn="ctr" fontAlgn="b"/>
                      <a:r>
                        <a:rPr lang="en-US" sz="1600" b="1" u="none" strike="noStrike" dirty="0">
                          <a:effectLst/>
                        </a:rPr>
                        <a:t>8.4%</a:t>
                      </a:r>
                      <a:endParaRPr lang="en-US" sz="1600" b="1" i="0" u="none" strike="noStrike" dirty="0">
                        <a:solidFill>
                          <a:srgbClr val="000000"/>
                        </a:solidFill>
                        <a:effectLst/>
                        <a:latin typeface="Calibri" panose="020F0502020204030204" pitchFamily="34" charset="0"/>
                      </a:endParaRPr>
                    </a:p>
                  </a:txBody>
                  <a:tcPr marL="6350" marR="6350" marT="6350" marB="0" anchor="b"/>
                </a:tc>
                <a:extLst>
                  <a:ext uri="{0D108BD9-81ED-4DB2-BD59-A6C34878D82A}">
                    <a16:rowId xmlns:a16="http://schemas.microsoft.com/office/drawing/2014/main" val="952458028"/>
                  </a:ext>
                </a:extLst>
              </a:tr>
              <a:tr h="307592">
                <a:tc>
                  <a:txBody>
                    <a:bodyPr/>
                    <a:lstStyle/>
                    <a:p>
                      <a:pPr algn="ctr" fontAlgn="b"/>
                      <a:r>
                        <a:rPr lang="en-US" sz="1600" b="1" u="none" strike="noStrike" dirty="0">
                          <a:effectLst/>
                        </a:rPr>
                        <a:t>Hormel</a:t>
                      </a:r>
                      <a:endParaRPr lang="en-US" sz="1600" b="1" i="0" u="none" strike="noStrike" dirty="0">
                        <a:solidFill>
                          <a:srgbClr val="000000"/>
                        </a:solidFill>
                        <a:effectLst/>
                        <a:latin typeface="Calibri" panose="020F0502020204030204" pitchFamily="34" charset="0"/>
                      </a:endParaRPr>
                    </a:p>
                  </a:txBody>
                  <a:tcPr marL="6350" marR="6350" marT="6350" marB="0" anchor="b"/>
                </a:tc>
                <a:tc>
                  <a:txBody>
                    <a:bodyPr/>
                    <a:lstStyle/>
                    <a:p>
                      <a:pPr algn="ctr" fontAlgn="b"/>
                      <a:r>
                        <a:rPr lang="en-US" sz="1600" b="1" u="none" strike="noStrike" dirty="0">
                          <a:effectLst/>
                        </a:rPr>
                        <a:t>6.0%</a:t>
                      </a:r>
                      <a:endParaRPr lang="en-US" sz="1600" b="1" i="0" u="none" strike="noStrike" dirty="0">
                        <a:solidFill>
                          <a:srgbClr val="000000"/>
                        </a:solidFill>
                        <a:effectLst/>
                        <a:latin typeface="Calibri" panose="020F0502020204030204" pitchFamily="34" charset="0"/>
                      </a:endParaRPr>
                    </a:p>
                  </a:txBody>
                  <a:tcPr marL="6350" marR="6350" marT="6350" marB="0" anchor="b"/>
                </a:tc>
                <a:extLst>
                  <a:ext uri="{0D108BD9-81ED-4DB2-BD59-A6C34878D82A}">
                    <a16:rowId xmlns:a16="http://schemas.microsoft.com/office/drawing/2014/main" val="1069416708"/>
                  </a:ext>
                </a:extLst>
              </a:tr>
              <a:tr h="307592">
                <a:tc>
                  <a:txBody>
                    <a:bodyPr/>
                    <a:lstStyle/>
                    <a:p>
                      <a:pPr algn="ctr" fontAlgn="b"/>
                      <a:r>
                        <a:rPr lang="en-US" sz="1600" b="1" u="none" strike="noStrike" dirty="0">
                          <a:effectLst/>
                        </a:rPr>
                        <a:t>Target</a:t>
                      </a:r>
                      <a:endParaRPr lang="en-US" sz="1600" b="1" i="0" u="none" strike="noStrike" dirty="0">
                        <a:solidFill>
                          <a:srgbClr val="000000"/>
                        </a:solidFill>
                        <a:effectLst/>
                        <a:latin typeface="Calibri" panose="020F0502020204030204" pitchFamily="34" charset="0"/>
                      </a:endParaRPr>
                    </a:p>
                  </a:txBody>
                  <a:tcPr marL="6350" marR="6350" marT="6350" marB="0" anchor="b"/>
                </a:tc>
                <a:tc>
                  <a:txBody>
                    <a:bodyPr/>
                    <a:lstStyle/>
                    <a:p>
                      <a:pPr algn="ctr" fontAlgn="b"/>
                      <a:r>
                        <a:rPr lang="en-US" sz="1600" b="1" u="none" strike="noStrike" dirty="0">
                          <a:effectLst/>
                        </a:rPr>
                        <a:t>-0.5%</a:t>
                      </a:r>
                      <a:endParaRPr lang="en-US" sz="1600" b="1" i="0" u="none" strike="noStrike" dirty="0">
                        <a:solidFill>
                          <a:srgbClr val="000000"/>
                        </a:solidFill>
                        <a:effectLst/>
                        <a:latin typeface="Calibri" panose="020F0502020204030204" pitchFamily="34" charset="0"/>
                      </a:endParaRPr>
                    </a:p>
                  </a:txBody>
                  <a:tcPr marL="6350" marR="6350" marT="6350" marB="0" anchor="b"/>
                </a:tc>
                <a:extLst>
                  <a:ext uri="{0D108BD9-81ED-4DB2-BD59-A6C34878D82A}">
                    <a16:rowId xmlns:a16="http://schemas.microsoft.com/office/drawing/2014/main" val="881604290"/>
                  </a:ext>
                </a:extLst>
              </a:tr>
              <a:tr h="307592">
                <a:tc>
                  <a:txBody>
                    <a:bodyPr/>
                    <a:lstStyle/>
                    <a:p>
                      <a:pPr algn="ctr" fontAlgn="b"/>
                      <a:r>
                        <a:rPr lang="en-US" sz="1600" b="1" u="none" strike="noStrike" dirty="0">
                          <a:effectLst/>
                        </a:rPr>
                        <a:t>UnitedHealth</a:t>
                      </a:r>
                      <a:endParaRPr lang="en-US" sz="1600" b="1" i="0" u="none" strike="noStrike" dirty="0">
                        <a:solidFill>
                          <a:srgbClr val="000000"/>
                        </a:solidFill>
                        <a:effectLst/>
                        <a:latin typeface="Calibri" panose="020F0502020204030204" pitchFamily="34" charset="0"/>
                      </a:endParaRPr>
                    </a:p>
                  </a:txBody>
                  <a:tcPr marL="6350" marR="6350" marT="6350" marB="0" anchor="b"/>
                </a:tc>
                <a:tc>
                  <a:txBody>
                    <a:bodyPr/>
                    <a:lstStyle/>
                    <a:p>
                      <a:pPr algn="ctr" fontAlgn="b"/>
                      <a:r>
                        <a:rPr lang="en-US" sz="1600" b="1" u="none" strike="noStrike" dirty="0">
                          <a:effectLst/>
                        </a:rPr>
                        <a:t>-65.8%</a:t>
                      </a:r>
                      <a:endParaRPr lang="en-US" sz="1600" b="1" i="0" u="none" strike="noStrike" dirty="0">
                        <a:solidFill>
                          <a:srgbClr val="000000"/>
                        </a:solidFill>
                        <a:effectLst/>
                        <a:latin typeface="Calibri" panose="020F0502020204030204" pitchFamily="34" charset="0"/>
                      </a:endParaRPr>
                    </a:p>
                  </a:txBody>
                  <a:tcPr marL="6350" marR="6350" marT="6350" marB="0" anchor="b"/>
                </a:tc>
                <a:extLst>
                  <a:ext uri="{0D108BD9-81ED-4DB2-BD59-A6C34878D82A}">
                    <a16:rowId xmlns:a16="http://schemas.microsoft.com/office/drawing/2014/main" val="2295506926"/>
                  </a:ext>
                </a:extLst>
              </a:tr>
              <a:tr h="307592">
                <a:tc>
                  <a:txBody>
                    <a:bodyPr/>
                    <a:lstStyle/>
                    <a:p>
                      <a:pPr algn="ctr" fontAlgn="b"/>
                      <a:r>
                        <a:rPr lang="en-US" sz="1600" b="1" u="none" strike="noStrike" dirty="0">
                          <a:effectLst/>
                        </a:rPr>
                        <a:t>Xcel Energy</a:t>
                      </a:r>
                      <a:endParaRPr lang="en-US" sz="1600" b="1" i="0" u="none" strike="noStrike" dirty="0">
                        <a:solidFill>
                          <a:srgbClr val="000000"/>
                        </a:solidFill>
                        <a:effectLst/>
                        <a:latin typeface="Calibri" panose="020F0502020204030204" pitchFamily="34" charset="0"/>
                      </a:endParaRPr>
                    </a:p>
                  </a:txBody>
                  <a:tcPr marL="6350" marR="6350" marT="6350" marB="0" anchor="b"/>
                </a:tc>
                <a:tc>
                  <a:txBody>
                    <a:bodyPr/>
                    <a:lstStyle/>
                    <a:p>
                      <a:pPr algn="ctr" fontAlgn="b"/>
                      <a:r>
                        <a:rPr lang="en-US" sz="1600" b="1" u="none" strike="noStrike" dirty="0">
                          <a:effectLst/>
                        </a:rPr>
                        <a:t>-469.3%</a:t>
                      </a:r>
                      <a:endParaRPr lang="en-US" sz="1600" b="1" i="0" u="none" strike="noStrike" dirty="0">
                        <a:solidFill>
                          <a:srgbClr val="000000"/>
                        </a:solidFill>
                        <a:effectLst/>
                        <a:latin typeface="Calibri" panose="020F0502020204030204" pitchFamily="34" charset="0"/>
                      </a:endParaRPr>
                    </a:p>
                  </a:txBody>
                  <a:tcPr marL="6350" marR="6350" marT="6350" marB="0" anchor="b"/>
                </a:tc>
                <a:extLst>
                  <a:ext uri="{0D108BD9-81ED-4DB2-BD59-A6C34878D82A}">
                    <a16:rowId xmlns:a16="http://schemas.microsoft.com/office/drawing/2014/main" val="4191270370"/>
                  </a:ext>
                </a:extLst>
              </a:tr>
            </a:tbl>
          </a:graphicData>
        </a:graphic>
      </p:graphicFrame>
      <p:sp>
        <p:nvSpPr>
          <p:cNvPr id="10" name="Slide Number Placeholder 9">
            <a:extLst>
              <a:ext uri="{FF2B5EF4-FFF2-40B4-BE49-F238E27FC236}">
                <a16:creationId xmlns:a16="http://schemas.microsoft.com/office/drawing/2014/main" id="{32FA850D-AC18-40DE-BD34-AC50F705E3B9}"/>
              </a:ext>
            </a:extLst>
          </p:cNvPr>
          <p:cNvSpPr>
            <a:spLocks noGrp="1"/>
          </p:cNvSpPr>
          <p:nvPr>
            <p:ph type="sldNum" sz="quarter" idx="12"/>
          </p:nvPr>
        </p:nvSpPr>
        <p:spPr/>
        <p:txBody>
          <a:bodyPr/>
          <a:lstStyle/>
          <a:p>
            <a:pPr lvl="0"/>
            <a:fld id="{6537A761-896E-43B3-B9EB-894236AC1F9A}" type="slidenum">
              <a:rPr lang="en-US" smtClean="0"/>
              <a:t>35</a:t>
            </a:fld>
            <a:endParaRPr lang="en-US" dirty="0"/>
          </a:p>
        </p:txBody>
      </p:sp>
    </p:spTree>
    <p:extLst>
      <p:ext uri="{BB962C8B-B14F-4D97-AF65-F5344CB8AC3E}">
        <p14:creationId xmlns:p14="http://schemas.microsoft.com/office/powerpoint/2010/main" val="37666787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hidden"/>
                                      </p:to>
                                    </p:set>
                                  </p:childTnLst>
                                </p:cTn>
                              </p:par>
                            </p:childTnLst>
                          </p:cTn>
                        </p:par>
                      </p:childTnLst>
                    </p:cTn>
                  </p:par>
                  <p:par>
                    <p:cTn id="11" fill="hold">
                      <p:stCondLst>
                        <p:cond delay="indefinite"/>
                      </p:stCondLst>
                      <p:childTnLst>
                        <p:par>
                          <p:cTn id="12" fill="hold">
                            <p:stCondLst>
                              <p:cond delay="0"/>
                            </p:stCondLst>
                            <p:childTnLst>
                              <p:par>
                                <p:cTn id="13" presetID="1" presetClass="exit"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1" presetClass="exit" presetSubtype="0" fill="hold" grpId="0" nodeType="clickEffect">
                                  <p:stCondLst>
                                    <p:cond delay="0"/>
                                  </p:stCondLst>
                                  <p:childTnLst>
                                    <p:set>
                                      <p:cBhvr>
                                        <p:cTn id="18" dur="1" fill="hold">
                                          <p:stCondLst>
                                            <p:cond delay="0"/>
                                          </p:stCondLst>
                                        </p:cTn>
                                        <p:tgtEl>
                                          <p:spTgt spid="6"/>
                                        </p:tgtEl>
                                        <p:attrNameLst>
                                          <p:attrName>style.visibility</p:attrName>
                                        </p:attrNameLst>
                                      </p:cBhvr>
                                      <p:to>
                                        <p:strVal val="hidden"/>
                                      </p:to>
                                    </p:set>
                                  </p:childTnLst>
                                </p:cTn>
                              </p:par>
                            </p:childTnLst>
                          </p:cTn>
                        </p:par>
                      </p:childTnLst>
                    </p:cTn>
                  </p:par>
                  <p:par>
                    <p:cTn id="19" fill="hold">
                      <p:stCondLst>
                        <p:cond delay="indefinite"/>
                      </p:stCondLst>
                      <p:childTnLst>
                        <p:par>
                          <p:cTn id="20" fill="hold">
                            <p:stCondLst>
                              <p:cond delay="0"/>
                            </p:stCondLst>
                            <p:childTnLst>
                              <p:par>
                                <p:cTn id="21" presetID="1" presetClass="exit" presetSubtype="0" fill="hold" grpId="0" nodeType="clickEffect">
                                  <p:stCondLst>
                                    <p:cond delay="0"/>
                                  </p:stCondLst>
                                  <p:childTnLst>
                                    <p:set>
                                      <p:cBhvr>
                                        <p:cTn id="22" dur="1" fill="hold">
                                          <p:stCondLst>
                                            <p:cond delay="0"/>
                                          </p:stCondLst>
                                        </p:cTn>
                                        <p:tgtEl>
                                          <p:spTgt spid="7"/>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1" presetClass="exit" presetSubtype="0" fill="hold" grpId="0" nodeType="clickEffect">
                                  <p:stCondLst>
                                    <p:cond delay="0"/>
                                  </p:stCondLst>
                                  <p:childTnLst>
                                    <p:set>
                                      <p:cBhvr>
                                        <p:cTn id="26" dur="1" fill="hold">
                                          <p:stCondLst>
                                            <p:cond delay="0"/>
                                          </p:stCondLst>
                                        </p:cTn>
                                        <p:tgtEl>
                                          <p:spTgt spid="12"/>
                                        </p:tgtEl>
                                        <p:attrNameLst>
                                          <p:attrName>style.visibility</p:attrName>
                                        </p:attrNameLst>
                                      </p:cBhvr>
                                      <p:to>
                                        <p:strVal val="hidden"/>
                                      </p:to>
                                    </p:set>
                                  </p:childTnLst>
                                </p:cTn>
                              </p:par>
                            </p:childTnLst>
                          </p:cTn>
                        </p:par>
                      </p:childTnLst>
                    </p:cTn>
                  </p:par>
                  <p:par>
                    <p:cTn id="27" fill="hold">
                      <p:stCondLst>
                        <p:cond delay="indefinite"/>
                      </p:stCondLst>
                      <p:childTnLst>
                        <p:par>
                          <p:cTn id="28" fill="hold">
                            <p:stCondLst>
                              <p:cond delay="0"/>
                            </p:stCondLst>
                            <p:childTnLst>
                              <p:par>
                                <p:cTn id="29" presetID="1" presetClass="exit" presetSubtype="0" fill="hold" grpId="0" nodeType="clickEffect">
                                  <p:stCondLst>
                                    <p:cond delay="0"/>
                                  </p:stCondLst>
                                  <p:childTnLst>
                                    <p:set>
                                      <p:cBhvr>
                                        <p:cTn id="30" dur="1" fill="hold">
                                          <p:stCondLst>
                                            <p:cond delay="0"/>
                                          </p:stCondLst>
                                        </p:cTn>
                                        <p:tgtEl>
                                          <p:spTgt spid="13"/>
                                        </p:tgtEl>
                                        <p:attrNameLst>
                                          <p:attrName>style.visibility</p:attrName>
                                        </p:attrNameLst>
                                      </p:cBhvr>
                                      <p:to>
                                        <p:strVal val="hidden"/>
                                      </p:to>
                                    </p:set>
                                  </p:childTnLst>
                                </p:cTn>
                              </p:par>
                            </p:childTnLst>
                          </p:cTn>
                        </p:par>
                      </p:childTnLst>
                    </p:cTn>
                  </p:par>
                  <p:par>
                    <p:cTn id="31" fill="hold">
                      <p:stCondLst>
                        <p:cond delay="indefinite"/>
                      </p:stCondLst>
                      <p:childTnLst>
                        <p:par>
                          <p:cTn id="32" fill="hold">
                            <p:stCondLst>
                              <p:cond delay="0"/>
                            </p:stCondLst>
                            <p:childTnLst>
                              <p:par>
                                <p:cTn id="33" presetID="1" presetClass="exit" presetSubtype="0" fill="hold" grpId="0" nodeType="clickEffect">
                                  <p:stCondLst>
                                    <p:cond delay="0"/>
                                  </p:stCondLst>
                                  <p:childTnLst>
                                    <p:set>
                                      <p:cBhvr>
                                        <p:cTn id="34" dur="1" fill="hold">
                                          <p:stCondLst>
                                            <p:cond delay="0"/>
                                          </p:stCondLst>
                                        </p:cTn>
                                        <p:tgtEl>
                                          <p:spTgt spid="14"/>
                                        </p:tgtEl>
                                        <p:attrNameLst>
                                          <p:attrName>style.visibility</p:attrName>
                                        </p:attrNameLst>
                                      </p:cBhvr>
                                      <p:to>
                                        <p:strVal val="hidden"/>
                                      </p:to>
                                    </p:set>
                                  </p:childTnLst>
                                </p:cTn>
                              </p:par>
                            </p:childTnLst>
                          </p:cTn>
                        </p:par>
                      </p:childTnLst>
                    </p:cTn>
                  </p:par>
                  <p:par>
                    <p:cTn id="35" fill="hold">
                      <p:stCondLst>
                        <p:cond delay="indefinite"/>
                      </p:stCondLst>
                      <p:childTnLst>
                        <p:par>
                          <p:cTn id="36" fill="hold">
                            <p:stCondLst>
                              <p:cond delay="0"/>
                            </p:stCondLst>
                            <p:childTnLst>
                              <p:par>
                                <p:cTn id="37" presetID="1" presetClass="exit" presetSubtype="0" fill="hold" grpId="0" nodeType="clickEffect">
                                  <p:stCondLst>
                                    <p:cond delay="0"/>
                                  </p:stCondLst>
                                  <p:childTnLst>
                                    <p:set>
                                      <p:cBhvr>
                                        <p:cTn id="38" dur="1" fill="hold">
                                          <p:stCondLst>
                                            <p:cond delay="0"/>
                                          </p:stCondLst>
                                        </p:cTn>
                                        <p:tgtEl>
                                          <p:spTgt spid="15"/>
                                        </p:tgtEl>
                                        <p:attrNameLst>
                                          <p:attrName>style.visibility</p:attrName>
                                        </p:attrNameLst>
                                      </p:cBhvr>
                                      <p:to>
                                        <p:strVal val="hidden"/>
                                      </p:to>
                                    </p:set>
                                  </p:childTnLst>
                                </p:cTn>
                              </p:par>
                            </p:childTnLst>
                          </p:cTn>
                        </p:par>
                      </p:childTnLst>
                    </p:cTn>
                  </p:par>
                  <p:par>
                    <p:cTn id="39" fill="hold">
                      <p:stCondLst>
                        <p:cond delay="indefinite"/>
                      </p:stCondLst>
                      <p:childTnLst>
                        <p:par>
                          <p:cTn id="40" fill="hold">
                            <p:stCondLst>
                              <p:cond delay="0"/>
                            </p:stCondLst>
                            <p:childTnLst>
                              <p:par>
                                <p:cTn id="41" presetID="1" presetClass="exit" presetSubtype="0" fill="hold" grpId="0" nodeType="clickEffect">
                                  <p:stCondLst>
                                    <p:cond delay="0"/>
                                  </p:stCondLst>
                                  <p:childTnLst>
                                    <p:set>
                                      <p:cBhvr>
                                        <p:cTn id="42" dur="1" fill="hold">
                                          <p:stCondLst>
                                            <p:cond delay="0"/>
                                          </p:stCondLst>
                                        </p:cTn>
                                        <p:tgtEl>
                                          <p:spTgt spid="16"/>
                                        </p:tgtEl>
                                        <p:attrNameLst>
                                          <p:attrName>style.visibility</p:attrName>
                                        </p:attrNameLst>
                                      </p:cBhvr>
                                      <p:to>
                                        <p:strVal val="hidden"/>
                                      </p:to>
                                    </p:set>
                                  </p:childTnLst>
                                </p:cTn>
                              </p:par>
                            </p:childTnLst>
                          </p:cTn>
                        </p:par>
                      </p:childTnLst>
                    </p:cTn>
                  </p:par>
                  <p:par>
                    <p:cTn id="43" fill="hold">
                      <p:stCondLst>
                        <p:cond delay="indefinite"/>
                      </p:stCondLst>
                      <p:childTnLst>
                        <p:par>
                          <p:cTn id="44" fill="hold">
                            <p:stCondLst>
                              <p:cond delay="0"/>
                            </p:stCondLst>
                            <p:childTnLst>
                              <p:par>
                                <p:cTn id="45" presetID="1" presetClass="exit" presetSubtype="0" fill="hold" grpId="0" nodeType="clickEffect">
                                  <p:stCondLst>
                                    <p:cond delay="0"/>
                                  </p:stCondLst>
                                  <p:childTnLst>
                                    <p:set>
                                      <p:cBhvr>
                                        <p:cTn id="46" dur="1" fill="hold">
                                          <p:stCondLst>
                                            <p:cond delay="0"/>
                                          </p:stCondLst>
                                        </p:cTn>
                                        <p:tgtEl>
                                          <p:spTgt spid="17"/>
                                        </p:tgtEl>
                                        <p:attrNameLst>
                                          <p:attrName>style.visibility</p:attrName>
                                        </p:attrNameLst>
                                      </p:cBhvr>
                                      <p:to>
                                        <p:strVal val="hidden"/>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3">
                                            <p:txEl>
                                              <p:pRg st="7" end="7"/>
                                            </p:txEl>
                                          </p:spTgt>
                                        </p:tgtEl>
                                        <p:attrNameLst>
                                          <p:attrName>style.visibility</p:attrName>
                                        </p:attrNameLst>
                                      </p:cBhvr>
                                      <p:to>
                                        <p:strVal val="visible"/>
                                      </p:to>
                                    </p:set>
                                  </p:childTnLst>
                                </p:cTn>
                              </p:par>
                              <p:par>
                                <p:cTn id="51" presetID="1" presetClass="entr" presetSubtype="0" fill="hold" nodeType="withEffect">
                                  <p:stCondLst>
                                    <p:cond delay="0"/>
                                  </p:stCondLst>
                                  <p:childTnLst>
                                    <p:set>
                                      <p:cBhvr>
                                        <p:cTn id="52"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9" grpId="0" animBg="1"/>
      <p:bldP spid="12" grpId="0" animBg="1"/>
      <p:bldP spid="13" grpId="0" animBg="1"/>
      <p:bldP spid="14" grpId="0" animBg="1"/>
      <p:bldP spid="15" grpId="0" animBg="1"/>
      <p:bldP spid="16" grpId="0" animBg="1"/>
      <p:bldP spid="17"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a:extLst>
              <a:ext uri="{FF2B5EF4-FFF2-40B4-BE49-F238E27FC236}">
                <a16:creationId xmlns:a16="http://schemas.microsoft.com/office/drawing/2014/main" id="{04A1584F-9EAA-42AB-AB5C-476050E22344}"/>
              </a:ext>
            </a:extLst>
          </p:cNvPr>
          <p:cNvGraphicFramePr>
            <a:graphicFrameLocks noGrp="1"/>
          </p:cNvGraphicFramePr>
          <p:nvPr>
            <p:extLst>
              <p:ext uri="{D42A27DB-BD31-4B8C-83A1-F6EECF244321}">
                <p14:modId xmlns:p14="http://schemas.microsoft.com/office/powerpoint/2010/main" val="3305879797"/>
              </p:ext>
            </p:extLst>
          </p:nvPr>
        </p:nvGraphicFramePr>
        <p:xfrm>
          <a:off x="7539516" y="3133618"/>
          <a:ext cx="2631900" cy="3291696"/>
        </p:xfrm>
        <a:graphic>
          <a:graphicData uri="http://schemas.openxmlformats.org/drawingml/2006/table">
            <a:tbl>
              <a:tblPr>
                <a:tableStyleId>{5C22544A-7EE6-4342-B048-85BDC9FD1C3A}</a:tableStyleId>
              </a:tblPr>
              <a:tblGrid>
                <a:gridCol w="1315950">
                  <a:extLst>
                    <a:ext uri="{9D8B030D-6E8A-4147-A177-3AD203B41FA5}">
                      <a16:colId xmlns:a16="http://schemas.microsoft.com/office/drawing/2014/main" val="3618413367"/>
                    </a:ext>
                  </a:extLst>
                </a:gridCol>
                <a:gridCol w="1315950">
                  <a:extLst>
                    <a:ext uri="{9D8B030D-6E8A-4147-A177-3AD203B41FA5}">
                      <a16:colId xmlns:a16="http://schemas.microsoft.com/office/drawing/2014/main" val="285913902"/>
                    </a:ext>
                  </a:extLst>
                </a:gridCol>
              </a:tblGrid>
              <a:tr h="548616">
                <a:tc>
                  <a:txBody>
                    <a:bodyPr/>
                    <a:lstStyle/>
                    <a:p>
                      <a:pPr algn="ctr" fontAlgn="b"/>
                      <a:r>
                        <a:rPr lang="en-US" sz="1600" b="1" u="none" strike="noStrike" dirty="0">
                          <a:effectLst/>
                        </a:rPr>
                        <a:t>Company</a:t>
                      </a:r>
                      <a:endParaRPr lang="en-US" sz="1600" b="1" i="0" u="none" strike="noStrike" dirty="0">
                        <a:solidFill>
                          <a:srgbClr val="000000"/>
                        </a:solidFill>
                        <a:effectLst/>
                        <a:latin typeface="Calibri" panose="020F0502020204030204" pitchFamily="34" charset="0"/>
                      </a:endParaRPr>
                    </a:p>
                  </a:txBody>
                  <a:tcPr marL="6350" marR="6350" marT="6350" marB="0" anchor="b"/>
                </a:tc>
                <a:tc>
                  <a:txBody>
                    <a:bodyPr/>
                    <a:lstStyle/>
                    <a:p>
                      <a:pPr algn="ctr" fontAlgn="b"/>
                      <a:r>
                        <a:rPr lang="en-US" sz="1600" b="1" u="none" strike="noStrike" dirty="0">
                          <a:effectLst/>
                        </a:rPr>
                        <a:t>Gross margin ratio</a:t>
                      </a:r>
                      <a:endParaRPr lang="en-US" sz="1600" b="1" i="0" u="none" strike="noStrike" dirty="0">
                        <a:solidFill>
                          <a:srgbClr val="000000"/>
                        </a:solidFill>
                        <a:effectLst/>
                        <a:latin typeface="Calibri" panose="020F0502020204030204" pitchFamily="34" charset="0"/>
                      </a:endParaRPr>
                    </a:p>
                  </a:txBody>
                  <a:tcPr marL="6350" marR="6350" marT="6350" marB="0" anchor="b"/>
                </a:tc>
                <a:extLst>
                  <a:ext uri="{0D108BD9-81ED-4DB2-BD59-A6C34878D82A}">
                    <a16:rowId xmlns:a16="http://schemas.microsoft.com/office/drawing/2014/main" val="3860207933"/>
                  </a:ext>
                </a:extLst>
              </a:tr>
              <a:tr h="274308">
                <a:tc>
                  <a:txBody>
                    <a:bodyPr/>
                    <a:lstStyle/>
                    <a:p>
                      <a:pPr algn="ctr" fontAlgn="b"/>
                      <a:r>
                        <a:rPr lang="en-US" sz="1600" b="1" u="none" strike="noStrike" dirty="0">
                          <a:effectLst/>
                        </a:rPr>
                        <a:t>Xcel Energy</a:t>
                      </a:r>
                      <a:endParaRPr lang="en-US" sz="1600" b="1" i="0" u="none" strike="noStrike" dirty="0">
                        <a:solidFill>
                          <a:srgbClr val="000000"/>
                        </a:solidFill>
                        <a:effectLst/>
                        <a:latin typeface="Calibri" panose="020F0502020204030204" pitchFamily="34" charset="0"/>
                      </a:endParaRPr>
                    </a:p>
                  </a:txBody>
                  <a:tcPr marL="6350" marR="6350" marT="6350" marB="0" anchor="b"/>
                </a:tc>
                <a:tc>
                  <a:txBody>
                    <a:bodyPr/>
                    <a:lstStyle/>
                    <a:p>
                      <a:pPr algn="ctr" fontAlgn="b"/>
                      <a:r>
                        <a:rPr lang="en-US" sz="1600" b="1" u="none" strike="noStrike" dirty="0">
                          <a:effectLst/>
                        </a:rPr>
                        <a:t>56.4%</a:t>
                      </a:r>
                      <a:endParaRPr lang="en-US" sz="1600" b="1" i="0" u="none" strike="noStrike" dirty="0">
                        <a:solidFill>
                          <a:srgbClr val="000000"/>
                        </a:solidFill>
                        <a:effectLst/>
                        <a:latin typeface="Calibri" panose="020F0502020204030204" pitchFamily="34" charset="0"/>
                      </a:endParaRPr>
                    </a:p>
                  </a:txBody>
                  <a:tcPr marL="6350" marR="6350" marT="6350" marB="0" anchor="b"/>
                </a:tc>
                <a:extLst>
                  <a:ext uri="{0D108BD9-81ED-4DB2-BD59-A6C34878D82A}">
                    <a16:rowId xmlns:a16="http://schemas.microsoft.com/office/drawing/2014/main" val="3238795901"/>
                  </a:ext>
                </a:extLst>
              </a:tr>
              <a:tr h="274308">
                <a:tc>
                  <a:txBody>
                    <a:bodyPr/>
                    <a:lstStyle/>
                    <a:p>
                      <a:pPr algn="ctr" fontAlgn="b"/>
                      <a:r>
                        <a:rPr lang="en-US" sz="1600" b="1" u="none" strike="noStrike" dirty="0">
                          <a:effectLst/>
                        </a:rPr>
                        <a:t>3M</a:t>
                      </a:r>
                      <a:endParaRPr lang="en-US" sz="1600" b="1" i="0" u="none" strike="noStrike" dirty="0">
                        <a:solidFill>
                          <a:srgbClr val="000000"/>
                        </a:solidFill>
                        <a:effectLst/>
                        <a:latin typeface="Calibri" panose="020F0502020204030204" pitchFamily="34" charset="0"/>
                      </a:endParaRPr>
                    </a:p>
                  </a:txBody>
                  <a:tcPr marL="6350" marR="6350" marT="6350" marB="0" anchor="b"/>
                </a:tc>
                <a:tc>
                  <a:txBody>
                    <a:bodyPr/>
                    <a:lstStyle/>
                    <a:p>
                      <a:pPr algn="ctr" fontAlgn="b"/>
                      <a:r>
                        <a:rPr lang="en-US" sz="1600" b="1" u="none" strike="noStrike" dirty="0">
                          <a:effectLst/>
                        </a:rPr>
                        <a:t>46.8%</a:t>
                      </a:r>
                      <a:endParaRPr lang="en-US" sz="1600" b="1" i="0" u="none" strike="noStrike" dirty="0">
                        <a:solidFill>
                          <a:srgbClr val="000000"/>
                        </a:solidFill>
                        <a:effectLst/>
                        <a:latin typeface="Calibri" panose="020F0502020204030204" pitchFamily="34" charset="0"/>
                      </a:endParaRPr>
                    </a:p>
                  </a:txBody>
                  <a:tcPr marL="6350" marR="6350" marT="6350" marB="0" anchor="b"/>
                </a:tc>
                <a:extLst>
                  <a:ext uri="{0D108BD9-81ED-4DB2-BD59-A6C34878D82A}">
                    <a16:rowId xmlns:a16="http://schemas.microsoft.com/office/drawing/2014/main" val="4249817232"/>
                  </a:ext>
                </a:extLst>
              </a:tr>
              <a:tr h="274308">
                <a:tc>
                  <a:txBody>
                    <a:bodyPr/>
                    <a:lstStyle/>
                    <a:p>
                      <a:pPr algn="ctr" fontAlgn="b"/>
                      <a:r>
                        <a:rPr lang="en-US" sz="1600" b="1" u="none" strike="noStrike" dirty="0">
                          <a:effectLst/>
                        </a:rPr>
                        <a:t>Apple</a:t>
                      </a:r>
                      <a:endParaRPr lang="en-US" sz="1600" b="1" i="0" u="none" strike="noStrike" dirty="0">
                        <a:solidFill>
                          <a:srgbClr val="000000"/>
                        </a:solidFill>
                        <a:effectLst/>
                        <a:latin typeface="Calibri" panose="020F0502020204030204" pitchFamily="34" charset="0"/>
                      </a:endParaRPr>
                    </a:p>
                  </a:txBody>
                  <a:tcPr marL="6350" marR="6350" marT="6350" marB="0" anchor="b"/>
                </a:tc>
                <a:tc>
                  <a:txBody>
                    <a:bodyPr/>
                    <a:lstStyle/>
                    <a:p>
                      <a:pPr algn="ctr" fontAlgn="b"/>
                      <a:r>
                        <a:rPr lang="en-US" sz="1600" b="1" u="none" strike="noStrike" dirty="0">
                          <a:effectLst/>
                        </a:rPr>
                        <a:t>41.8%</a:t>
                      </a:r>
                      <a:endParaRPr lang="en-US" sz="1600" b="1" i="0" u="none" strike="noStrike" dirty="0">
                        <a:solidFill>
                          <a:srgbClr val="000000"/>
                        </a:solidFill>
                        <a:effectLst/>
                        <a:latin typeface="Calibri" panose="020F0502020204030204" pitchFamily="34" charset="0"/>
                      </a:endParaRPr>
                    </a:p>
                  </a:txBody>
                  <a:tcPr marL="6350" marR="6350" marT="6350" marB="0" anchor="b"/>
                </a:tc>
                <a:extLst>
                  <a:ext uri="{0D108BD9-81ED-4DB2-BD59-A6C34878D82A}">
                    <a16:rowId xmlns:a16="http://schemas.microsoft.com/office/drawing/2014/main" val="1339665841"/>
                  </a:ext>
                </a:extLst>
              </a:tr>
              <a:tr h="274308">
                <a:tc>
                  <a:txBody>
                    <a:bodyPr/>
                    <a:lstStyle/>
                    <a:p>
                      <a:pPr algn="ctr" fontAlgn="b"/>
                      <a:r>
                        <a:rPr lang="en-US" sz="1600" b="1" u="none" strike="noStrike" dirty="0">
                          <a:effectLst/>
                        </a:rPr>
                        <a:t>Ecolab</a:t>
                      </a:r>
                      <a:endParaRPr lang="en-US" sz="1600" b="1" i="0" u="none" strike="noStrike" dirty="0">
                        <a:solidFill>
                          <a:srgbClr val="000000"/>
                        </a:solidFill>
                        <a:effectLst/>
                        <a:latin typeface="Calibri" panose="020F0502020204030204" pitchFamily="34" charset="0"/>
                      </a:endParaRPr>
                    </a:p>
                  </a:txBody>
                  <a:tcPr marL="6350" marR="6350" marT="6350" marB="0" anchor="b"/>
                </a:tc>
                <a:tc>
                  <a:txBody>
                    <a:bodyPr/>
                    <a:lstStyle/>
                    <a:p>
                      <a:pPr algn="ctr" fontAlgn="b"/>
                      <a:r>
                        <a:rPr lang="en-US" sz="1600" b="1" u="none" strike="noStrike" dirty="0">
                          <a:effectLst/>
                        </a:rPr>
                        <a:t>40.2%</a:t>
                      </a:r>
                      <a:endParaRPr lang="en-US" sz="1600" b="1" i="0" u="none" strike="noStrike" dirty="0">
                        <a:solidFill>
                          <a:srgbClr val="000000"/>
                        </a:solidFill>
                        <a:effectLst/>
                        <a:latin typeface="Calibri" panose="020F0502020204030204" pitchFamily="34" charset="0"/>
                      </a:endParaRPr>
                    </a:p>
                  </a:txBody>
                  <a:tcPr marL="6350" marR="6350" marT="6350" marB="0" anchor="b"/>
                </a:tc>
                <a:extLst>
                  <a:ext uri="{0D108BD9-81ED-4DB2-BD59-A6C34878D82A}">
                    <a16:rowId xmlns:a16="http://schemas.microsoft.com/office/drawing/2014/main" val="3383478304"/>
                  </a:ext>
                </a:extLst>
              </a:tr>
              <a:tr h="274308">
                <a:tc>
                  <a:txBody>
                    <a:bodyPr/>
                    <a:lstStyle/>
                    <a:p>
                      <a:pPr algn="ctr" fontAlgn="b"/>
                      <a:r>
                        <a:rPr lang="en-US" sz="1600" b="1" u="none" strike="noStrike" dirty="0">
                          <a:effectLst/>
                        </a:rPr>
                        <a:t>AT&amp;T</a:t>
                      </a:r>
                      <a:endParaRPr lang="en-US" sz="1600" b="1" i="0" u="none" strike="noStrike" dirty="0">
                        <a:solidFill>
                          <a:srgbClr val="000000"/>
                        </a:solidFill>
                        <a:effectLst/>
                        <a:latin typeface="Calibri" panose="020F0502020204030204" pitchFamily="34" charset="0"/>
                      </a:endParaRPr>
                    </a:p>
                  </a:txBody>
                  <a:tcPr marL="6350" marR="6350" marT="6350" marB="0" anchor="b"/>
                </a:tc>
                <a:tc>
                  <a:txBody>
                    <a:bodyPr/>
                    <a:lstStyle/>
                    <a:p>
                      <a:pPr algn="ctr" fontAlgn="b"/>
                      <a:r>
                        <a:rPr lang="en-US" sz="1600" b="1" u="none" strike="noStrike" dirty="0">
                          <a:effectLst/>
                        </a:rPr>
                        <a:t>39.2%</a:t>
                      </a:r>
                      <a:endParaRPr lang="en-US" sz="1600" b="1" i="0" u="none" strike="noStrike" dirty="0">
                        <a:solidFill>
                          <a:srgbClr val="000000"/>
                        </a:solidFill>
                        <a:effectLst/>
                        <a:latin typeface="Calibri" panose="020F0502020204030204" pitchFamily="34" charset="0"/>
                      </a:endParaRPr>
                    </a:p>
                  </a:txBody>
                  <a:tcPr marL="6350" marR="6350" marT="6350" marB="0" anchor="b"/>
                </a:tc>
                <a:extLst>
                  <a:ext uri="{0D108BD9-81ED-4DB2-BD59-A6C34878D82A}">
                    <a16:rowId xmlns:a16="http://schemas.microsoft.com/office/drawing/2014/main" val="4237815413"/>
                  </a:ext>
                </a:extLst>
              </a:tr>
              <a:tr h="274308">
                <a:tc>
                  <a:txBody>
                    <a:bodyPr/>
                    <a:lstStyle/>
                    <a:p>
                      <a:pPr algn="ctr" fontAlgn="b"/>
                      <a:r>
                        <a:rPr lang="en-US" sz="1600" b="1" u="none" strike="noStrike" dirty="0">
                          <a:effectLst/>
                        </a:rPr>
                        <a:t>Amazon</a:t>
                      </a:r>
                      <a:endParaRPr lang="en-US" sz="1600" b="1" i="0" u="none" strike="noStrike" dirty="0">
                        <a:solidFill>
                          <a:srgbClr val="000000"/>
                        </a:solidFill>
                        <a:effectLst/>
                        <a:latin typeface="Calibri" panose="020F0502020204030204" pitchFamily="34" charset="0"/>
                      </a:endParaRPr>
                    </a:p>
                  </a:txBody>
                  <a:tcPr marL="6350" marR="6350" marT="6350" marB="0" anchor="b"/>
                </a:tc>
                <a:tc>
                  <a:txBody>
                    <a:bodyPr/>
                    <a:lstStyle/>
                    <a:p>
                      <a:pPr algn="ctr" fontAlgn="b"/>
                      <a:r>
                        <a:rPr lang="en-US" sz="1600" b="1" u="none" strike="noStrike" dirty="0">
                          <a:effectLst/>
                        </a:rPr>
                        <a:t>29.5%</a:t>
                      </a:r>
                      <a:endParaRPr lang="en-US" sz="1600" b="1" i="0" u="none" strike="noStrike" dirty="0">
                        <a:solidFill>
                          <a:srgbClr val="000000"/>
                        </a:solidFill>
                        <a:effectLst/>
                        <a:latin typeface="Calibri" panose="020F0502020204030204" pitchFamily="34" charset="0"/>
                      </a:endParaRPr>
                    </a:p>
                  </a:txBody>
                  <a:tcPr marL="6350" marR="6350" marT="6350" marB="0" anchor="b"/>
                </a:tc>
                <a:extLst>
                  <a:ext uri="{0D108BD9-81ED-4DB2-BD59-A6C34878D82A}">
                    <a16:rowId xmlns:a16="http://schemas.microsoft.com/office/drawing/2014/main" val="3500886766"/>
                  </a:ext>
                </a:extLst>
              </a:tr>
              <a:tr h="274308">
                <a:tc>
                  <a:txBody>
                    <a:bodyPr/>
                    <a:lstStyle/>
                    <a:p>
                      <a:pPr algn="ctr" fontAlgn="b"/>
                      <a:r>
                        <a:rPr lang="en-US" sz="1600" b="1" u="none" strike="noStrike" dirty="0">
                          <a:effectLst/>
                        </a:rPr>
                        <a:t>Target</a:t>
                      </a:r>
                      <a:endParaRPr lang="en-US" sz="1600" b="1" i="0" u="none" strike="noStrike" dirty="0">
                        <a:solidFill>
                          <a:srgbClr val="000000"/>
                        </a:solidFill>
                        <a:effectLst/>
                        <a:latin typeface="Calibri" panose="020F0502020204030204" pitchFamily="34" charset="0"/>
                      </a:endParaRPr>
                    </a:p>
                  </a:txBody>
                  <a:tcPr marL="6350" marR="6350" marT="6350" marB="0" anchor="b"/>
                </a:tc>
                <a:tc>
                  <a:txBody>
                    <a:bodyPr/>
                    <a:lstStyle/>
                    <a:p>
                      <a:pPr algn="ctr" fontAlgn="b"/>
                      <a:r>
                        <a:rPr lang="en-US" sz="1600" b="1" u="none" strike="noStrike" dirty="0">
                          <a:effectLst/>
                        </a:rPr>
                        <a:t>29.3%</a:t>
                      </a:r>
                      <a:endParaRPr lang="en-US" sz="1600" b="1" i="0" u="none" strike="noStrike" dirty="0">
                        <a:solidFill>
                          <a:srgbClr val="000000"/>
                        </a:solidFill>
                        <a:effectLst/>
                        <a:latin typeface="Calibri" panose="020F0502020204030204" pitchFamily="34" charset="0"/>
                      </a:endParaRPr>
                    </a:p>
                  </a:txBody>
                  <a:tcPr marL="6350" marR="6350" marT="6350" marB="0" anchor="b"/>
                </a:tc>
                <a:extLst>
                  <a:ext uri="{0D108BD9-81ED-4DB2-BD59-A6C34878D82A}">
                    <a16:rowId xmlns:a16="http://schemas.microsoft.com/office/drawing/2014/main" val="727770387"/>
                  </a:ext>
                </a:extLst>
              </a:tr>
              <a:tr h="274308">
                <a:tc>
                  <a:txBody>
                    <a:bodyPr/>
                    <a:lstStyle/>
                    <a:p>
                      <a:pPr algn="ctr" fontAlgn="b"/>
                      <a:r>
                        <a:rPr lang="en-US" sz="1600" b="1" u="none" strike="noStrike" dirty="0">
                          <a:effectLst/>
                        </a:rPr>
                        <a:t>UnitedHealth</a:t>
                      </a:r>
                      <a:endParaRPr lang="en-US" sz="1600" b="1" i="0" u="none" strike="noStrike" dirty="0">
                        <a:solidFill>
                          <a:srgbClr val="000000"/>
                        </a:solidFill>
                        <a:effectLst/>
                        <a:latin typeface="Calibri" panose="020F0502020204030204" pitchFamily="34" charset="0"/>
                      </a:endParaRPr>
                    </a:p>
                  </a:txBody>
                  <a:tcPr marL="6350" marR="6350" marT="6350" marB="0" anchor="b"/>
                </a:tc>
                <a:tc>
                  <a:txBody>
                    <a:bodyPr/>
                    <a:lstStyle/>
                    <a:p>
                      <a:pPr algn="ctr" fontAlgn="b"/>
                      <a:r>
                        <a:rPr lang="en-US" sz="1600" b="1" u="none" strike="noStrike" dirty="0">
                          <a:effectLst/>
                        </a:rPr>
                        <a:t>24.2%</a:t>
                      </a:r>
                      <a:endParaRPr lang="en-US" sz="1600" b="1" i="0" u="none" strike="noStrike" dirty="0">
                        <a:solidFill>
                          <a:srgbClr val="000000"/>
                        </a:solidFill>
                        <a:effectLst/>
                        <a:latin typeface="Calibri" panose="020F0502020204030204" pitchFamily="34" charset="0"/>
                      </a:endParaRPr>
                    </a:p>
                  </a:txBody>
                  <a:tcPr marL="6350" marR="6350" marT="6350" marB="0" anchor="b"/>
                </a:tc>
                <a:extLst>
                  <a:ext uri="{0D108BD9-81ED-4DB2-BD59-A6C34878D82A}">
                    <a16:rowId xmlns:a16="http://schemas.microsoft.com/office/drawing/2014/main" val="812875213"/>
                  </a:ext>
                </a:extLst>
              </a:tr>
              <a:tr h="274308">
                <a:tc>
                  <a:txBody>
                    <a:bodyPr/>
                    <a:lstStyle/>
                    <a:p>
                      <a:pPr algn="ctr" fontAlgn="b"/>
                      <a:r>
                        <a:rPr lang="en-US" sz="1600" b="1" u="none" strike="noStrike" dirty="0">
                          <a:effectLst/>
                        </a:rPr>
                        <a:t>Hormel</a:t>
                      </a:r>
                      <a:endParaRPr lang="en-US" sz="1600" b="1" i="0" u="none" strike="noStrike" dirty="0">
                        <a:solidFill>
                          <a:srgbClr val="000000"/>
                        </a:solidFill>
                        <a:effectLst/>
                        <a:latin typeface="Calibri" panose="020F0502020204030204" pitchFamily="34" charset="0"/>
                      </a:endParaRPr>
                    </a:p>
                  </a:txBody>
                  <a:tcPr marL="6350" marR="6350" marT="6350" marB="0" anchor="b"/>
                </a:tc>
                <a:tc>
                  <a:txBody>
                    <a:bodyPr/>
                    <a:lstStyle/>
                    <a:p>
                      <a:pPr algn="ctr" fontAlgn="b"/>
                      <a:r>
                        <a:rPr lang="en-US" sz="1600" b="1" u="none" strike="noStrike" dirty="0">
                          <a:effectLst/>
                        </a:rPr>
                        <a:t>16.9%</a:t>
                      </a:r>
                      <a:endParaRPr lang="en-US" sz="1600" b="1" i="0" u="none" strike="noStrike" dirty="0">
                        <a:solidFill>
                          <a:srgbClr val="000000"/>
                        </a:solidFill>
                        <a:effectLst/>
                        <a:latin typeface="Calibri" panose="020F0502020204030204" pitchFamily="34" charset="0"/>
                      </a:endParaRPr>
                    </a:p>
                  </a:txBody>
                  <a:tcPr marL="6350" marR="6350" marT="6350" marB="0" anchor="b"/>
                </a:tc>
                <a:extLst>
                  <a:ext uri="{0D108BD9-81ED-4DB2-BD59-A6C34878D82A}">
                    <a16:rowId xmlns:a16="http://schemas.microsoft.com/office/drawing/2014/main" val="107623504"/>
                  </a:ext>
                </a:extLst>
              </a:tr>
              <a:tr h="274308">
                <a:tc>
                  <a:txBody>
                    <a:bodyPr/>
                    <a:lstStyle/>
                    <a:p>
                      <a:pPr algn="ctr" fontAlgn="b"/>
                      <a:r>
                        <a:rPr lang="en-US" sz="1600" b="1" u="none" strike="noStrike" dirty="0">
                          <a:effectLst/>
                        </a:rPr>
                        <a:t>Boeing</a:t>
                      </a:r>
                      <a:endParaRPr lang="en-US" sz="1600" b="1" i="0" u="none" strike="noStrike" dirty="0">
                        <a:solidFill>
                          <a:srgbClr val="000000"/>
                        </a:solidFill>
                        <a:effectLst/>
                        <a:latin typeface="Calibri" panose="020F0502020204030204" pitchFamily="34" charset="0"/>
                      </a:endParaRPr>
                    </a:p>
                  </a:txBody>
                  <a:tcPr marL="6350" marR="6350" marT="6350" marB="0" anchor="b"/>
                </a:tc>
                <a:tc>
                  <a:txBody>
                    <a:bodyPr/>
                    <a:lstStyle/>
                    <a:p>
                      <a:pPr algn="ctr" fontAlgn="b"/>
                      <a:r>
                        <a:rPr lang="en-US" sz="1600" b="1" u="none" strike="noStrike" dirty="0">
                          <a:effectLst/>
                        </a:rPr>
                        <a:t>4.8%</a:t>
                      </a:r>
                      <a:endParaRPr lang="en-US" sz="1600" b="1" i="0" u="none" strike="noStrike" dirty="0">
                        <a:solidFill>
                          <a:srgbClr val="000000"/>
                        </a:solidFill>
                        <a:effectLst/>
                        <a:latin typeface="Calibri" panose="020F0502020204030204" pitchFamily="34" charset="0"/>
                      </a:endParaRPr>
                    </a:p>
                  </a:txBody>
                  <a:tcPr marL="6350" marR="6350" marT="6350" marB="0" anchor="b"/>
                </a:tc>
                <a:extLst>
                  <a:ext uri="{0D108BD9-81ED-4DB2-BD59-A6C34878D82A}">
                    <a16:rowId xmlns:a16="http://schemas.microsoft.com/office/drawing/2014/main" val="201066628"/>
                  </a:ext>
                </a:extLst>
              </a:tr>
            </a:tbl>
          </a:graphicData>
        </a:graphic>
      </p:graphicFrame>
      <p:sp>
        <p:nvSpPr>
          <p:cNvPr id="2" name="Title 1">
            <a:extLst>
              <a:ext uri="{FF2B5EF4-FFF2-40B4-BE49-F238E27FC236}">
                <a16:creationId xmlns:a16="http://schemas.microsoft.com/office/drawing/2014/main" id="{6C07E3EE-F2C4-4352-99D0-0B267FE20513}"/>
              </a:ext>
            </a:extLst>
          </p:cNvPr>
          <p:cNvSpPr>
            <a:spLocks noGrp="1"/>
          </p:cNvSpPr>
          <p:nvPr>
            <p:ph type="title"/>
          </p:nvPr>
        </p:nvSpPr>
        <p:spPr>
          <a:xfrm>
            <a:off x="838200" y="335087"/>
            <a:ext cx="10515600" cy="1325563"/>
          </a:xfrm>
        </p:spPr>
        <p:txBody>
          <a:bodyPr/>
          <a:lstStyle/>
          <a:p>
            <a:r>
              <a:rPr lang="en-US" dirty="0"/>
              <a:t>Gross Margin as a % of Net Revenues</a:t>
            </a:r>
          </a:p>
        </p:txBody>
      </p:sp>
      <p:sp>
        <p:nvSpPr>
          <p:cNvPr id="3" name="Content Placeholder 2">
            <a:extLst>
              <a:ext uri="{FF2B5EF4-FFF2-40B4-BE49-F238E27FC236}">
                <a16:creationId xmlns:a16="http://schemas.microsoft.com/office/drawing/2014/main" id="{0828ACEF-8B99-463F-B439-018E46165E89}"/>
              </a:ext>
            </a:extLst>
          </p:cNvPr>
          <p:cNvSpPr>
            <a:spLocks noGrp="1"/>
          </p:cNvSpPr>
          <p:nvPr>
            <p:ph idx="1"/>
          </p:nvPr>
        </p:nvSpPr>
        <p:spPr>
          <a:xfrm>
            <a:off x="838200" y="1558496"/>
            <a:ext cx="10515600" cy="2643633"/>
          </a:xfrm>
        </p:spPr>
        <p:txBody>
          <a:bodyPr>
            <a:normAutofit fontScale="62500" lnSpcReduction="20000"/>
          </a:bodyPr>
          <a:lstStyle/>
          <a:p>
            <a:r>
              <a:rPr lang="en-US" u="sng" dirty="0"/>
              <a:t>Gross Margin</a:t>
            </a:r>
          </a:p>
          <a:p>
            <a:pPr marL="0" indent="0">
              <a:buNone/>
            </a:pPr>
            <a:r>
              <a:rPr lang="en-US" dirty="0"/>
              <a:t>   Net Revenues</a:t>
            </a:r>
          </a:p>
          <a:p>
            <a:endParaRPr lang="en-US" dirty="0"/>
          </a:p>
          <a:p>
            <a:r>
              <a:rPr lang="en-US" dirty="0"/>
              <a:t>Higher is…</a:t>
            </a:r>
          </a:p>
          <a:p>
            <a:pPr lvl="1"/>
            <a:r>
              <a:rPr lang="en-US" dirty="0"/>
              <a:t>Better</a:t>
            </a:r>
          </a:p>
          <a:p>
            <a:pPr lvl="1"/>
            <a:endParaRPr lang="en-US" dirty="0"/>
          </a:p>
          <a:p>
            <a:pPr lvl="1"/>
            <a:endParaRPr lang="en-US" dirty="0"/>
          </a:p>
          <a:p>
            <a:r>
              <a:rPr lang="en-US" dirty="0"/>
              <a:t>Median was…</a:t>
            </a:r>
          </a:p>
          <a:p>
            <a:pPr lvl="1"/>
            <a:r>
              <a:rPr lang="en-US" dirty="0"/>
              <a:t>34.3%</a:t>
            </a:r>
          </a:p>
          <a:p>
            <a:endParaRPr lang="en-US" dirty="0"/>
          </a:p>
        </p:txBody>
      </p:sp>
      <p:sp>
        <p:nvSpPr>
          <p:cNvPr id="6" name="Rectangle 5">
            <a:extLst>
              <a:ext uri="{FF2B5EF4-FFF2-40B4-BE49-F238E27FC236}">
                <a16:creationId xmlns:a16="http://schemas.microsoft.com/office/drawing/2014/main" id="{54B24F23-0FAB-456C-B7D4-1689AA037054}"/>
              </a:ext>
            </a:extLst>
          </p:cNvPr>
          <p:cNvSpPr/>
          <p:nvPr/>
        </p:nvSpPr>
        <p:spPr>
          <a:xfrm>
            <a:off x="7650605" y="3696024"/>
            <a:ext cx="1140432" cy="259527"/>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US" dirty="0"/>
          </a:p>
        </p:txBody>
      </p:sp>
      <p:sp>
        <p:nvSpPr>
          <p:cNvPr id="7" name="Rectangle 6">
            <a:extLst>
              <a:ext uri="{FF2B5EF4-FFF2-40B4-BE49-F238E27FC236}">
                <a16:creationId xmlns:a16="http://schemas.microsoft.com/office/drawing/2014/main" id="{985AFA0B-26FA-444F-9DA5-B20E3378055C}"/>
              </a:ext>
            </a:extLst>
          </p:cNvPr>
          <p:cNvSpPr/>
          <p:nvPr/>
        </p:nvSpPr>
        <p:spPr>
          <a:xfrm>
            <a:off x="7650607" y="4228504"/>
            <a:ext cx="1140432" cy="259527"/>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US" dirty="0"/>
          </a:p>
        </p:txBody>
      </p:sp>
      <p:sp>
        <p:nvSpPr>
          <p:cNvPr id="8" name="Rectangle 7">
            <a:extLst>
              <a:ext uri="{FF2B5EF4-FFF2-40B4-BE49-F238E27FC236}">
                <a16:creationId xmlns:a16="http://schemas.microsoft.com/office/drawing/2014/main" id="{99D74153-5C11-42AB-B2DE-D38EADA3C26D}"/>
              </a:ext>
            </a:extLst>
          </p:cNvPr>
          <p:cNvSpPr/>
          <p:nvPr/>
        </p:nvSpPr>
        <p:spPr>
          <a:xfrm>
            <a:off x="7650607" y="4505008"/>
            <a:ext cx="1140432" cy="259527"/>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US" dirty="0"/>
          </a:p>
        </p:txBody>
      </p:sp>
      <p:sp>
        <p:nvSpPr>
          <p:cNvPr id="9" name="Rectangle 8">
            <a:extLst>
              <a:ext uri="{FF2B5EF4-FFF2-40B4-BE49-F238E27FC236}">
                <a16:creationId xmlns:a16="http://schemas.microsoft.com/office/drawing/2014/main" id="{815C394F-CEBB-4712-89D1-651116646261}"/>
              </a:ext>
            </a:extLst>
          </p:cNvPr>
          <p:cNvSpPr/>
          <p:nvPr/>
        </p:nvSpPr>
        <p:spPr>
          <a:xfrm>
            <a:off x="7650607" y="4779466"/>
            <a:ext cx="1140432" cy="259527"/>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US" dirty="0"/>
          </a:p>
        </p:txBody>
      </p:sp>
      <p:sp>
        <p:nvSpPr>
          <p:cNvPr id="12" name="Rectangle 11">
            <a:extLst>
              <a:ext uri="{FF2B5EF4-FFF2-40B4-BE49-F238E27FC236}">
                <a16:creationId xmlns:a16="http://schemas.microsoft.com/office/drawing/2014/main" id="{67ED6C46-146F-42FF-A614-7D2BEE747606}"/>
              </a:ext>
            </a:extLst>
          </p:cNvPr>
          <p:cNvSpPr/>
          <p:nvPr/>
        </p:nvSpPr>
        <p:spPr>
          <a:xfrm>
            <a:off x="7650607" y="5096313"/>
            <a:ext cx="1140432" cy="208781"/>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US" dirty="0"/>
          </a:p>
        </p:txBody>
      </p:sp>
      <p:sp>
        <p:nvSpPr>
          <p:cNvPr id="13" name="Rectangle 12">
            <a:extLst>
              <a:ext uri="{FF2B5EF4-FFF2-40B4-BE49-F238E27FC236}">
                <a16:creationId xmlns:a16="http://schemas.microsoft.com/office/drawing/2014/main" id="{16735150-7379-4DC4-B94B-75CCD3E88BA9}"/>
              </a:ext>
            </a:extLst>
          </p:cNvPr>
          <p:cNvSpPr/>
          <p:nvPr/>
        </p:nvSpPr>
        <p:spPr>
          <a:xfrm>
            <a:off x="7650607" y="5322220"/>
            <a:ext cx="1140432" cy="259527"/>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US" dirty="0"/>
          </a:p>
        </p:txBody>
      </p:sp>
      <p:sp>
        <p:nvSpPr>
          <p:cNvPr id="14" name="Rectangle 13">
            <a:extLst>
              <a:ext uri="{FF2B5EF4-FFF2-40B4-BE49-F238E27FC236}">
                <a16:creationId xmlns:a16="http://schemas.microsoft.com/office/drawing/2014/main" id="{13B510CD-EE03-4161-B2B8-4AF540F157E8}"/>
              </a:ext>
            </a:extLst>
          </p:cNvPr>
          <p:cNvSpPr/>
          <p:nvPr/>
        </p:nvSpPr>
        <p:spPr>
          <a:xfrm>
            <a:off x="7650607" y="5600604"/>
            <a:ext cx="1140432" cy="259527"/>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US" dirty="0"/>
          </a:p>
        </p:txBody>
      </p:sp>
      <p:sp>
        <p:nvSpPr>
          <p:cNvPr id="15" name="Rectangle 14">
            <a:extLst>
              <a:ext uri="{FF2B5EF4-FFF2-40B4-BE49-F238E27FC236}">
                <a16:creationId xmlns:a16="http://schemas.microsoft.com/office/drawing/2014/main" id="{23FEDE83-E8CF-46E9-8B4E-E91D15ACB8C6}"/>
              </a:ext>
            </a:extLst>
          </p:cNvPr>
          <p:cNvSpPr/>
          <p:nvPr/>
        </p:nvSpPr>
        <p:spPr>
          <a:xfrm>
            <a:off x="7662808" y="5873350"/>
            <a:ext cx="1140432" cy="259527"/>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US" dirty="0"/>
          </a:p>
        </p:txBody>
      </p:sp>
      <p:sp>
        <p:nvSpPr>
          <p:cNvPr id="16" name="Rectangle 15">
            <a:extLst>
              <a:ext uri="{FF2B5EF4-FFF2-40B4-BE49-F238E27FC236}">
                <a16:creationId xmlns:a16="http://schemas.microsoft.com/office/drawing/2014/main" id="{33BEDECC-07B4-4101-AA6C-1238FEDABAD9}"/>
              </a:ext>
            </a:extLst>
          </p:cNvPr>
          <p:cNvSpPr/>
          <p:nvPr/>
        </p:nvSpPr>
        <p:spPr>
          <a:xfrm>
            <a:off x="7650607" y="6159314"/>
            <a:ext cx="1140432" cy="259527"/>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US" dirty="0"/>
          </a:p>
        </p:txBody>
      </p:sp>
      <p:sp>
        <p:nvSpPr>
          <p:cNvPr id="18" name="Rectangle 17">
            <a:extLst>
              <a:ext uri="{FF2B5EF4-FFF2-40B4-BE49-F238E27FC236}">
                <a16:creationId xmlns:a16="http://schemas.microsoft.com/office/drawing/2014/main" id="{322C246A-EBB5-45A0-8B4D-AAF39D77A059}"/>
              </a:ext>
            </a:extLst>
          </p:cNvPr>
          <p:cNvSpPr/>
          <p:nvPr/>
        </p:nvSpPr>
        <p:spPr>
          <a:xfrm>
            <a:off x="7650607" y="3971262"/>
            <a:ext cx="1140432" cy="259527"/>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US" dirty="0"/>
          </a:p>
        </p:txBody>
      </p:sp>
      <p:graphicFrame>
        <p:nvGraphicFramePr>
          <p:cNvPr id="4" name="Table 3">
            <a:extLst>
              <a:ext uri="{FF2B5EF4-FFF2-40B4-BE49-F238E27FC236}">
                <a16:creationId xmlns:a16="http://schemas.microsoft.com/office/drawing/2014/main" id="{B0ACD791-FEF2-4845-9A2B-56D1ADD671A0}"/>
              </a:ext>
            </a:extLst>
          </p:cNvPr>
          <p:cNvGraphicFramePr>
            <a:graphicFrameLocks noGrp="1"/>
          </p:cNvGraphicFramePr>
          <p:nvPr>
            <p:extLst>
              <p:ext uri="{D42A27DB-BD31-4B8C-83A1-F6EECF244321}">
                <p14:modId xmlns:p14="http://schemas.microsoft.com/office/powerpoint/2010/main" val="3096166730"/>
              </p:ext>
            </p:extLst>
          </p:nvPr>
        </p:nvGraphicFramePr>
        <p:xfrm>
          <a:off x="3832261" y="3133618"/>
          <a:ext cx="2345932" cy="3291696"/>
        </p:xfrm>
        <a:graphic>
          <a:graphicData uri="http://schemas.openxmlformats.org/drawingml/2006/table">
            <a:tbl>
              <a:tblPr>
                <a:tableStyleId>{5C22544A-7EE6-4342-B048-85BDC9FD1C3A}</a:tableStyleId>
              </a:tblPr>
              <a:tblGrid>
                <a:gridCol w="1172966">
                  <a:extLst>
                    <a:ext uri="{9D8B030D-6E8A-4147-A177-3AD203B41FA5}">
                      <a16:colId xmlns:a16="http://schemas.microsoft.com/office/drawing/2014/main" val="2385100218"/>
                    </a:ext>
                  </a:extLst>
                </a:gridCol>
                <a:gridCol w="1172966">
                  <a:extLst>
                    <a:ext uri="{9D8B030D-6E8A-4147-A177-3AD203B41FA5}">
                      <a16:colId xmlns:a16="http://schemas.microsoft.com/office/drawing/2014/main" val="2121226871"/>
                    </a:ext>
                  </a:extLst>
                </a:gridCol>
              </a:tblGrid>
              <a:tr h="548616">
                <a:tc>
                  <a:txBody>
                    <a:bodyPr/>
                    <a:lstStyle/>
                    <a:p>
                      <a:pPr algn="ctr" fontAlgn="b"/>
                      <a:r>
                        <a:rPr lang="en-US" sz="1600" b="1" u="none" strike="noStrike" dirty="0">
                          <a:effectLst/>
                        </a:rPr>
                        <a:t>Company</a:t>
                      </a:r>
                      <a:endParaRPr lang="en-US" sz="1600" b="1" i="0" u="none" strike="noStrike" dirty="0">
                        <a:solidFill>
                          <a:srgbClr val="000000"/>
                        </a:solidFill>
                        <a:effectLst/>
                        <a:latin typeface="Calibri" panose="020F0502020204030204" pitchFamily="34" charset="0"/>
                      </a:endParaRPr>
                    </a:p>
                  </a:txBody>
                  <a:tcPr marL="6350" marR="6350" marT="6350" marB="0" anchor="b"/>
                </a:tc>
                <a:tc>
                  <a:txBody>
                    <a:bodyPr/>
                    <a:lstStyle/>
                    <a:p>
                      <a:pPr algn="ctr" fontAlgn="b"/>
                      <a:r>
                        <a:rPr lang="en-US" sz="1600" b="1" u="none" strike="noStrike" dirty="0">
                          <a:effectLst/>
                        </a:rPr>
                        <a:t>Gross margin ratio</a:t>
                      </a:r>
                      <a:endParaRPr lang="en-US" sz="1600" b="1" i="0" u="none" strike="noStrike" dirty="0">
                        <a:solidFill>
                          <a:srgbClr val="000000"/>
                        </a:solidFill>
                        <a:effectLst/>
                        <a:latin typeface="Calibri" panose="020F0502020204030204" pitchFamily="34" charset="0"/>
                      </a:endParaRPr>
                    </a:p>
                  </a:txBody>
                  <a:tcPr marL="6350" marR="6350" marT="6350" marB="0" anchor="b"/>
                </a:tc>
                <a:extLst>
                  <a:ext uri="{0D108BD9-81ED-4DB2-BD59-A6C34878D82A}">
                    <a16:rowId xmlns:a16="http://schemas.microsoft.com/office/drawing/2014/main" val="3570374635"/>
                  </a:ext>
                </a:extLst>
              </a:tr>
              <a:tr h="274308">
                <a:tc>
                  <a:txBody>
                    <a:bodyPr/>
                    <a:lstStyle/>
                    <a:p>
                      <a:pPr algn="ctr" fontAlgn="b"/>
                      <a:r>
                        <a:rPr lang="en-US" sz="1600" b="1" u="none" strike="noStrike" dirty="0">
                          <a:effectLst/>
                        </a:rPr>
                        <a:t>3M</a:t>
                      </a:r>
                      <a:endParaRPr lang="en-US" sz="1600" b="1" i="0" u="none" strike="noStrike" dirty="0">
                        <a:solidFill>
                          <a:srgbClr val="000000"/>
                        </a:solidFill>
                        <a:effectLst/>
                        <a:latin typeface="Calibri" panose="020F0502020204030204" pitchFamily="34" charset="0"/>
                      </a:endParaRPr>
                    </a:p>
                  </a:txBody>
                  <a:tcPr marL="6350" marR="6350" marT="6350" marB="0" anchor="b"/>
                </a:tc>
                <a:tc>
                  <a:txBody>
                    <a:bodyPr/>
                    <a:lstStyle/>
                    <a:p>
                      <a:pPr algn="ctr" fontAlgn="b"/>
                      <a:r>
                        <a:rPr lang="en-US" sz="1600" b="1" u="none" strike="noStrike" dirty="0">
                          <a:effectLst/>
                        </a:rPr>
                        <a:t>56.4%</a:t>
                      </a:r>
                      <a:endParaRPr lang="en-US" sz="1600" b="1" i="0" u="none" strike="noStrike" dirty="0">
                        <a:solidFill>
                          <a:srgbClr val="000000"/>
                        </a:solidFill>
                        <a:effectLst/>
                        <a:latin typeface="Calibri" panose="020F0502020204030204" pitchFamily="34" charset="0"/>
                      </a:endParaRPr>
                    </a:p>
                  </a:txBody>
                  <a:tcPr marL="6350" marR="6350" marT="6350" marB="0" anchor="b"/>
                </a:tc>
                <a:extLst>
                  <a:ext uri="{0D108BD9-81ED-4DB2-BD59-A6C34878D82A}">
                    <a16:rowId xmlns:a16="http://schemas.microsoft.com/office/drawing/2014/main" val="3551454142"/>
                  </a:ext>
                </a:extLst>
              </a:tr>
              <a:tr h="274308">
                <a:tc>
                  <a:txBody>
                    <a:bodyPr/>
                    <a:lstStyle/>
                    <a:p>
                      <a:pPr algn="ctr" fontAlgn="b"/>
                      <a:r>
                        <a:rPr lang="en-US" sz="1600" b="1" u="none" strike="noStrike" dirty="0">
                          <a:effectLst/>
                        </a:rPr>
                        <a:t>Amazon</a:t>
                      </a:r>
                      <a:endParaRPr lang="en-US" sz="1600" b="1" i="0" u="none" strike="noStrike" dirty="0">
                        <a:solidFill>
                          <a:srgbClr val="000000"/>
                        </a:solidFill>
                        <a:effectLst/>
                        <a:latin typeface="Calibri" panose="020F0502020204030204" pitchFamily="34" charset="0"/>
                      </a:endParaRPr>
                    </a:p>
                  </a:txBody>
                  <a:tcPr marL="6350" marR="6350" marT="6350" marB="0" anchor="b"/>
                </a:tc>
                <a:tc>
                  <a:txBody>
                    <a:bodyPr/>
                    <a:lstStyle/>
                    <a:p>
                      <a:pPr algn="ctr" fontAlgn="b"/>
                      <a:r>
                        <a:rPr lang="en-US" sz="1600" b="1" u="none" strike="noStrike" dirty="0">
                          <a:effectLst/>
                        </a:rPr>
                        <a:t>46.8%</a:t>
                      </a:r>
                      <a:endParaRPr lang="en-US" sz="1600" b="1" i="0" u="none" strike="noStrike" dirty="0">
                        <a:solidFill>
                          <a:srgbClr val="000000"/>
                        </a:solidFill>
                        <a:effectLst/>
                        <a:latin typeface="Calibri" panose="020F0502020204030204" pitchFamily="34" charset="0"/>
                      </a:endParaRPr>
                    </a:p>
                  </a:txBody>
                  <a:tcPr marL="6350" marR="6350" marT="6350" marB="0" anchor="b"/>
                </a:tc>
                <a:extLst>
                  <a:ext uri="{0D108BD9-81ED-4DB2-BD59-A6C34878D82A}">
                    <a16:rowId xmlns:a16="http://schemas.microsoft.com/office/drawing/2014/main" val="2039733707"/>
                  </a:ext>
                </a:extLst>
              </a:tr>
              <a:tr h="274308">
                <a:tc>
                  <a:txBody>
                    <a:bodyPr/>
                    <a:lstStyle/>
                    <a:p>
                      <a:pPr algn="ctr" fontAlgn="b"/>
                      <a:r>
                        <a:rPr lang="en-US" sz="1600" b="1" u="none" strike="noStrike" dirty="0">
                          <a:effectLst/>
                        </a:rPr>
                        <a:t>Apple</a:t>
                      </a:r>
                      <a:endParaRPr lang="en-US" sz="1600" b="1" i="0" u="none" strike="noStrike" dirty="0">
                        <a:solidFill>
                          <a:srgbClr val="000000"/>
                        </a:solidFill>
                        <a:effectLst/>
                        <a:latin typeface="Calibri" panose="020F0502020204030204" pitchFamily="34" charset="0"/>
                      </a:endParaRPr>
                    </a:p>
                  </a:txBody>
                  <a:tcPr marL="6350" marR="6350" marT="6350" marB="0" anchor="b"/>
                </a:tc>
                <a:tc>
                  <a:txBody>
                    <a:bodyPr/>
                    <a:lstStyle/>
                    <a:p>
                      <a:pPr algn="ctr" fontAlgn="b"/>
                      <a:r>
                        <a:rPr lang="en-US" sz="1600" b="1" u="none" strike="noStrike" dirty="0">
                          <a:effectLst/>
                        </a:rPr>
                        <a:t>41.8%</a:t>
                      </a:r>
                      <a:endParaRPr lang="en-US" sz="1600" b="1" i="0" u="none" strike="noStrike" dirty="0">
                        <a:solidFill>
                          <a:srgbClr val="000000"/>
                        </a:solidFill>
                        <a:effectLst/>
                        <a:latin typeface="Calibri" panose="020F0502020204030204" pitchFamily="34" charset="0"/>
                      </a:endParaRPr>
                    </a:p>
                  </a:txBody>
                  <a:tcPr marL="6350" marR="6350" marT="6350" marB="0" anchor="b"/>
                </a:tc>
                <a:extLst>
                  <a:ext uri="{0D108BD9-81ED-4DB2-BD59-A6C34878D82A}">
                    <a16:rowId xmlns:a16="http://schemas.microsoft.com/office/drawing/2014/main" val="230832628"/>
                  </a:ext>
                </a:extLst>
              </a:tr>
              <a:tr h="274308">
                <a:tc>
                  <a:txBody>
                    <a:bodyPr/>
                    <a:lstStyle/>
                    <a:p>
                      <a:pPr algn="ctr" fontAlgn="b"/>
                      <a:r>
                        <a:rPr lang="en-US" sz="1600" b="1" u="none" strike="noStrike" dirty="0">
                          <a:effectLst/>
                        </a:rPr>
                        <a:t>AT&amp;T</a:t>
                      </a:r>
                      <a:endParaRPr lang="en-US" sz="1600" b="1" i="0" u="none" strike="noStrike" dirty="0">
                        <a:solidFill>
                          <a:srgbClr val="000000"/>
                        </a:solidFill>
                        <a:effectLst/>
                        <a:latin typeface="Calibri" panose="020F0502020204030204" pitchFamily="34" charset="0"/>
                      </a:endParaRPr>
                    </a:p>
                  </a:txBody>
                  <a:tcPr marL="6350" marR="6350" marT="6350" marB="0" anchor="b"/>
                </a:tc>
                <a:tc>
                  <a:txBody>
                    <a:bodyPr/>
                    <a:lstStyle/>
                    <a:p>
                      <a:pPr algn="ctr" fontAlgn="b"/>
                      <a:r>
                        <a:rPr lang="en-US" sz="1600" b="1" u="none" strike="noStrike" dirty="0">
                          <a:effectLst/>
                        </a:rPr>
                        <a:t>40.2%</a:t>
                      </a:r>
                      <a:endParaRPr lang="en-US" sz="1600" b="1" i="0" u="none" strike="noStrike" dirty="0">
                        <a:solidFill>
                          <a:srgbClr val="000000"/>
                        </a:solidFill>
                        <a:effectLst/>
                        <a:latin typeface="Calibri" panose="020F0502020204030204" pitchFamily="34" charset="0"/>
                      </a:endParaRPr>
                    </a:p>
                  </a:txBody>
                  <a:tcPr marL="6350" marR="6350" marT="6350" marB="0" anchor="b"/>
                </a:tc>
                <a:extLst>
                  <a:ext uri="{0D108BD9-81ED-4DB2-BD59-A6C34878D82A}">
                    <a16:rowId xmlns:a16="http://schemas.microsoft.com/office/drawing/2014/main" val="1146553368"/>
                  </a:ext>
                </a:extLst>
              </a:tr>
              <a:tr h="274308">
                <a:tc>
                  <a:txBody>
                    <a:bodyPr/>
                    <a:lstStyle/>
                    <a:p>
                      <a:pPr algn="ctr" fontAlgn="b"/>
                      <a:r>
                        <a:rPr lang="en-US" sz="1600" b="1" u="none" strike="noStrike" dirty="0">
                          <a:effectLst/>
                        </a:rPr>
                        <a:t>Boeing</a:t>
                      </a:r>
                      <a:endParaRPr lang="en-US" sz="1600" b="1" i="0" u="none" strike="noStrike" dirty="0">
                        <a:solidFill>
                          <a:srgbClr val="000000"/>
                        </a:solidFill>
                        <a:effectLst/>
                        <a:latin typeface="Calibri" panose="020F0502020204030204" pitchFamily="34" charset="0"/>
                      </a:endParaRPr>
                    </a:p>
                  </a:txBody>
                  <a:tcPr marL="6350" marR="6350" marT="6350" marB="0" anchor="b"/>
                </a:tc>
                <a:tc>
                  <a:txBody>
                    <a:bodyPr/>
                    <a:lstStyle/>
                    <a:p>
                      <a:pPr algn="ctr" fontAlgn="b"/>
                      <a:r>
                        <a:rPr lang="en-US" sz="1600" b="1" u="none" strike="noStrike" dirty="0">
                          <a:effectLst/>
                        </a:rPr>
                        <a:t>39.2%</a:t>
                      </a:r>
                      <a:endParaRPr lang="en-US" sz="1600" b="1" i="0" u="none" strike="noStrike" dirty="0">
                        <a:solidFill>
                          <a:srgbClr val="000000"/>
                        </a:solidFill>
                        <a:effectLst/>
                        <a:latin typeface="Calibri" panose="020F0502020204030204" pitchFamily="34" charset="0"/>
                      </a:endParaRPr>
                    </a:p>
                  </a:txBody>
                  <a:tcPr marL="6350" marR="6350" marT="6350" marB="0" anchor="b"/>
                </a:tc>
                <a:extLst>
                  <a:ext uri="{0D108BD9-81ED-4DB2-BD59-A6C34878D82A}">
                    <a16:rowId xmlns:a16="http://schemas.microsoft.com/office/drawing/2014/main" val="3719589612"/>
                  </a:ext>
                </a:extLst>
              </a:tr>
              <a:tr h="274308">
                <a:tc>
                  <a:txBody>
                    <a:bodyPr/>
                    <a:lstStyle/>
                    <a:p>
                      <a:pPr algn="ctr" fontAlgn="b"/>
                      <a:r>
                        <a:rPr lang="en-US" sz="1600" b="1" u="none" strike="noStrike" dirty="0">
                          <a:effectLst/>
                        </a:rPr>
                        <a:t>Ecolab</a:t>
                      </a:r>
                      <a:endParaRPr lang="en-US" sz="1600" b="1" i="0" u="none" strike="noStrike" dirty="0">
                        <a:solidFill>
                          <a:srgbClr val="000000"/>
                        </a:solidFill>
                        <a:effectLst/>
                        <a:latin typeface="Calibri" panose="020F0502020204030204" pitchFamily="34" charset="0"/>
                      </a:endParaRPr>
                    </a:p>
                  </a:txBody>
                  <a:tcPr marL="6350" marR="6350" marT="6350" marB="0" anchor="b"/>
                </a:tc>
                <a:tc>
                  <a:txBody>
                    <a:bodyPr/>
                    <a:lstStyle/>
                    <a:p>
                      <a:pPr algn="ctr" fontAlgn="b"/>
                      <a:r>
                        <a:rPr lang="en-US" sz="1600" b="1" u="none" strike="noStrike" dirty="0">
                          <a:effectLst/>
                        </a:rPr>
                        <a:t>29.5%</a:t>
                      </a:r>
                      <a:endParaRPr lang="en-US" sz="1600" b="1" i="0" u="none" strike="noStrike" dirty="0">
                        <a:solidFill>
                          <a:srgbClr val="000000"/>
                        </a:solidFill>
                        <a:effectLst/>
                        <a:latin typeface="Calibri" panose="020F0502020204030204" pitchFamily="34" charset="0"/>
                      </a:endParaRPr>
                    </a:p>
                  </a:txBody>
                  <a:tcPr marL="6350" marR="6350" marT="6350" marB="0" anchor="b"/>
                </a:tc>
                <a:extLst>
                  <a:ext uri="{0D108BD9-81ED-4DB2-BD59-A6C34878D82A}">
                    <a16:rowId xmlns:a16="http://schemas.microsoft.com/office/drawing/2014/main" val="481525474"/>
                  </a:ext>
                </a:extLst>
              </a:tr>
              <a:tr h="274308">
                <a:tc>
                  <a:txBody>
                    <a:bodyPr/>
                    <a:lstStyle/>
                    <a:p>
                      <a:pPr algn="ctr" fontAlgn="b"/>
                      <a:r>
                        <a:rPr lang="en-US" sz="1600" b="1" u="none" strike="noStrike" dirty="0">
                          <a:effectLst/>
                        </a:rPr>
                        <a:t>Hormel</a:t>
                      </a:r>
                      <a:endParaRPr lang="en-US" sz="1600" b="1" i="0" u="none" strike="noStrike" dirty="0">
                        <a:solidFill>
                          <a:srgbClr val="000000"/>
                        </a:solidFill>
                        <a:effectLst/>
                        <a:latin typeface="Calibri" panose="020F0502020204030204" pitchFamily="34" charset="0"/>
                      </a:endParaRPr>
                    </a:p>
                  </a:txBody>
                  <a:tcPr marL="6350" marR="6350" marT="6350" marB="0" anchor="b"/>
                </a:tc>
                <a:tc>
                  <a:txBody>
                    <a:bodyPr/>
                    <a:lstStyle/>
                    <a:p>
                      <a:pPr algn="ctr" fontAlgn="b"/>
                      <a:r>
                        <a:rPr lang="en-US" sz="1600" b="1" u="none" strike="noStrike" dirty="0">
                          <a:effectLst/>
                        </a:rPr>
                        <a:t>29.3%</a:t>
                      </a:r>
                      <a:endParaRPr lang="en-US" sz="1600" b="1" i="0" u="none" strike="noStrike" dirty="0">
                        <a:solidFill>
                          <a:srgbClr val="000000"/>
                        </a:solidFill>
                        <a:effectLst/>
                        <a:latin typeface="Calibri" panose="020F0502020204030204" pitchFamily="34" charset="0"/>
                      </a:endParaRPr>
                    </a:p>
                  </a:txBody>
                  <a:tcPr marL="6350" marR="6350" marT="6350" marB="0" anchor="b"/>
                </a:tc>
                <a:extLst>
                  <a:ext uri="{0D108BD9-81ED-4DB2-BD59-A6C34878D82A}">
                    <a16:rowId xmlns:a16="http://schemas.microsoft.com/office/drawing/2014/main" val="3873222391"/>
                  </a:ext>
                </a:extLst>
              </a:tr>
              <a:tr h="274308">
                <a:tc>
                  <a:txBody>
                    <a:bodyPr/>
                    <a:lstStyle/>
                    <a:p>
                      <a:pPr algn="ctr" fontAlgn="b"/>
                      <a:r>
                        <a:rPr lang="en-US" sz="1600" b="1" u="none" strike="noStrike" dirty="0">
                          <a:effectLst/>
                        </a:rPr>
                        <a:t>Target</a:t>
                      </a:r>
                      <a:endParaRPr lang="en-US" sz="1600" b="1" i="0" u="none" strike="noStrike" dirty="0">
                        <a:solidFill>
                          <a:srgbClr val="000000"/>
                        </a:solidFill>
                        <a:effectLst/>
                        <a:latin typeface="Calibri" panose="020F0502020204030204" pitchFamily="34" charset="0"/>
                      </a:endParaRPr>
                    </a:p>
                  </a:txBody>
                  <a:tcPr marL="6350" marR="6350" marT="6350" marB="0" anchor="b"/>
                </a:tc>
                <a:tc>
                  <a:txBody>
                    <a:bodyPr/>
                    <a:lstStyle/>
                    <a:p>
                      <a:pPr algn="ctr" fontAlgn="b"/>
                      <a:r>
                        <a:rPr lang="en-US" sz="1600" b="1" u="none" strike="noStrike" dirty="0">
                          <a:effectLst/>
                        </a:rPr>
                        <a:t>24.2%</a:t>
                      </a:r>
                      <a:endParaRPr lang="en-US" sz="1600" b="1" i="0" u="none" strike="noStrike" dirty="0">
                        <a:solidFill>
                          <a:srgbClr val="000000"/>
                        </a:solidFill>
                        <a:effectLst/>
                        <a:latin typeface="Calibri" panose="020F0502020204030204" pitchFamily="34" charset="0"/>
                      </a:endParaRPr>
                    </a:p>
                  </a:txBody>
                  <a:tcPr marL="6350" marR="6350" marT="6350" marB="0" anchor="b"/>
                </a:tc>
                <a:extLst>
                  <a:ext uri="{0D108BD9-81ED-4DB2-BD59-A6C34878D82A}">
                    <a16:rowId xmlns:a16="http://schemas.microsoft.com/office/drawing/2014/main" val="2450233953"/>
                  </a:ext>
                </a:extLst>
              </a:tr>
              <a:tr h="274308">
                <a:tc>
                  <a:txBody>
                    <a:bodyPr/>
                    <a:lstStyle/>
                    <a:p>
                      <a:pPr algn="ctr" fontAlgn="b"/>
                      <a:r>
                        <a:rPr lang="en-US" sz="1600" b="1" u="none" strike="noStrike" dirty="0">
                          <a:effectLst/>
                        </a:rPr>
                        <a:t>UnitedHealth</a:t>
                      </a:r>
                      <a:endParaRPr lang="en-US" sz="1600" b="1" i="0" u="none" strike="noStrike" dirty="0">
                        <a:solidFill>
                          <a:srgbClr val="000000"/>
                        </a:solidFill>
                        <a:effectLst/>
                        <a:latin typeface="Calibri" panose="020F0502020204030204" pitchFamily="34" charset="0"/>
                      </a:endParaRPr>
                    </a:p>
                  </a:txBody>
                  <a:tcPr marL="6350" marR="6350" marT="6350" marB="0" anchor="b"/>
                </a:tc>
                <a:tc>
                  <a:txBody>
                    <a:bodyPr/>
                    <a:lstStyle/>
                    <a:p>
                      <a:pPr algn="ctr" fontAlgn="b"/>
                      <a:r>
                        <a:rPr lang="en-US" sz="1600" b="1" u="none" strike="noStrike" dirty="0">
                          <a:effectLst/>
                        </a:rPr>
                        <a:t>16.9%</a:t>
                      </a:r>
                      <a:endParaRPr lang="en-US" sz="1600" b="1" i="0" u="none" strike="noStrike" dirty="0">
                        <a:solidFill>
                          <a:srgbClr val="000000"/>
                        </a:solidFill>
                        <a:effectLst/>
                        <a:latin typeface="Calibri" panose="020F0502020204030204" pitchFamily="34" charset="0"/>
                      </a:endParaRPr>
                    </a:p>
                  </a:txBody>
                  <a:tcPr marL="6350" marR="6350" marT="6350" marB="0" anchor="b"/>
                </a:tc>
                <a:extLst>
                  <a:ext uri="{0D108BD9-81ED-4DB2-BD59-A6C34878D82A}">
                    <a16:rowId xmlns:a16="http://schemas.microsoft.com/office/drawing/2014/main" val="4194567805"/>
                  </a:ext>
                </a:extLst>
              </a:tr>
              <a:tr h="274308">
                <a:tc>
                  <a:txBody>
                    <a:bodyPr/>
                    <a:lstStyle/>
                    <a:p>
                      <a:pPr algn="ctr" fontAlgn="b"/>
                      <a:r>
                        <a:rPr lang="en-US" sz="1600" b="1" u="none" strike="noStrike" dirty="0">
                          <a:effectLst/>
                        </a:rPr>
                        <a:t>Xcel Energy</a:t>
                      </a:r>
                      <a:endParaRPr lang="en-US" sz="1600" b="1" i="0" u="none" strike="noStrike" dirty="0">
                        <a:solidFill>
                          <a:srgbClr val="000000"/>
                        </a:solidFill>
                        <a:effectLst/>
                        <a:latin typeface="Calibri" panose="020F0502020204030204" pitchFamily="34" charset="0"/>
                      </a:endParaRPr>
                    </a:p>
                  </a:txBody>
                  <a:tcPr marL="6350" marR="6350" marT="6350" marB="0" anchor="b"/>
                </a:tc>
                <a:tc>
                  <a:txBody>
                    <a:bodyPr/>
                    <a:lstStyle/>
                    <a:p>
                      <a:pPr algn="ctr" fontAlgn="b"/>
                      <a:r>
                        <a:rPr lang="en-US" sz="1600" b="1" u="none" strike="noStrike" dirty="0">
                          <a:effectLst/>
                        </a:rPr>
                        <a:t>4.8%</a:t>
                      </a:r>
                      <a:endParaRPr lang="en-US" sz="1600" b="1" i="0" u="none" strike="noStrike" dirty="0">
                        <a:solidFill>
                          <a:srgbClr val="000000"/>
                        </a:solidFill>
                        <a:effectLst/>
                        <a:latin typeface="Calibri" panose="020F0502020204030204" pitchFamily="34" charset="0"/>
                      </a:endParaRPr>
                    </a:p>
                  </a:txBody>
                  <a:tcPr marL="6350" marR="6350" marT="6350" marB="0" anchor="b"/>
                </a:tc>
                <a:extLst>
                  <a:ext uri="{0D108BD9-81ED-4DB2-BD59-A6C34878D82A}">
                    <a16:rowId xmlns:a16="http://schemas.microsoft.com/office/drawing/2014/main" val="3078257581"/>
                  </a:ext>
                </a:extLst>
              </a:tr>
            </a:tbl>
          </a:graphicData>
        </a:graphic>
      </p:graphicFrame>
      <p:sp>
        <p:nvSpPr>
          <p:cNvPr id="10" name="Slide Number Placeholder 9">
            <a:extLst>
              <a:ext uri="{FF2B5EF4-FFF2-40B4-BE49-F238E27FC236}">
                <a16:creationId xmlns:a16="http://schemas.microsoft.com/office/drawing/2014/main" id="{A7AA869D-6C7E-4FAF-99EF-0A95F2D5ADC6}"/>
              </a:ext>
            </a:extLst>
          </p:cNvPr>
          <p:cNvSpPr>
            <a:spLocks noGrp="1"/>
          </p:cNvSpPr>
          <p:nvPr>
            <p:ph type="sldNum" sz="quarter" idx="12"/>
          </p:nvPr>
        </p:nvSpPr>
        <p:spPr/>
        <p:txBody>
          <a:bodyPr/>
          <a:lstStyle/>
          <a:p>
            <a:pPr lvl="0"/>
            <a:fld id="{6537A761-896E-43B3-B9EB-894236AC1F9A}" type="slidenum">
              <a:rPr lang="en-US" smtClean="0"/>
              <a:t>36</a:t>
            </a:fld>
            <a:endParaRPr lang="en-US" dirty="0"/>
          </a:p>
        </p:txBody>
      </p:sp>
    </p:spTree>
    <p:extLst>
      <p:ext uri="{BB962C8B-B14F-4D97-AF65-F5344CB8AC3E}">
        <p14:creationId xmlns:p14="http://schemas.microsoft.com/office/powerpoint/2010/main" val="14133797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hidden"/>
                                      </p:to>
                                    </p:set>
                                  </p:childTnLst>
                                </p:cTn>
                              </p:par>
                            </p:childTnLst>
                          </p:cTn>
                        </p:par>
                      </p:childTnLst>
                    </p:cTn>
                  </p:par>
                  <p:par>
                    <p:cTn id="11" fill="hold">
                      <p:stCondLst>
                        <p:cond delay="indefinite"/>
                      </p:stCondLst>
                      <p:childTnLst>
                        <p:par>
                          <p:cTn id="12" fill="hold">
                            <p:stCondLst>
                              <p:cond delay="0"/>
                            </p:stCondLst>
                            <p:childTnLst>
                              <p:par>
                                <p:cTn id="13" presetID="1" presetClass="exit" presetSubtype="0" fill="hold" grpId="0" nodeType="clickEffect">
                                  <p:stCondLst>
                                    <p:cond delay="0"/>
                                  </p:stCondLst>
                                  <p:childTnLst>
                                    <p:set>
                                      <p:cBhvr>
                                        <p:cTn id="14" dur="1" fill="hold">
                                          <p:stCondLst>
                                            <p:cond delay="0"/>
                                          </p:stCondLst>
                                        </p:cTn>
                                        <p:tgtEl>
                                          <p:spTgt spid="18"/>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1" presetClass="exit" presetSubtype="0" fill="hold" grpId="0" nodeType="clickEffect">
                                  <p:stCondLst>
                                    <p:cond delay="0"/>
                                  </p:stCondLst>
                                  <p:childTnLst>
                                    <p:set>
                                      <p:cBhvr>
                                        <p:cTn id="18" dur="1" fill="hold">
                                          <p:stCondLst>
                                            <p:cond delay="0"/>
                                          </p:stCondLst>
                                        </p:cTn>
                                        <p:tgtEl>
                                          <p:spTgt spid="7"/>
                                        </p:tgtEl>
                                        <p:attrNameLst>
                                          <p:attrName>style.visibility</p:attrName>
                                        </p:attrNameLst>
                                      </p:cBhvr>
                                      <p:to>
                                        <p:strVal val="hidden"/>
                                      </p:to>
                                    </p:set>
                                  </p:childTnLst>
                                </p:cTn>
                              </p:par>
                            </p:childTnLst>
                          </p:cTn>
                        </p:par>
                      </p:childTnLst>
                    </p:cTn>
                  </p:par>
                  <p:par>
                    <p:cTn id="19" fill="hold">
                      <p:stCondLst>
                        <p:cond delay="indefinite"/>
                      </p:stCondLst>
                      <p:childTnLst>
                        <p:par>
                          <p:cTn id="20" fill="hold">
                            <p:stCondLst>
                              <p:cond delay="0"/>
                            </p:stCondLst>
                            <p:childTnLst>
                              <p:par>
                                <p:cTn id="21" presetID="1" presetClass="exit" presetSubtype="0" fill="hold" grpId="0" nodeType="clickEffect">
                                  <p:stCondLst>
                                    <p:cond delay="0"/>
                                  </p:stCondLst>
                                  <p:childTnLst>
                                    <p:set>
                                      <p:cBhvr>
                                        <p:cTn id="22" dur="1" fill="hold">
                                          <p:stCondLst>
                                            <p:cond delay="0"/>
                                          </p:stCondLst>
                                        </p:cTn>
                                        <p:tgtEl>
                                          <p:spTgt spid="8"/>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1" presetClass="exit" presetSubtype="0" fill="hold" grpId="0" nodeType="clickEffect">
                                  <p:stCondLst>
                                    <p:cond delay="0"/>
                                  </p:stCondLst>
                                  <p:childTnLst>
                                    <p:set>
                                      <p:cBhvr>
                                        <p:cTn id="26" dur="1" fill="hold">
                                          <p:stCondLst>
                                            <p:cond delay="0"/>
                                          </p:stCondLst>
                                        </p:cTn>
                                        <p:tgtEl>
                                          <p:spTgt spid="9"/>
                                        </p:tgtEl>
                                        <p:attrNameLst>
                                          <p:attrName>style.visibility</p:attrName>
                                        </p:attrNameLst>
                                      </p:cBhvr>
                                      <p:to>
                                        <p:strVal val="hidden"/>
                                      </p:to>
                                    </p:set>
                                  </p:childTnLst>
                                </p:cTn>
                              </p:par>
                            </p:childTnLst>
                          </p:cTn>
                        </p:par>
                      </p:childTnLst>
                    </p:cTn>
                  </p:par>
                  <p:par>
                    <p:cTn id="27" fill="hold">
                      <p:stCondLst>
                        <p:cond delay="indefinite"/>
                      </p:stCondLst>
                      <p:childTnLst>
                        <p:par>
                          <p:cTn id="28" fill="hold">
                            <p:stCondLst>
                              <p:cond delay="0"/>
                            </p:stCondLst>
                            <p:childTnLst>
                              <p:par>
                                <p:cTn id="29" presetID="1" presetClass="exit" presetSubtype="0" fill="hold" grpId="0" nodeType="clickEffect">
                                  <p:stCondLst>
                                    <p:cond delay="0"/>
                                  </p:stCondLst>
                                  <p:childTnLst>
                                    <p:set>
                                      <p:cBhvr>
                                        <p:cTn id="30" dur="1" fill="hold">
                                          <p:stCondLst>
                                            <p:cond delay="0"/>
                                          </p:stCondLst>
                                        </p:cTn>
                                        <p:tgtEl>
                                          <p:spTgt spid="12"/>
                                        </p:tgtEl>
                                        <p:attrNameLst>
                                          <p:attrName>style.visibility</p:attrName>
                                        </p:attrNameLst>
                                      </p:cBhvr>
                                      <p:to>
                                        <p:strVal val="hidden"/>
                                      </p:to>
                                    </p:set>
                                  </p:childTnLst>
                                </p:cTn>
                              </p:par>
                            </p:childTnLst>
                          </p:cTn>
                        </p:par>
                      </p:childTnLst>
                    </p:cTn>
                  </p:par>
                  <p:par>
                    <p:cTn id="31" fill="hold">
                      <p:stCondLst>
                        <p:cond delay="indefinite"/>
                      </p:stCondLst>
                      <p:childTnLst>
                        <p:par>
                          <p:cTn id="32" fill="hold">
                            <p:stCondLst>
                              <p:cond delay="0"/>
                            </p:stCondLst>
                            <p:childTnLst>
                              <p:par>
                                <p:cTn id="33" presetID="1" presetClass="exit" presetSubtype="0" fill="hold" grpId="0" nodeType="clickEffect">
                                  <p:stCondLst>
                                    <p:cond delay="0"/>
                                  </p:stCondLst>
                                  <p:childTnLst>
                                    <p:set>
                                      <p:cBhvr>
                                        <p:cTn id="34" dur="1" fill="hold">
                                          <p:stCondLst>
                                            <p:cond delay="0"/>
                                          </p:stCondLst>
                                        </p:cTn>
                                        <p:tgtEl>
                                          <p:spTgt spid="13"/>
                                        </p:tgtEl>
                                        <p:attrNameLst>
                                          <p:attrName>style.visibility</p:attrName>
                                        </p:attrNameLst>
                                      </p:cBhvr>
                                      <p:to>
                                        <p:strVal val="hidden"/>
                                      </p:to>
                                    </p:set>
                                  </p:childTnLst>
                                </p:cTn>
                              </p:par>
                            </p:childTnLst>
                          </p:cTn>
                        </p:par>
                      </p:childTnLst>
                    </p:cTn>
                  </p:par>
                  <p:par>
                    <p:cTn id="35" fill="hold">
                      <p:stCondLst>
                        <p:cond delay="indefinite"/>
                      </p:stCondLst>
                      <p:childTnLst>
                        <p:par>
                          <p:cTn id="36" fill="hold">
                            <p:stCondLst>
                              <p:cond delay="0"/>
                            </p:stCondLst>
                            <p:childTnLst>
                              <p:par>
                                <p:cTn id="37" presetID="1" presetClass="exit" presetSubtype="0" fill="hold" grpId="0" nodeType="clickEffect">
                                  <p:stCondLst>
                                    <p:cond delay="0"/>
                                  </p:stCondLst>
                                  <p:childTnLst>
                                    <p:set>
                                      <p:cBhvr>
                                        <p:cTn id="38" dur="1" fill="hold">
                                          <p:stCondLst>
                                            <p:cond delay="0"/>
                                          </p:stCondLst>
                                        </p:cTn>
                                        <p:tgtEl>
                                          <p:spTgt spid="14"/>
                                        </p:tgtEl>
                                        <p:attrNameLst>
                                          <p:attrName>style.visibility</p:attrName>
                                        </p:attrNameLst>
                                      </p:cBhvr>
                                      <p:to>
                                        <p:strVal val="hidden"/>
                                      </p:to>
                                    </p:set>
                                  </p:childTnLst>
                                </p:cTn>
                              </p:par>
                            </p:childTnLst>
                          </p:cTn>
                        </p:par>
                      </p:childTnLst>
                    </p:cTn>
                  </p:par>
                  <p:par>
                    <p:cTn id="39" fill="hold">
                      <p:stCondLst>
                        <p:cond delay="indefinite"/>
                      </p:stCondLst>
                      <p:childTnLst>
                        <p:par>
                          <p:cTn id="40" fill="hold">
                            <p:stCondLst>
                              <p:cond delay="0"/>
                            </p:stCondLst>
                            <p:childTnLst>
                              <p:par>
                                <p:cTn id="41" presetID="1" presetClass="exit" presetSubtype="0" fill="hold" grpId="0" nodeType="clickEffect">
                                  <p:stCondLst>
                                    <p:cond delay="0"/>
                                  </p:stCondLst>
                                  <p:childTnLst>
                                    <p:set>
                                      <p:cBhvr>
                                        <p:cTn id="42" dur="1" fill="hold">
                                          <p:stCondLst>
                                            <p:cond delay="0"/>
                                          </p:stCondLst>
                                        </p:cTn>
                                        <p:tgtEl>
                                          <p:spTgt spid="15"/>
                                        </p:tgtEl>
                                        <p:attrNameLst>
                                          <p:attrName>style.visibility</p:attrName>
                                        </p:attrNameLst>
                                      </p:cBhvr>
                                      <p:to>
                                        <p:strVal val="hidden"/>
                                      </p:to>
                                    </p:set>
                                  </p:childTnLst>
                                </p:cTn>
                              </p:par>
                            </p:childTnLst>
                          </p:cTn>
                        </p:par>
                      </p:childTnLst>
                    </p:cTn>
                  </p:par>
                  <p:par>
                    <p:cTn id="43" fill="hold">
                      <p:stCondLst>
                        <p:cond delay="indefinite"/>
                      </p:stCondLst>
                      <p:childTnLst>
                        <p:par>
                          <p:cTn id="44" fill="hold">
                            <p:stCondLst>
                              <p:cond delay="0"/>
                            </p:stCondLst>
                            <p:childTnLst>
                              <p:par>
                                <p:cTn id="45" presetID="1" presetClass="exit" presetSubtype="0" fill="hold" grpId="0" nodeType="clickEffect">
                                  <p:stCondLst>
                                    <p:cond delay="0"/>
                                  </p:stCondLst>
                                  <p:childTnLst>
                                    <p:set>
                                      <p:cBhvr>
                                        <p:cTn id="46" dur="1" fill="hold">
                                          <p:stCondLst>
                                            <p:cond delay="0"/>
                                          </p:stCondLst>
                                        </p:cTn>
                                        <p:tgtEl>
                                          <p:spTgt spid="16"/>
                                        </p:tgtEl>
                                        <p:attrNameLst>
                                          <p:attrName>style.visibility</p:attrName>
                                        </p:attrNameLst>
                                      </p:cBhvr>
                                      <p:to>
                                        <p:strVal val="hidden"/>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3">
                                            <p:txEl>
                                              <p:pRg st="7" end="7"/>
                                            </p:txEl>
                                          </p:spTgt>
                                        </p:tgtEl>
                                        <p:attrNameLst>
                                          <p:attrName>style.visibility</p:attrName>
                                        </p:attrNameLst>
                                      </p:cBhvr>
                                      <p:to>
                                        <p:strVal val="visible"/>
                                      </p:to>
                                    </p:set>
                                  </p:childTnLst>
                                </p:cTn>
                              </p:par>
                              <p:par>
                                <p:cTn id="51" presetID="1" presetClass="entr" presetSubtype="0" fill="hold" nodeType="withEffect">
                                  <p:stCondLst>
                                    <p:cond delay="0"/>
                                  </p:stCondLst>
                                  <p:childTnLst>
                                    <p:set>
                                      <p:cBhvr>
                                        <p:cTn id="52"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9" grpId="0" animBg="1"/>
      <p:bldP spid="12" grpId="0" animBg="1"/>
      <p:bldP spid="13" grpId="0" animBg="1"/>
      <p:bldP spid="14" grpId="0" animBg="1"/>
      <p:bldP spid="15" grpId="0" animBg="1"/>
      <p:bldP spid="16" grpId="0" animBg="1"/>
      <p:bldP spid="18"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a:extLst>
              <a:ext uri="{FF2B5EF4-FFF2-40B4-BE49-F238E27FC236}">
                <a16:creationId xmlns:a16="http://schemas.microsoft.com/office/drawing/2014/main" id="{7405496F-5ACF-4F61-A983-4DDA8D2FFB2C}"/>
              </a:ext>
            </a:extLst>
          </p:cNvPr>
          <p:cNvGraphicFramePr>
            <a:graphicFrameLocks noGrp="1"/>
          </p:cNvGraphicFramePr>
          <p:nvPr>
            <p:extLst>
              <p:ext uri="{D42A27DB-BD31-4B8C-83A1-F6EECF244321}">
                <p14:modId xmlns:p14="http://schemas.microsoft.com/office/powerpoint/2010/main" val="4189078026"/>
              </p:ext>
            </p:extLst>
          </p:nvPr>
        </p:nvGraphicFramePr>
        <p:xfrm>
          <a:off x="7249066" y="3192161"/>
          <a:ext cx="2366482" cy="3186624"/>
        </p:xfrm>
        <a:graphic>
          <a:graphicData uri="http://schemas.openxmlformats.org/drawingml/2006/table">
            <a:tbl>
              <a:tblPr>
                <a:tableStyleId>{5C22544A-7EE6-4342-B048-85BDC9FD1C3A}</a:tableStyleId>
              </a:tblPr>
              <a:tblGrid>
                <a:gridCol w="1183241">
                  <a:extLst>
                    <a:ext uri="{9D8B030D-6E8A-4147-A177-3AD203B41FA5}">
                      <a16:colId xmlns:a16="http://schemas.microsoft.com/office/drawing/2014/main" val="4251348023"/>
                    </a:ext>
                  </a:extLst>
                </a:gridCol>
                <a:gridCol w="1183241">
                  <a:extLst>
                    <a:ext uri="{9D8B030D-6E8A-4147-A177-3AD203B41FA5}">
                      <a16:colId xmlns:a16="http://schemas.microsoft.com/office/drawing/2014/main" val="1086048991"/>
                    </a:ext>
                  </a:extLst>
                </a:gridCol>
              </a:tblGrid>
              <a:tr h="531104">
                <a:tc>
                  <a:txBody>
                    <a:bodyPr/>
                    <a:lstStyle/>
                    <a:p>
                      <a:pPr algn="ctr" fontAlgn="b"/>
                      <a:r>
                        <a:rPr lang="en-US" sz="1600" b="1" u="none" strike="noStrike" dirty="0">
                          <a:effectLst/>
                        </a:rPr>
                        <a:t>Company</a:t>
                      </a:r>
                      <a:endParaRPr lang="en-US" sz="1600" b="1" i="0" u="none" strike="noStrike" dirty="0">
                        <a:solidFill>
                          <a:srgbClr val="000000"/>
                        </a:solidFill>
                        <a:effectLst/>
                        <a:latin typeface="Calibri" panose="020F0502020204030204" pitchFamily="34" charset="0"/>
                      </a:endParaRPr>
                    </a:p>
                  </a:txBody>
                  <a:tcPr marL="6350" marR="6350" marT="6350" marB="0" anchor="b"/>
                </a:tc>
                <a:tc>
                  <a:txBody>
                    <a:bodyPr/>
                    <a:lstStyle/>
                    <a:p>
                      <a:pPr algn="ctr" fontAlgn="b"/>
                      <a:r>
                        <a:rPr lang="en-US" sz="1600" b="1" u="none" strike="noStrike" dirty="0">
                          <a:effectLst/>
                        </a:rPr>
                        <a:t>OI % of Sales</a:t>
                      </a:r>
                      <a:endParaRPr lang="en-US" sz="1600" b="1" i="0" u="none" strike="noStrike" dirty="0">
                        <a:solidFill>
                          <a:srgbClr val="000000"/>
                        </a:solidFill>
                        <a:effectLst/>
                        <a:latin typeface="Calibri" panose="020F0502020204030204" pitchFamily="34" charset="0"/>
                      </a:endParaRPr>
                    </a:p>
                  </a:txBody>
                  <a:tcPr marL="6350" marR="6350" marT="6350" marB="0" anchor="b"/>
                </a:tc>
                <a:extLst>
                  <a:ext uri="{0D108BD9-81ED-4DB2-BD59-A6C34878D82A}">
                    <a16:rowId xmlns:a16="http://schemas.microsoft.com/office/drawing/2014/main" val="2873329501"/>
                  </a:ext>
                </a:extLst>
              </a:tr>
              <a:tr h="265552">
                <a:tc>
                  <a:txBody>
                    <a:bodyPr/>
                    <a:lstStyle/>
                    <a:p>
                      <a:pPr algn="ctr" fontAlgn="b"/>
                      <a:r>
                        <a:rPr lang="en-US" sz="1600" b="1" u="none" strike="noStrike" dirty="0">
                          <a:effectLst/>
                        </a:rPr>
                        <a:t>Apple</a:t>
                      </a:r>
                      <a:endParaRPr lang="en-US" sz="1600" b="1" i="0" u="none" strike="noStrike" dirty="0">
                        <a:solidFill>
                          <a:srgbClr val="000000"/>
                        </a:solidFill>
                        <a:effectLst/>
                        <a:latin typeface="Calibri" panose="020F0502020204030204" pitchFamily="34" charset="0"/>
                      </a:endParaRPr>
                    </a:p>
                  </a:txBody>
                  <a:tcPr marL="6350" marR="6350" marT="6350" marB="0" anchor="b"/>
                </a:tc>
                <a:tc>
                  <a:txBody>
                    <a:bodyPr/>
                    <a:lstStyle/>
                    <a:p>
                      <a:pPr algn="ctr" fontAlgn="b"/>
                      <a:r>
                        <a:rPr lang="en-US" sz="1600" b="1" u="none" strike="noStrike" dirty="0">
                          <a:effectLst/>
                        </a:rPr>
                        <a:t>29.8%</a:t>
                      </a:r>
                      <a:endParaRPr lang="en-US" sz="1600" b="1" i="0" u="none" strike="noStrike" dirty="0">
                        <a:solidFill>
                          <a:srgbClr val="000000"/>
                        </a:solidFill>
                        <a:effectLst/>
                        <a:latin typeface="Calibri" panose="020F0502020204030204" pitchFamily="34" charset="0"/>
                      </a:endParaRPr>
                    </a:p>
                  </a:txBody>
                  <a:tcPr marL="6350" marR="6350" marT="6350" marB="0" anchor="b"/>
                </a:tc>
                <a:extLst>
                  <a:ext uri="{0D108BD9-81ED-4DB2-BD59-A6C34878D82A}">
                    <a16:rowId xmlns:a16="http://schemas.microsoft.com/office/drawing/2014/main" val="1409695859"/>
                  </a:ext>
                </a:extLst>
              </a:tr>
              <a:tr h="265552">
                <a:tc>
                  <a:txBody>
                    <a:bodyPr/>
                    <a:lstStyle/>
                    <a:p>
                      <a:pPr algn="ctr" fontAlgn="b"/>
                      <a:r>
                        <a:rPr lang="en-US" sz="1600" b="1" u="none" strike="noStrike" dirty="0">
                          <a:effectLst/>
                        </a:rPr>
                        <a:t>3M</a:t>
                      </a:r>
                      <a:endParaRPr lang="en-US" sz="1600" b="1" i="0" u="none" strike="noStrike" dirty="0">
                        <a:solidFill>
                          <a:srgbClr val="000000"/>
                        </a:solidFill>
                        <a:effectLst/>
                        <a:latin typeface="Calibri" panose="020F0502020204030204" pitchFamily="34" charset="0"/>
                      </a:endParaRPr>
                    </a:p>
                  </a:txBody>
                  <a:tcPr marL="6350" marR="6350" marT="6350" marB="0" anchor="b"/>
                </a:tc>
                <a:tc>
                  <a:txBody>
                    <a:bodyPr/>
                    <a:lstStyle/>
                    <a:p>
                      <a:pPr algn="ctr" fontAlgn="b"/>
                      <a:r>
                        <a:rPr lang="en-US" sz="1600" b="1" u="none" strike="noStrike" dirty="0">
                          <a:effectLst/>
                        </a:rPr>
                        <a:t>20.8%</a:t>
                      </a:r>
                      <a:endParaRPr lang="en-US" sz="1600" b="1" i="0" u="none" strike="noStrike" dirty="0">
                        <a:solidFill>
                          <a:srgbClr val="000000"/>
                        </a:solidFill>
                        <a:effectLst/>
                        <a:latin typeface="Calibri" panose="020F0502020204030204" pitchFamily="34" charset="0"/>
                      </a:endParaRPr>
                    </a:p>
                  </a:txBody>
                  <a:tcPr marL="6350" marR="6350" marT="6350" marB="0" anchor="b"/>
                </a:tc>
                <a:extLst>
                  <a:ext uri="{0D108BD9-81ED-4DB2-BD59-A6C34878D82A}">
                    <a16:rowId xmlns:a16="http://schemas.microsoft.com/office/drawing/2014/main" val="3224018200"/>
                  </a:ext>
                </a:extLst>
              </a:tr>
              <a:tr h="265552">
                <a:tc>
                  <a:txBody>
                    <a:bodyPr/>
                    <a:lstStyle/>
                    <a:p>
                      <a:pPr algn="ctr" fontAlgn="b"/>
                      <a:r>
                        <a:rPr lang="en-US" sz="1600" b="1" u="none" strike="noStrike" dirty="0">
                          <a:effectLst/>
                        </a:rPr>
                        <a:t>Xcel Energy</a:t>
                      </a:r>
                      <a:endParaRPr lang="en-US" sz="1600" b="1" i="0" u="none" strike="noStrike" dirty="0">
                        <a:solidFill>
                          <a:srgbClr val="000000"/>
                        </a:solidFill>
                        <a:effectLst/>
                        <a:latin typeface="Calibri" panose="020F0502020204030204" pitchFamily="34" charset="0"/>
                      </a:endParaRPr>
                    </a:p>
                  </a:txBody>
                  <a:tcPr marL="6350" marR="6350" marT="6350" marB="0" anchor="b"/>
                </a:tc>
                <a:tc>
                  <a:txBody>
                    <a:bodyPr/>
                    <a:lstStyle/>
                    <a:p>
                      <a:pPr algn="ctr" fontAlgn="b"/>
                      <a:r>
                        <a:rPr lang="en-US" sz="1600" b="1" u="none" strike="noStrike" dirty="0">
                          <a:effectLst/>
                        </a:rPr>
                        <a:t>16.4%</a:t>
                      </a:r>
                      <a:endParaRPr lang="en-US" sz="1600" b="1" i="0" u="none" strike="noStrike" dirty="0">
                        <a:solidFill>
                          <a:srgbClr val="000000"/>
                        </a:solidFill>
                        <a:effectLst/>
                        <a:latin typeface="Calibri" panose="020F0502020204030204" pitchFamily="34" charset="0"/>
                      </a:endParaRPr>
                    </a:p>
                  </a:txBody>
                  <a:tcPr marL="6350" marR="6350" marT="6350" marB="0" anchor="b"/>
                </a:tc>
                <a:extLst>
                  <a:ext uri="{0D108BD9-81ED-4DB2-BD59-A6C34878D82A}">
                    <a16:rowId xmlns:a16="http://schemas.microsoft.com/office/drawing/2014/main" val="2133069493"/>
                  </a:ext>
                </a:extLst>
              </a:tr>
              <a:tr h="265552">
                <a:tc>
                  <a:txBody>
                    <a:bodyPr/>
                    <a:lstStyle/>
                    <a:p>
                      <a:pPr algn="ctr" fontAlgn="b"/>
                      <a:r>
                        <a:rPr lang="en-US" sz="1600" b="1" u="none" strike="noStrike" dirty="0">
                          <a:effectLst/>
                        </a:rPr>
                        <a:t>AT&amp;T</a:t>
                      </a:r>
                      <a:endParaRPr lang="en-US" sz="1600" b="1" i="0" u="none" strike="noStrike" dirty="0">
                        <a:solidFill>
                          <a:srgbClr val="000000"/>
                        </a:solidFill>
                        <a:effectLst/>
                        <a:latin typeface="Calibri" panose="020F0502020204030204" pitchFamily="34" charset="0"/>
                      </a:endParaRPr>
                    </a:p>
                  </a:txBody>
                  <a:tcPr marL="6350" marR="6350" marT="6350" marB="0" anchor="b"/>
                </a:tc>
                <a:tc>
                  <a:txBody>
                    <a:bodyPr/>
                    <a:lstStyle/>
                    <a:p>
                      <a:pPr algn="ctr" fontAlgn="b"/>
                      <a:r>
                        <a:rPr lang="en-US" sz="1600" b="1" u="none" strike="noStrike" dirty="0">
                          <a:effectLst/>
                        </a:rPr>
                        <a:t>13.8%</a:t>
                      </a:r>
                      <a:endParaRPr lang="en-US" sz="1600" b="1" i="0" u="none" strike="noStrike" dirty="0">
                        <a:solidFill>
                          <a:srgbClr val="000000"/>
                        </a:solidFill>
                        <a:effectLst/>
                        <a:latin typeface="Calibri" panose="020F0502020204030204" pitchFamily="34" charset="0"/>
                      </a:endParaRPr>
                    </a:p>
                  </a:txBody>
                  <a:tcPr marL="6350" marR="6350" marT="6350" marB="0" anchor="b"/>
                </a:tc>
                <a:extLst>
                  <a:ext uri="{0D108BD9-81ED-4DB2-BD59-A6C34878D82A}">
                    <a16:rowId xmlns:a16="http://schemas.microsoft.com/office/drawing/2014/main" val="4041357330"/>
                  </a:ext>
                </a:extLst>
              </a:tr>
              <a:tr h="265552">
                <a:tc>
                  <a:txBody>
                    <a:bodyPr/>
                    <a:lstStyle/>
                    <a:p>
                      <a:pPr algn="ctr" fontAlgn="b"/>
                      <a:r>
                        <a:rPr lang="en-US" sz="1600" b="1" u="none" strike="noStrike" dirty="0">
                          <a:effectLst/>
                        </a:rPr>
                        <a:t>Ecolab</a:t>
                      </a:r>
                      <a:endParaRPr lang="en-US" sz="1600" b="1" i="0" u="none" strike="noStrike" dirty="0">
                        <a:solidFill>
                          <a:srgbClr val="000000"/>
                        </a:solidFill>
                        <a:effectLst/>
                        <a:latin typeface="Calibri" panose="020F0502020204030204" pitchFamily="34" charset="0"/>
                      </a:endParaRPr>
                    </a:p>
                  </a:txBody>
                  <a:tcPr marL="6350" marR="6350" marT="6350" marB="0" anchor="b"/>
                </a:tc>
                <a:tc>
                  <a:txBody>
                    <a:bodyPr/>
                    <a:lstStyle/>
                    <a:p>
                      <a:pPr algn="ctr" fontAlgn="b"/>
                      <a:r>
                        <a:rPr lang="en-US" sz="1600" b="1" u="none" strike="noStrike" dirty="0">
                          <a:effectLst/>
                        </a:rPr>
                        <a:t>12.6%</a:t>
                      </a:r>
                      <a:endParaRPr lang="en-US" sz="1600" b="1" i="0" u="none" strike="noStrike" dirty="0">
                        <a:solidFill>
                          <a:srgbClr val="000000"/>
                        </a:solidFill>
                        <a:effectLst/>
                        <a:latin typeface="Calibri" panose="020F0502020204030204" pitchFamily="34" charset="0"/>
                      </a:endParaRPr>
                    </a:p>
                  </a:txBody>
                  <a:tcPr marL="6350" marR="6350" marT="6350" marB="0" anchor="b"/>
                </a:tc>
                <a:extLst>
                  <a:ext uri="{0D108BD9-81ED-4DB2-BD59-A6C34878D82A}">
                    <a16:rowId xmlns:a16="http://schemas.microsoft.com/office/drawing/2014/main" val="1220229070"/>
                  </a:ext>
                </a:extLst>
              </a:tr>
              <a:tr h="265552">
                <a:tc>
                  <a:txBody>
                    <a:bodyPr/>
                    <a:lstStyle/>
                    <a:p>
                      <a:pPr algn="ctr" fontAlgn="b"/>
                      <a:r>
                        <a:rPr lang="en-US" sz="1600" b="1" u="none" strike="noStrike" dirty="0">
                          <a:effectLst/>
                        </a:rPr>
                        <a:t>Hormel</a:t>
                      </a:r>
                      <a:endParaRPr lang="en-US" sz="1600" b="1" i="0" u="none" strike="noStrike" dirty="0">
                        <a:solidFill>
                          <a:srgbClr val="000000"/>
                        </a:solidFill>
                        <a:effectLst/>
                        <a:latin typeface="Calibri" panose="020F0502020204030204" pitchFamily="34" charset="0"/>
                      </a:endParaRPr>
                    </a:p>
                  </a:txBody>
                  <a:tcPr marL="6350" marR="6350" marT="6350" marB="0" anchor="b"/>
                </a:tc>
                <a:tc>
                  <a:txBody>
                    <a:bodyPr/>
                    <a:lstStyle/>
                    <a:p>
                      <a:pPr algn="ctr" fontAlgn="b"/>
                      <a:r>
                        <a:rPr lang="en-US" sz="1600" b="1" u="none" strike="noStrike" dirty="0">
                          <a:effectLst/>
                        </a:rPr>
                        <a:t>9.9%</a:t>
                      </a:r>
                      <a:endParaRPr lang="en-US" sz="1600" b="1" i="0" u="none" strike="noStrike" dirty="0">
                        <a:solidFill>
                          <a:srgbClr val="000000"/>
                        </a:solidFill>
                        <a:effectLst/>
                        <a:latin typeface="Calibri" panose="020F0502020204030204" pitchFamily="34" charset="0"/>
                      </a:endParaRPr>
                    </a:p>
                  </a:txBody>
                  <a:tcPr marL="6350" marR="6350" marT="6350" marB="0" anchor="b"/>
                </a:tc>
                <a:extLst>
                  <a:ext uri="{0D108BD9-81ED-4DB2-BD59-A6C34878D82A}">
                    <a16:rowId xmlns:a16="http://schemas.microsoft.com/office/drawing/2014/main" val="4011214212"/>
                  </a:ext>
                </a:extLst>
              </a:tr>
              <a:tr h="265552">
                <a:tc>
                  <a:txBody>
                    <a:bodyPr/>
                    <a:lstStyle/>
                    <a:p>
                      <a:pPr algn="ctr" fontAlgn="b"/>
                      <a:r>
                        <a:rPr lang="en-US" sz="1600" b="1" u="none" strike="noStrike" dirty="0">
                          <a:effectLst/>
                        </a:rPr>
                        <a:t>Target</a:t>
                      </a:r>
                      <a:endParaRPr lang="en-US" sz="1600" b="1" i="0" u="none" strike="noStrike" dirty="0">
                        <a:solidFill>
                          <a:srgbClr val="000000"/>
                        </a:solidFill>
                        <a:effectLst/>
                        <a:latin typeface="Calibri" panose="020F0502020204030204" pitchFamily="34" charset="0"/>
                      </a:endParaRPr>
                    </a:p>
                  </a:txBody>
                  <a:tcPr marL="6350" marR="6350" marT="6350" marB="0" anchor="b"/>
                </a:tc>
                <a:tc>
                  <a:txBody>
                    <a:bodyPr/>
                    <a:lstStyle/>
                    <a:p>
                      <a:pPr algn="ctr" fontAlgn="b"/>
                      <a:r>
                        <a:rPr lang="en-US" sz="1600" b="1" u="none" strike="noStrike" dirty="0">
                          <a:effectLst/>
                        </a:rPr>
                        <a:t>8.4%</a:t>
                      </a:r>
                      <a:endParaRPr lang="en-US" sz="1600" b="1" i="0" u="none" strike="noStrike" dirty="0">
                        <a:solidFill>
                          <a:srgbClr val="000000"/>
                        </a:solidFill>
                        <a:effectLst/>
                        <a:latin typeface="Calibri" panose="020F0502020204030204" pitchFamily="34" charset="0"/>
                      </a:endParaRPr>
                    </a:p>
                  </a:txBody>
                  <a:tcPr marL="6350" marR="6350" marT="6350" marB="0" anchor="b"/>
                </a:tc>
                <a:extLst>
                  <a:ext uri="{0D108BD9-81ED-4DB2-BD59-A6C34878D82A}">
                    <a16:rowId xmlns:a16="http://schemas.microsoft.com/office/drawing/2014/main" val="3202270647"/>
                  </a:ext>
                </a:extLst>
              </a:tr>
              <a:tr h="265552">
                <a:tc>
                  <a:txBody>
                    <a:bodyPr/>
                    <a:lstStyle/>
                    <a:p>
                      <a:pPr algn="ctr" fontAlgn="b"/>
                      <a:r>
                        <a:rPr lang="en-US" sz="1600" b="1" u="none" strike="noStrike" dirty="0">
                          <a:effectLst/>
                        </a:rPr>
                        <a:t>UnitedHealth</a:t>
                      </a:r>
                      <a:endParaRPr lang="en-US" sz="1600" b="1" i="0" u="none" strike="noStrike" dirty="0">
                        <a:solidFill>
                          <a:srgbClr val="000000"/>
                        </a:solidFill>
                        <a:effectLst/>
                        <a:latin typeface="Calibri" panose="020F0502020204030204" pitchFamily="34" charset="0"/>
                      </a:endParaRPr>
                    </a:p>
                  </a:txBody>
                  <a:tcPr marL="6350" marR="6350" marT="6350" marB="0" anchor="b"/>
                </a:tc>
                <a:tc>
                  <a:txBody>
                    <a:bodyPr/>
                    <a:lstStyle/>
                    <a:p>
                      <a:pPr algn="ctr" fontAlgn="b"/>
                      <a:r>
                        <a:rPr lang="en-US" sz="1600" b="1" u="none" strike="noStrike" dirty="0">
                          <a:effectLst/>
                        </a:rPr>
                        <a:t>8.3%</a:t>
                      </a:r>
                      <a:endParaRPr lang="en-US" sz="1600" b="1" i="0" u="none" strike="noStrike" dirty="0">
                        <a:solidFill>
                          <a:srgbClr val="000000"/>
                        </a:solidFill>
                        <a:effectLst/>
                        <a:latin typeface="Calibri" panose="020F0502020204030204" pitchFamily="34" charset="0"/>
                      </a:endParaRPr>
                    </a:p>
                  </a:txBody>
                  <a:tcPr marL="6350" marR="6350" marT="6350" marB="0" anchor="b"/>
                </a:tc>
                <a:extLst>
                  <a:ext uri="{0D108BD9-81ED-4DB2-BD59-A6C34878D82A}">
                    <a16:rowId xmlns:a16="http://schemas.microsoft.com/office/drawing/2014/main" val="1405295494"/>
                  </a:ext>
                </a:extLst>
              </a:tr>
              <a:tr h="265552">
                <a:tc>
                  <a:txBody>
                    <a:bodyPr/>
                    <a:lstStyle/>
                    <a:p>
                      <a:pPr algn="ctr" fontAlgn="b"/>
                      <a:r>
                        <a:rPr lang="en-US" sz="1600" b="1" u="none" strike="noStrike" dirty="0">
                          <a:effectLst/>
                        </a:rPr>
                        <a:t>Amazon</a:t>
                      </a:r>
                      <a:endParaRPr lang="en-US" sz="1600" b="1" i="0" u="none" strike="noStrike" dirty="0">
                        <a:solidFill>
                          <a:srgbClr val="000000"/>
                        </a:solidFill>
                        <a:effectLst/>
                        <a:latin typeface="Calibri" panose="020F0502020204030204" pitchFamily="34" charset="0"/>
                      </a:endParaRPr>
                    </a:p>
                  </a:txBody>
                  <a:tcPr marL="6350" marR="6350" marT="6350" marB="0" anchor="b"/>
                </a:tc>
                <a:tc>
                  <a:txBody>
                    <a:bodyPr/>
                    <a:lstStyle/>
                    <a:p>
                      <a:pPr algn="ctr" fontAlgn="b"/>
                      <a:r>
                        <a:rPr lang="en-US" sz="1600" b="1" u="none" strike="noStrike" dirty="0">
                          <a:effectLst/>
                        </a:rPr>
                        <a:t>6.4%</a:t>
                      </a:r>
                      <a:endParaRPr lang="en-US" sz="1600" b="1" i="0" u="none" strike="noStrike" dirty="0">
                        <a:solidFill>
                          <a:srgbClr val="000000"/>
                        </a:solidFill>
                        <a:effectLst/>
                        <a:latin typeface="Calibri" panose="020F0502020204030204" pitchFamily="34" charset="0"/>
                      </a:endParaRPr>
                    </a:p>
                  </a:txBody>
                  <a:tcPr marL="6350" marR="6350" marT="6350" marB="0" anchor="b"/>
                </a:tc>
                <a:extLst>
                  <a:ext uri="{0D108BD9-81ED-4DB2-BD59-A6C34878D82A}">
                    <a16:rowId xmlns:a16="http://schemas.microsoft.com/office/drawing/2014/main" val="1271790013"/>
                  </a:ext>
                </a:extLst>
              </a:tr>
              <a:tr h="265552">
                <a:tc>
                  <a:txBody>
                    <a:bodyPr/>
                    <a:lstStyle/>
                    <a:p>
                      <a:pPr algn="ctr" fontAlgn="b"/>
                      <a:r>
                        <a:rPr lang="en-US" sz="1600" b="1" u="none" strike="noStrike" dirty="0">
                          <a:effectLst/>
                        </a:rPr>
                        <a:t>Boeing</a:t>
                      </a:r>
                      <a:endParaRPr lang="en-US" sz="1600" b="1" i="0" u="none" strike="noStrike" dirty="0">
                        <a:solidFill>
                          <a:srgbClr val="000000"/>
                        </a:solidFill>
                        <a:effectLst/>
                        <a:latin typeface="Calibri" panose="020F0502020204030204" pitchFamily="34" charset="0"/>
                      </a:endParaRPr>
                    </a:p>
                  </a:txBody>
                  <a:tcPr marL="6350" marR="6350" marT="6350" marB="0" anchor="b"/>
                </a:tc>
                <a:tc>
                  <a:txBody>
                    <a:bodyPr/>
                    <a:lstStyle/>
                    <a:p>
                      <a:pPr algn="ctr" fontAlgn="b"/>
                      <a:r>
                        <a:rPr lang="en-US" sz="1600" b="1" u="none" strike="noStrike" dirty="0">
                          <a:effectLst/>
                        </a:rPr>
                        <a:t>-4.7%</a:t>
                      </a:r>
                      <a:endParaRPr lang="en-US" sz="1600" b="1" i="0" u="none" strike="noStrike" dirty="0">
                        <a:solidFill>
                          <a:srgbClr val="000000"/>
                        </a:solidFill>
                        <a:effectLst/>
                        <a:latin typeface="Calibri" panose="020F0502020204030204" pitchFamily="34" charset="0"/>
                      </a:endParaRPr>
                    </a:p>
                  </a:txBody>
                  <a:tcPr marL="6350" marR="6350" marT="6350" marB="0" anchor="b"/>
                </a:tc>
                <a:extLst>
                  <a:ext uri="{0D108BD9-81ED-4DB2-BD59-A6C34878D82A}">
                    <a16:rowId xmlns:a16="http://schemas.microsoft.com/office/drawing/2014/main" val="2799357417"/>
                  </a:ext>
                </a:extLst>
              </a:tr>
            </a:tbl>
          </a:graphicData>
        </a:graphic>
      </p:graphicFrame>
      <p:sp>
        <p:nvSpPr>
          <p:cNvPr id="2" name="Title 1">
            <a:extLst>
              <a:ext uri="{FF2B5EF4-FFF2-40B4-BE49-F238E27FC236}">
                <a16:creationId xmlns:a16="http://schemas.microsoft.com/office/drawing/2014/main" id="{6C07E3EE-F2C4-4352-99D0-0B267FE20513}"/>
              </a:ext>
            </a:extLst>
          </p:cNvPr>
          <p:cNvSpPr>
            <a:spLocks noGrp="1"/>
          </p:cNvSpPr>
          <p:nvPr>
            <p:ph type="title"/>
          </p:nvPr>
        </p:nvSpPr>
        <p:spPr/>
        <p:txBody>
          <a:bodyPr/>
          <a:lstStyle/>
          <a:p>
            <a:r>
              <a:rPr lang="en-US" dirty="0"/>
              <a:t>Operating Income as a % of Net Revenues</a:t>
            </a:r>
          </a:p>
        </p:txBody>
      </p:sp>
      <p:sp>
        <p:nvSpPr>
          <p:cNvPr id="3" name="Content Placeholder 2">
            <a:extLst>
              <a:ext uri="{FF2B5EF4-FFF2-40B4-BE49-F238E27FC236}">
                <a16:creationId xmlns:a16="http://schemas.microsoft.com/office/drawing/2014/main" id="{0828ACEF-8B99-463F-B439-018E46165E89}"/>
              </a:ext>
            </a:extLst>
          </p:cNvPr>
          <p:cNvSpPr>
            <a:spLocks noGrp="1"/>
          </p:cNvSpPr>
          <p:nvPr>
            <p:ph idx="1"/>
          </p:nvPr>
        </p:nvSpPr>
        <p:spPr>
          <a:xfrm>
            <a:off x="130140" y="1445480"/>
            <a:ext cx="10515600" cy="2643633"/>
          </a:xfrm>
        </p:spPr>
        <p:txBody>
          <a:bodyPr>
            <a:normAutofit fontScale="62500" lnSpcReduction="20000"/>
          </a:bodyPr>
          <a:lstStyle/>
          <a:p>
            <a:r>
              <a:rPr lang="en-US" u="sng" dirty="0"/>
              <a:t>Operating Income</a:t>
            </a:r>
          </a:p>
          <a:p>
            <a:pPr marL="0" indent="0">
              <a:buNone/>
            </a:pPr>
            <a:r>
              <a:rPr lang="en-US" dirty="0"/>
              <a:t>   Net Revenues</a:t>
            </a:r>
          </a:p>
          <a:p>
            <a:endParaRPr lang="en-US" dirty="0"/>
          </a:p>
          <a:p>
            <a:r>
              <a:rPr lang="en-US" dirty="0"/>
              <a:t>Higher is…</a:t>
            </a:r>
          </a:p>
          <a:p>
            <a:pPr lvl="1"/>
            <a:r>
              <a:rPr lang="en-US" dirty="0"/>
              <a:t>Better</a:t>
            </a:r>
          </a:p>
          <a:p>
            <a:pPr lvl="1"/>
            <a:endParaRPr lang="en-US" dirty="0"/>
          </a:p>
          <a:p>
            <a:pPr lvl="1"/>
            <a:endParaRPr lang="en-US" dirty="0"/>
          </a:p>
          <a:p>
            <a:r>
              <a:rPr lang="en-US" dirty="0"/>
              <a:t>Median was…</a:t>
            </a:r>
          </a:p>
          <a:p>
            <a:pPr lvl="1"/>
            <a:r>
              <a:rPr lang="en-US" dirty="0"/>
              <a:t>11.2%</a:t>
            </a:r>
          </a:p>
          <a:p>
            <a:endParaRPr lang="en-US" dirty="0"/>
          </a:p>
        </p:txBody>
      </p:sp>
      <p:sp>
        <p:nvSpPr>
          <p:cNvPr id="6" name="Rectangle 5">
            <a:extLst>
              <a:ext uri="{FF2B5EF4-FFF2-40B4-BE49-F238E27FC236}">
                <a16:creationId xmlns:a16="http://schemas.microsoft.com/office/drawing/2014/main" id="{5BC240DA-4532-4A6F-813B-5DC270C7BB77}"/>
              </a:ext>
            </a:extLst>
          </p:cNvPr>
          <p:cNvSpPr/>
          <p:nvPr/>
        </p:nvSpPr>
        <p:spPr>
          <a:xfrm>
            <a:off x="7280741" y="3716572"/>
            <a:ext cx="1140432" cy="259527"/>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US" dirty="0"/>
          </a:p>
        </p:txBody>
      </p:sp>
      <p:sp>
        <p:nvSpPr>
          <p:cNvPr id="7" name="Rectangle 6">
            <a:extLst>
              <a:ext uri="{FF2B5EF4-FFF2-40B4-BE49-F238E27FC236}">
                <a16:creationId xmlns:a16="http://schemas.microsoft.com/office/drawing/2014/main" id="{84C1C4EE-5E3F-437B-8FF9-A0EE3A7B9ECF}"/>
              </a:ext>
            </a:extLst>
          </p:cNvPr>
          <p:cNvSpPr/>
          <p:nvPr/>
        </p:nvSpPr>
        <p:spPr>
          <a:xfrm>
            <a:off x="7280741" y="4228504"/>
            <a:ext cx="1140432" cy="259527"/>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US" dirty="0"/>
          </a:p>
        </p:txBody>
      </p:sp>
      <p:sp>
        <p:nvSpPr>
          <p:cNvPr id="8" name="Rectangle 7">
            <a:extLst>
              <a:ext uri="{FF2B5EF4-FFF2-40B4-BE49-F238E27FC236}">
                <a16:creationId xmlns:a16="http://schemas.microsoft.com/office/drawing/2014/main" id="{6E38EF06-29E0-4349-A771-551807BE235A}"/>
              </a:ext>
            </a:extLst>
          </p:cNvPr>
          <p:cNvSpPr/>
          <p:nvPr/>
        </p:nvSpPr>
        <p:spPr>
          <a:xfrm>
            <a:off x="7280741" y="4505008"/>
            <a:ext cx="1140432" cy="259527"/>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US" dirty="0"/>
          </a:p>
        </p:txBody>
      </p:sp>
      <p:sp>
        <p:nvSpPr>
          <p:cNvPr id="9" name="Rectangle 8">
            <a:extLst>
              <a:ext uri="{FF2B5EF4-FFF2-40B4-BE49-F238E27FC236}">
                <a16:creationId xmlns:a16="http://schemas.microsoft.com/office/drawing/2014/main" id="{A89B991D-9664-4F64-8511-AE1921F25543}"/>
              </a:ext>
            </a:extLst>
          </p:cNvPr>
          <p:cNvSpPr/>
          <p:nvPr/>
        </p:nvSpPr>
        <p:spPr>
          <a:xfrm>
            <a:off x="7280741" y="4779466"/>
            <a:ext cx="1140432" cy="259527"/>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US" dirty="0"/>
          </a:p>
        </p:txBody>
      </p:sp>
      <p:sp>
        <p:nvSpPr>
          <p:cNvPr id="12" name="Rectangle 11">
            <a:extLst>
              <a:ext uri="{FF2B5EF4-FFF2-40B4-BE49-F238E27FC236}">
                <a16:creationId xmlns:a16="http://schemas.microsoft.com/office/drawing/2014/main" id="{F41DB0BF-679F-4F31-8045-B9055CC1986C}"/>
              </a:ext>
            </a:extLst>
          </p:cNvPr>
          <p:cNvSpPr/>
          <p:nvPr/>
        </p:nvSpPr>
        <p:spPr>
          <a:xfrm>
            <a:off x="7280741" y="5096313"/>
            <a:ext cx="1140432" cy="208781"/>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US" dirty="0"/>
          </a:p>
        </p:txBody>
      </p:sp>
      <p:sp>
        <p:nvSpPr>
          <p:cNvPr id="13" name="Rectangle 12">
            <a:extLst>
              <a:ext uri="{FF2B5EF4-FFF2-40B4-BE49-F238E27FC236}">
                <a16:creationId xmlns:a16="http://schemas.microsoft.com/office/drawing/2014/main" id="{A539823F-7CB0-4180-AA31-C75FC6E6A616}"/>
              </a:ext>
            </a:extLst>
          </p:cNvPr>
          <p:cNvSpPr/>
          <p:nvPr/>
        </p:nvSpPr>
        <p:spPr>
          <a:xfrm>
            <a:off x="7280741" y="5322220"/>
            <a:ext cx="1140432" cy="259527"/>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US" dirty="0"/>
          </a:p>
        </p:txBody>
      </p:sp>
      <p:sp>
        <p:nvSpPr>
          <p:cNvPr id="14" name="Rectangle 13">
            <a:extLst>
              <a:ext uri="{FF2B5EF4-FFF2-40B4-BE49-F238E27FC236}">
                <a16:creationId xmlns:a16="http://schemas.microsoft.com/office/drawing/2014/main" id="{7D0306B9-F4C1-4A64-8BAD-C7DAFBF6C9D7}"/>
              </a:ext>
            </a:extLst>
          </p:cNvPr>
          <p:cNvSpPr/>
          <p:nvPr/>
        </p:nvSpPr>
        <p:spPr>
          <a:xfrm>
            <a:off x="7280741" y="5600604"/>
            <a:ext cx="1140432" cy="259527"/>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US" dirty="0"/>
          </a:p>
        </p:txBody>
      </p:sp>
      <p:sp>
        <p:nvSpPr>
          <p:cNvPr id="15" name="Rectangle 14">
            <a:extLst>
              <a:ext uri="{FF2B5EF4-FFF2-40B4-BE49-F238E27FC236}">
                <a16:creationId xmlns:a16="http://schemas.microsoft.com/office/drawing/2014/main" id="{210C751A-8DB8-4A41-B9AF-50C6F5F4F840}"/>
              </a:ext>
            </a:extLst>
          </p:cNvPr>
          <p:cNvSpPr/>
          <p:nvPr/>
        </p:nvSpPr>
        <p:spPr>
          <a:xfrm>
            <a:off x="7292942" y="5873350"/>
            <a:ext cx="1140432" cy="259527"/>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US" dirty="0"/>
          </a:p>
        </p:txBody>
      </p:sp>
      <p:sp>
        <p:nvSpPr>
          <p:cNvPr id="16" name="Rectangle 15">
            <a:extLst>
              <a:ext uri="{FF2B5EF4-FFF2-40B4-BE49-F238E27FC236}">
                <a16:creationId xmlns:a16="http://schemas.microsoft.com/office/drawing/2014/main" id="{1A42E0EA-CE98-4A3C-8548-5B0A40CA983C}"/>
              </a:ext>
            </a:extLst>
          </p:cNvPr>
          <p:cNvSpPr/>
          <p:nvPr/>
        </p:nvSpPr>
        <p:spPr>
          <a:xfrm>
            <a:off x="7280741" y="6159314"/>
            <a:ext cx="1140432" cy="259527"/>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US" dirty="0"/>
          </a:p>
        </p:txBody>
      </p:sp>
      <p:sp>
        <p:nvSpPr>
          <p:cNvPr id="17" name="Rectangle 16">
            <a:extLst>
              <a:ext uri="{FF2B5EF4-FFF2-40B4-BE49-F238E27FC236}">
                <a16:creationId xmlns:a16="http://schemas.microsoft.com/office/drawing/2014/main" id="{9773C2B9-E881-4F22-9A67-46196D637FD8}"/>
              </a:ext>
            </a:extLst>
          </p:cNvPr>
          <p:cNvSpPr/>
          <p:nvPr/>
        </p:nvSpPr>
        <p:spPr>
          <a:xfrm>
            <a:off x="7280741" y="3971262"/>
            <a:ext cx="1140432" cy="259527"/>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US" dirty="0"/>
          </a:p>
        </p:txBody>
      </p:sp>
      <p:graphicFrame>
        <p:nvGraphicFramePr>
          <p:cNvPr id="4" name="Table 3">
            <a:extLst>
              <a:ext uri="{FF2B5EF4-FFF2-40B4-BE49-F238E27FC236}">
                <a16:creationId xmlns:a16="http://schemas.microsoft.com/office/drawing/2014/main" id="{C858351B-208B-411C-B172-F673E3088443}"/>
              </a:ext>
            </a:extLst>
          </p:cNvPr>
          <p:cNvGraphicFramePr>
            <a:graphicFrameLocks noGrp="1"/>
          </p:cNvGraphicFramePr>
          <p:nvPr>
            <p:extLst>
              <p:ext uri="{D42A27DB-BD31-4B8C-83A1-F6EECF244321}">
                <p14:modId xmlns:p14="http://schemas.microsoft.com/office/powerpoint/2010/main" val="3910527684"/>
              </p:ext>
            </p:extLst>
          </p:nvPr>
        </p:nvGraphicFramePr>
        <p:xfrm>
          <a:off x="3729519" y="3192161"/>
          <a:ext cx="2366482" cy="3186624"/>
        </p:xfrm>
        <a:graphic>
          <a:graphicData uri="http://schemas.openxmlformats.org/drawingml/2006/table">
            <a:tbl>
              <a:tblPr>
                <a:tableStyleId>{5C22544A-7EE6-4342-B048-85BDC9FD1C3A}</a:tableStyleId>
              </a:tblPr>
              <a:tblGrid>
                <a:gridCol w="1183241">
                  <a:extLst>
                    <a:ext uri="{9D8B030D-6E8A-4147-A177-3AD203B41FA5}">
                      <a16:colId xmlns:a16="http://schemas.microsoft.com/office/drawing/2014/main" val="755174131"/>
                    </a:ext>
                  </a:extLst>
                </a:gridCol>
                <a:gridCol w="1183241">
                  <a:extLst>
                    <a:ext uri="{9D8B030D-6E8A-4147-A177-3AD203B41FA5}">
                      <a16:colId xmlns:a16="http://schemas.microsoft.com/office/drawing/2014/main" val="418437586"/>
                    </a:ext>
                  </a:extLst>
                </a:gridCol>
              </a:tblGrid>
              <a:tr h="531104">
                <a:tc>
                  <a:txBody>
                    <a:bodyPr/>
                    <a:lstStyle/>
                    <a:p>
                      <a:pPr algn="ctr" fontAlgn="b"/>
                      <a:r>
                        <a:rPr lang="en-US" sz="1600" b="1" u="none" strike="noStrike" dirty="0">
                          <a:effectLst/>
                        </a:rPr>
                        <a:t>Company</a:t>
                      </a:r>
                      <a:endParaRPr lang="en-US" sz="1600" b="1" i="0" u="none" strike="noStrike" dirty="0">
                        <a:solidFill>
                          <a:srgbClr val="000000"/>
                        </a:solidFill>
                        <a:effectLst/>
                        <a:latin typeface="Calibri" panose="020F0502020204030204" pitchFamily="34" charset="0"/>
                      </a:endParaRPr>
                    </a:p>
                  </a:txBody>
                  <a:tcPr marL="6350" marR="6350" marT="6350" marB="0" anchor="b"/>
                </a:tc>
                <a:tc>
                  <a:txBody>
                    <a:bodyPr/>
                    <a:lstStyle/>
                    <a:p>
                      <a:pPr algn="ctr" fontAlgn="b"/>
                      <a:r>
                        <a:rPr lang="en-US" sz="1600" b="1" u="none" strike="noStrike" dirty="0">
                          <a:effectLst/>
                        </a:rPr>
                        <a:t>OI % of Sales</a:t>
                      </a:r>
                      <a:endParaRPr lang="en-US" sz="1600" b="1" i="0" u="none" strike="noStrike" dirty="0">
                        <a:solidFill>
                          <a:srgbClr val="000000"/>
                        </a:solidFill>
                        <a:effectLst/>
                        <a:latin typeface="Calibri" panose="020F0502020204030204" pitchFamily="34" charset="0"/>
                      </a:endParaRPr>
                    </a:p>
                  </a:txBody>
                  <a:tcPr marL="6350" marR="6350" marT="6350" marB="0" anchor="b"/>
                </a:tc>
                <a:extLst>
                  <a:ext uri="{0D108BD9-81ED-4DB2-BD59-A6C34878D82A}">
                    <a16:rowId xmlns:a16="http://schemas.microsoft.com/office/drawing/2014/main" val="2398654537"/>
                  </a:ext>
                </a:extLst>
              </a:tr>
              <a:tr h="265552">
                <a:tc>
                  <a:txBody>
                    <a:bodyPr/>
                    <a:lstStyle/>
                    <a:p>
                      <a:pPr algn="ctr" fontAlgn="b"/>
                      <a:r>
                        <a:rPr lang="en-US" sz="1600" b="1" u="none" strike="noStrike" dirty="0">
                          <a:effectLst/>
                        </a:rPr>
                        <a:t>3M</a:t>
                      </a:r>
                      <a:endParaRPr lang="en-US" sz="1600" b="1" i="0" u="none" strike="noStrike" dirty="0">
                        <a:solidFill>
                          <a:srgbClr val="000000"/>
                        </a:solidFill>
                        <a:effectLst/>
                        <a:latin typeface="Calibri" panose="020F0502020204030204" pitchFamily="34" charset="0"/>
                      </a:endParaRPr>
                    </a:p>
                  </a:txBody>
                  <a:tcPr marL="6350" marR="6350" marT="6350" marB="0" anchor="b"/>
                </a:tc>
                <a:tc>
                  <a:txBody>
                    <a:bodyPr/>
                    <a:lstStyle/>
                    <a:p>
                      <a:pPr algn="ctr" fontAlgn="b"/>
                      <a:r>
                        <a:rPr lang="en-US" sz="1600" b="1" u="none" strike="noStrike" dirty="0">
                          <a:effectLst/>
                        </a:rPr>
                        <a:t>29.8%</a:t>
                      </a:r>
                      <a:endParaRPr lang="en-US" sz="1600" b="1" i="0" u="none" strike="noStrike" dirty="0">
                        <a:solidFill>
                          <a:srgbClr val="000000"/>
                        </a:solidFill>
                        <a:effectLst/>
                        <a:latin typeface="Calibri" panose="020F0502020204030204" pitchFamily="34" charset="0"/>
                      </a:endParaRPr>
                    </a:p>
                  </a:txBody>
                  <a:tcPr marL="6350" marR="6350" marT="6350" marB="0" anchor="b"/>
                </a:tc>
                <a:extLst>
                  <a:ext uri="{0D108BD9-81ED-4DB2-BD59-A6C34878D82A}">
                    <a16:rowId xmlns:a16="http://schemas.microsoft.com/office/drawing/2014/main" val="3466780621"/>
                  </a:ext>
                </a:extLst>
              </a:tr>
              <a:tr h="265552">
                <a:tc>
                  <a:txBody>
                    <a:bodyPr/>
                    <a:lstStyle/>
                    <a:p>
                      <a:pPr algn="ctr" fontAlgn="b"/>
                      <a:r>
                        <a:rPr lang="en-US" sz="1600" b="1" u="none" strike="noStrike" dirty="0">
                          <a:effectLst/>
                        </a:rPr>
                        <a:t>Amazon</a:t>
                      </a:r>
                      <a:endParaRPr lang="en-US" sz="1600" b="1" i="0" u="none" strike="noStrike" dirty="0">
                        <a:solidFill>
                          <a:srgbClr val="000000"/>
                        </a:solidFill>
                        <a:effectLst/>
                        <a:latin typeface="Calibri" panose="020F0502020204030204" pitchFamily="34" charset="0"/>
                      </a:endParaRPr>
                    </a:p>
                  </a:txBody>
                  <a:tcPr marL="6350" marR="6350" marT="6350" marB="0" anchor="b"/>
                </a:tc>
                <a:tc>
                  <a:txBody>
                    <a:bodyPr/>
                    <a:lstStyle/>
                    <a:p>
                      <a:pPr algn="ctr" fontAlgn="b"/>
                      <a:r>
                        <a:rPr lang="en-US" sz="1600" b="1" u="none" strike="noStrike" dirty="0">
                          <a:effectLst/>
                        </a:rPr>
                        <a:t>20.8%</a:t>
                      </a:r>
                      <a:endParaRPr lang="en-US" sz="1600" b="1" i="0" u="none" strike="noStrike" dirty="0">
                        <a:solidFill>
                          <a:srgbClr val="000000"/>
                        </a:solidFill>
                        <a:effectLst/>
                        <a:latin typeface="Calibri" panose="020F0502020204030204" pitchFamily="34" charset="0"/>
                      </a:endParaRPr>
                    </a:p>
                  </a:txBody>
                  <a:tcPr marL="6350" marR="6350" marT="6350" marB="0" anchor="b"/>
                </a:tc>
                <a:extLst>
                  <a:ext uri="{0D108BD9-81ED-4DB2-BD59-A6C34878D82A}">
                    <a16:rowId xmlns:a16="http://schemas.microsoft.com/office/drawing/2014/main" val="648501082"/>
                  </a:ext>
                </a:extLst>
              </a:tr>
              <a:tr h="265552">
                <a:tc>
                  <a:txBody>
                    <a:bodyPr/>
                    <a:lstStyle/>
                    <a:p>
                      <a:pPr algn="ctr" fontAlgn="b"/>
                      <a:r>
                        <a:rPr lang="en-US" sz="1600" b="1" u="none" strike="noStrike" dirty="0">
                          <a:effectLst/>
                        </a:rPr>
                        <a:t>Apple</a:t>
                      </a:r>
                      <a:endParaRPr lang="en-US" sz="1600" b="1" i="0" u="none" strike="noStrike" dirty="0">
                        <a:solidFill>
                          <a:srgbClr val="000000"/>
                        </a:solidFill>
                        <a:effectLst/>
                        <a:latin typeface="Calibri" panose="020F0502020204030204" pitchFamily="34" charset="0"/>
                      </a:endParaRPr>
                    </a:p>
                  </a:txBody>
                  <a:tcPr marL="6350" marR="6350" marT="6350" marB="0" anchor="b"/>
                </a:tc>
                <a:tc>
                  <a:txBody>
                    <a:bodyPr/>
                    <a:lstStyle/>
                    <a:p>
                      <a:pPr algn="ctr" fontAlgn="b"/>
                      <a:r>
                        <a:rPr lang="en-US" sz="1600" b="1" u="none" strike="noStrike" dirty="0">
                          <a:effectLst/>
                        </a:rPr>
                        <a:t>16.4%</a:t>
                      </a:r>
                      <a:endParaRPr lang="en-US" sz="1600" b="1" i="0" u="none" strike="noStrike" dirty="0">
                        <a:solidFill>
                          <a:srgbClr val="000000"/>
                        </a:solidFill>
                        <a:effectLst/>
                        <a:latin typeface="Calibri" panose="020F0502020204030204" pitchFamily="34" charset="0"/>
                      </a:endParaRPr>
                    </a:p>
                  </a:txBody>
                  <a:tcPr marL="6350" marR="6350" marT="6350" marB="0" anchor="b"/>
                </a:tc>
                <a:extLst>
                  <a:ext uri="{0D108BD9-81ED-4DB2-BD59-A6C34878D82A}">
                    <a16:rowId xmlns:a16="http://schemas.microsoft.com/office/drawing/2014/main" val="3461087307"/>
                  </a:ext>
                </a:extLst>
              </a:tr>
              <a:tr h="265552">
                <a:tc>
                  <a:txBody>
                    <a:bodyPr/>
                    <a:lstStyle/>
                    <a:p>
                      <a:pPr algn="ctr" fontAlgn="b"/>
                      <a:r>
                        <a:rPr lang="en-US" sz="1600" b="1" u="none" strike="noStrike" dirty="0">
                          <a:effectLst/>
                        </a:rPr>
                        <a:t>AT&amp;T</a:t>
                      </a:r>
                      <a:endParaRPr lang="en-US" sz="1600" b="1" i="0" u="none" strike="noStrike" dirty="0">
                        <a:solidFill>
                          <a:srgbClr val="000000"/>
                        </a:solidFill>
                        <a:effectLst/>
                        <a:latin typeface="Calibri" panose="020F0502020204030204" pitchFamily="34" charset="0"/>
                      </a:endParaRPr>
                    </a:p>
                  </a:txBody>
                  <a:tcPr marL="6350" marR="6350" marT="6350" marB="0" anchor="b"/>
                </a:tc>
                <a:tc>
                  <a:txBody>
                    <a:bodyPr/>
                    <a:lstStyle/>
                    <a:p>
                      <a:pPr algn="ctr" fontAlgn="b"/>
                      <a:r>
                        <a:rPr lang="en-US" sz="1600" b="1" u="none" strike="noStrike" dirty="0">
                          <a:effectLst/>
                        </a:rPr>
                        <a:t>13.8%</a:t>
                      </a:r>
                      <a:endParaRPr lang="en-US" sz="1600" b="1" i="0" u="none" strike="noStrike" dirty="0">
                        <a:solidFill>
                          <a:srgbClr val="000000"/>
                        </a:solidFill>
                        <a:effectLst/>
                        <a:latin typeface="Calibri" panose="020F0502020204030204" pitchFamily="34" charset="0"/>
                      </a:endParaRPr>
                    </a:p>
                  </a:txBody>
                  <a:tcPr marL="6350" marR="6350" marT="6350" marB="0" anchor="b"/>
                </a:tc>
                <a:extLst>
                  <a:ext uri="{0D108BD9-81ED-4DB2-BD59-A6C34878D82A}">
                    <a16:rowId xmlns:a16="http://schemas.microsoft.com/office/drawing/2014/main" val="1149707559"/>
                  </a:ext>
                </a:extLst>
              </a:tr>
              <a:tr h="265552">
                <a:tc>
                  <a:txBody>
                    <a:bodyPr/>
                    <a:lstStyle/>
                    <a:p>
                      <a:pPr algn="ctr" fontAlgn="b"/>
                      <a:r>
                        <a:rPr lang="en-US" sz="1600" b="1" u="none" strike="noStrike" dirty="0">
                          <a:effectLst/>
                        </a:rPr>
                        <a:t>Boeing</a:t>
                      </a:r>
                      <a:endParaRPr lang="en-US" sz="1600" b="1" i="0" u="none" strike="noStrike" dirty="0">
                        <a:solidFill>
                          <a:srgbClr val="000000"/>
                        </a:solidFill>
                        <a:effectLst/>
                        <a:latin typeface="Calibri" panose="020F0502020204030204" pitchFamily="34" charset="0"/>
                      </a:endParaRPr>
                    </a:p>
                  </a:txBody>
                  <a:tcPr marL="6350" marR="6350" marT="6350" marB="0" anchor="b"/>
                </a:tc>
                <a:tc>
                  <a:txBody>
                    <a:bodyPr/>
                    <a:lstStyle/>
                    <a:p>
                      <a:pPr algn="ctr" fontAlgn="b"/>
                      <a:r>
                        <a:rPr lang="en-US" sz="1600" b="1" u="none" strike="noStrike" dirty="0">
                          <a:effectLst/>
                        </a:rPr>
                        <a:t>12.6%</a:t>
                      </a:r>
                      <a:endParaRPr lang="en-US" sz="1600" b="1" i="0" u="none" strike="noStrike" dirty="0">
                        <a:solidFill>
                          <a:srgbClr val="000000"/>
                        </a:solidFill>
                        <a:effectLst/>
                        <a:latin typeface="Calibri" panose="020F0502020204030204" pitchFamily="34" charset="0"/>
                      </a:endParaRPr>
                    </a:p>
                  </a:txBody>
                  <a:tcPr marL="6350" marR="6350" marT="6350" marB="0" anchor="b"/>
                </a:tc>
                <a:extLst>
                  <a:ext uri="{0D108BD9-81ED-4DB2-BD59-A6C34878D82A}">
                    <a16:rowId xmlns:a16="http://schemas.microsoft.com/office/drawing/2014/main" val="587763838"/>
                  </a:ext>
                </a:extLst>
              </a:tr>
              <a:tr h="265552">
                <a:tc>
                  <a:txBody>
                    <a:bodyPr/>
                    <a:lstStyle/>
                    <a:p>
                      <a:pPr algn="ctr" fontAlgn="b"/>
                      <a:r>
                        <a:rPr lang="en-US" sz="1600" b="1" u="none" strike="noStrike" dirty="0">
                          <a:effectLst/>
                        </a:rPr>
                        <a:t>Ecolab</a:t>
                      </a:r>
                      <a:endParaRPr lang="en-US" sz="1600" b="1" i="0" u="none" strike="noStrike" dirty="0">
                        <a:solidFill>
                          <a:srgbClr val="000000"/>
                        </a:solidFill>
                        <a:effectLst/>
                        <a:latin typeface="Calibri" panose="020F0502020204030204" pitchFamily="34" charset="0"/>
                      </a:endParaRPr>
                    </a:p>
                  </a:txBody>
                  <a:tcPr marL="6350" marR="6350" marT="6350" marB="0" anchor="b"/>
                </a:tc>
                <a:tc>
                  <a:txBody>
                    <a:bodyPr/>
                    <a:lstStyle/>
                    <a:p>
                      <a:pPr algn="ctr" fontAlgn="b"/>
                      <a:r>
                        <a:rPr lang="en-US" sz="1600" b="1" u="none" strike="noStrike" dirty="0">
                          <a:effectLst/>
                        </a:rPr>
                        <a:t>9.9%</a:t>
                      </a:r>
                      <a:endParaRPr lang="en-US" sz="1600" b="1" i="0" u="none" strike="noStrike" dirty="0">
                        <a:solidFill>
                          <a:srgbClr val="000000"/>
                        </a:solidFill>
                        <a:effectLst/>
                        <a:latin typeface="Calibri" panose="020F0502020204030204" pitchFamily="34" charset="0"/>
                      </a:endParaRPr>
                    </a:p>
                  </a:txBody>
                  <a:tcPr marL="6350" marR="6350" marT="6350" marB="0" anchor="b"/>
                </a:tc>
                <a:extLst>
                  <a:ext uri="{0D108BD9-81ED-4DB2-BD59-A6C34878D82A}">
                    <a16:rowId xmlns:a16="http://schemas.microsoft.com/office/drawing/2014/main" val="2390392089"/>
                  </a:ext>
                </a:extLst>
              </a:tr>
              <a:tr h="265552">
                <a:tc>
                  <a:txBody>
                    <a:bodyPr/>
                    <a:lstStyle/>
                    <a:p>
                      <a:pPr algn="ctr" fontAlgn="b"/>
                      <a:r>
                        <a:rPr lang="en-US" sz="1600" b="1" u="none" strike="noStrike" dirty="0">
                          <a:effectLst/>
                        </a:rPr>
                        <a:t>Hormel</a:t>
                      </a:r>
                      <a:endParaRPr lang="en-US" sz="1600" b="1" i="0" u="none" strike="noStrike" dirty="0">
                        <a:solidFill>
                          <a:srgbClr val="000000"/>
                        </a:solidFill>
                        <a:effectLst/>
                        <a:latin typeface="Calibri" panose="020F0502020204030204" pitchFamily="34" charset="0"/>
                      </a:endParaRPr>
                    </a:p>
                  </a:txBody>
                  <a:tcPr marL="6350" marR="6350" marT="6350" marB="0" anchor="b"/>
                </a:tc>
                <a:tc>
                  <a:txBody>
                    <a:bodyPr/>
                    <a:lstStyle/>
                    <a:p>
                      <a:pPr algn="ctr" fontAlgn="b"/>
                      <a:r>
                        <a:rPr lang="en-US" sz="1600" b="1" u="none" strike="noStrike" dirty="0">
                          <a:effectLst/>
                        </a:rPr>
                        <a:t>8.4%</a:t>
                      </a:r>
                      <a:endParaRPr lang="en-US" sz="1600" b="1" i="0" u="none" strike="noStrike" dirty="0">
                        <a:solidFill>
                          <a:srgbClr val="000000"/>
                        </a:solidFill>
                        <a:effectLst/>
                        <a:latin typeface="Calibri" panose="020F0502020204030204" pitchFamily="34" charset="0"/>
                      </a:endParaRPr>
                    </a:p>
                  </a:txBody>
                  <a:tcPr marL="6350" marR="6350" marT="6350" marB="0" anchor="b"/>
                </a:tc>
                <a:extLst>
                  <a:ext uri="{0D108BD9-81ED-4DB2-BD59-A6C34878D82A}">
                    <a16:rowId xmlns:a16="http://schemas.microsoft.com/office/drawing/2014/main" val="1475646998"/>
                  </a:ext>
                </a:extLst>
              </a:tr>
              <a:tr h="265552">
                <a:tc>
                  <a:txBody>
                    <a:bodyPr/>
                    <a:lstStyle/>
                    <a:p>
                      <a:pPr algn="ctr" fontAlgn="b"/>
                      <a:r>
                        <a:rPr lang="en-US" sz="1600" b="1" u="none" strike="noStrike" dirty="0">
                          <a:effectLst/>
                        </a:rPr>
                        <a:t>Target</a:t>
                      </a:r>
                      <a:endParaRPr lang="en-US" sz="1600" b="1" i="0" u="none" strike="noStrike" dirty="0">
                        <a:solidFill>
                          <a:srgbClr val="000000"/>
                        </a:solidFill>
                        <a:effectLst/>
                        <a:latin typeface="Calibri" panose="020F0502020204030204" pitchFamily="34" charset="0"/>
                      </a:endParaRPr>
                    </a:p>
                  </a:txBody>
                  <a:tcPr marL="6350" marR="6350" marT="6350" marB="0" anchor="b"/>
                </a:tc>
                <a:tc>
                  <a:txBody>
                    <a:bodyPr/>
                    <a:lstStyle/>
                    <a:p>
                      <a:pPr algn="ctr" fontAlgn="b"/>
                      <a:r>
                        <a:rPr lang="en-US" sz="1600" b="1" u="none" strike="noStrike" dirty="0">
                          <a:effectLst/>
                        </a:rPr>
                        <a:t>8.3%</a:t>
                      </a:r>
                      <a:endParaRPr lang="en-US" sz="1600" b="1" i="0" u="none" strike="noStrike" dirty="0">
                        <a:solidFill>
                          <a:srgbClr val="000000"/>
                        </a:solidFill>
                        <a:effectLst/>
                        <a:latin typeface="Calibri" panose="020F0502020204030204" pitchFamily="34" charset="0"/>
                      </a:endParaRPr>
                    </a:p>
                  </a:txBody>
                  <a:tcPr marL="6350" marR="6350" marT="6350" marB="0" anchor="b"/>
                </a:tc>
                <a:extLst>
                  <a:ext uri="{0D108BD9-81ED-4DB2-BD59-A6C34878D82A}">
                    <a16:rowId xmlns:a16="http://schemas.microsoft.com/office/drawing/2014/main" val="511253496"/>
                  </a:ext>
                </a:extLst>
              </a:tr>
              <a:tr h="265552">
                <a:tc>
                  <a:txBody>
                    <a:bodyPr/>
                    <a:lstStyle/>
                    <a:p>
                      <a:pPr algn="ctr" fontAlgn="b"/>
                      <a:r>
                        <a:rPr lang="en-US" sz="1600" b="1" u="none" strike="noStrike" dirty="0">
                          <a:effectLst/>
                        </a:rPr>
                        <a:t>UnitedHealth</a:t>
                      </a:r>
                      <a:endParaRPr lang="en-US" sz="1600" b="1" i="0" u="none" strike="noStrike" dirty="0">
                        <a:solidFill>
                          <a:srgbClr val="000000"/>
                        </a:solidFill>
                        <a:effectLst/>
                        <a:latin typeface="Calibri" panose="020F0502020204030204" pitchFamily="34" charset="0"/>
                      </a:endParaRPr>
                    </a:p>
                  </a:txBody>
                  <a:tcPr marL="6350" marR="6350" marT="6350" marB="0" anchor="b"/>
                </a:tc>
                <a:tc>
                  <a:txBody>
                    <a:bodyPr/>
                    <a:lstStyle/>
                    <a:p>
                      <a:pPr algn="ctr" fontAlgn="b"/>
                      <a:r>
                        <a:rPr lang="en-US" sz="1600" b="1" u="none" strike="noStrike" dirty="0">
                          <a:effectLst/>
                        </a:rPr>
                        <a:t>6.4%</a:t>
                      </a:r>
                      <a:endParaRPr lang="en-US" sz="1600" b="1" i="0" u="none" strike="noStrike" dirty="0">
                        <a:solidFill>
                          <a:srgbClr val="000000"/>
                        </a:solidFill>
                        <a:effectLst/>
                        <a:latin typeface="Calibri" panose="020F0502020204030204" pitchFamily="34" charset="0"/>
                      </a:endParaRPr>
                    </a:p>
                  </a:txBody>
                  <a:tcPr marL="6350" marR="6350" marT="6350" marB="0" anchor="b"/>
                </a:tc>
                <a:extLst>
                  <a:ext uri="{0D108BD9-81ED-4DB2-BD59-A6C34878D82A}">
                    <a16:rowId xmlns:a16="http://schemas.microsoft.com/office/drawing/2014/main" val="279308413"/>
                  </a:ext>
                </a:extLst>
              </a:tr>
              <a:tr h="265552">
                <a:tc>
                  <a:txBody>
                    <a:bodyPr/>
                    <a:lstStyle/>
                    <a:p>
                      <a:pPr algn="ctr" fontAlgn="b"/>
                      <a:r>
                        <a:rPr lang="en-US" sz="1600" b="1" u="none" strike="noStrike" dirty="0">
                          <a:effectLst/>
                        </a:rPr>
                        <a:t>Xcel Energy</a:t>
                      </a:r>
                      <a:endParaRPr lang="en-US" sz="1600" b="1" i="0" u="none" strike="noStrike" dirty="0">
                        <a:solidFill>
                          <a:srgbClr val="000000"/>
                        </a:solidFill>
                        <a:effectLst/>
                        <a:latin typeface="Calibri" panose="020F0502020204030204" pitchFamily="34" charset="0"/>
                      </a:endParaRPr>
                    </a:p>
                  </a:txBody>
                  <a:tcPr marL="6350" marR="6350" marT="6350" marB="0" anchor="b"/>
                </a:tc>
                <a:tc>
                  <a:txBody>
                    <a:bodyPr/>
                    <a:lstStyle/>
                    <a:p>
                      <a:pPr algn="ctr" fontAlgn="b"/>
                      <a:r>
                        <a:rPr lang="en-US" sz="1600" b="1" u="none" strike="noStrike" dirty="0">
                          <a:effectLst/>
                        </a:rPr>
                        <a:t>-4.7%</a:t>
                      </a:r>
                      <a:endParaRPr lang="en-US" sz="1600" b="1" i="0" u="none" strike="noStrike" dirty="0">
                        <a:solidFill>
                          <a:srgbClr val="000000"/>
                        </a:solidFill>
                        <a:effectLst/>
                        <a:latin typeface="Calibri" panose="020F0502020204030204" pitchFamily="34" charset="0"/>
                      </a:endParaRPr>
                    </a:p>
                  </a:txBody>
                  <a:tcPr marL="6350" marR="6350" marT="6350" marB="0" anchor="b"/>
                </a:tc>
                <a:extLst>
                  <a:ext uri="{0D108BD9-81ED-4DB2-BD59-A6C34878D82A}">
                    <a16:rowId xmlns:a16="http://schemas.microsoft.com/office/drawing/2014/main" val="4180471289"/>
                  </a:ext>
                </a:extLst>
              </a:tr>
            </a:tbl>
          </a:graphicData>
        </a:graphic>
      </p:graphicFrame>
      <p:sp>
        <p:nvSpPr>
          <p:cNvPr id="10" name="Slide Number Placeholder 9">
            <a:extLst>
              <a:ext uri="{FF2B5EF4-FFF2-40B4-BE49-F238E27FC236}">
                <a16:creationId xmlns:a16="http://schemas.microsoft.com/office/drawing/2014/main" id="{B8FFB3D1-305E-430F-87AC-45B3C9E2935F}"/>
              </a:ext>
            </a:extLst>
          </p:cNvPr>
          <p:cNvSpPr>
            <a:spLocks noGrp="1"/>
          </p:cNvSpPr>
          <p:nvPr>
            <p:ph type="sldNum" sz="quarter" idx="12"/>
          </p:nvPr>
        </p:nvSpPr>
        <p:spPr/>
        <p:txBody>
          <a:bodyPr/>
          <a:lstStyle/>
          <a:p>
            <a:pPr lvl="0"/>
            <a:fld id="{6537A761-896E-43B3-B9EB-894236AC1F9A}" type="slidenum">
              <a:rPr lang="en-US" smtClean="0"/>
              <a:t>37</a:t>
            </a:fld>
            <a:endParaRPr lang="en-US" dirty="0"/>
          </a:p>
        </p:txBody>
      </p:sp>
    </p:spTree>
    <p:extLst>
      <p:ext uri="{BB962C8B-B14F-4D97-AF65-F5344CB8AC3E}">
        <p14:creationId xmlns:p14="http://schemas.microsoft.com/office/powerpoint/2010/main" val="9424055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hidden"/>
                                      </p:to>
                                    </p:set>
                                  </p:childTnLst>
                                </p:cTn>
                              </p:par>
                            </p:childTnLst>
                          </p:cTn>
                        </p:par>
                      </p:childTnLst>
                    </p:cTn>
                  </p:par>
                  <p:par>
                    <p:cTn id="11" fill="hold">
                      <p:stCondLst>
                        <p:cond delay="indefinite"/>
                      </p:stCondLst>
                      <p:childTnLst>
                        <p:par>
                          <p:cTn id="12" fill="hold">
                            <p:stCondLst>
                              <p:cond delay="0"/>
                            </p:stCondLst>
                            <p:childTnLst>
                              <p:par>
                                <p:cTn id="13" presetID="1" presetClass="exit" presetSubtype="0" fill="hold" grpId="0" nodeType="clickEffect">
                                  <p:stCondLst>
                                    <p:cond delay="0"/>
                                  </p:stCondLst>
                                  <p:childTnLst>
                                    <p:set>
                                      <p:cBhvr>
                                        <p:cTn id="14" dur="1" fill="hold">
                                          <p:stCondLst>
                                            <p:cond delay="0"/>
                                          </p:stCondLst>
                                        </p:cTn>
                                        <p:tgtEl>
                                          <p:spTgt spid="17"/>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1" presetClass="exit" presetSubtype="0" fill="hold" grpId="0" nodeType="clickEffect">
                                  <p:stCondLst>
                                    <p:cond delay="0"/>
                                  </p:stCondLst>
                                  <p:childTnLst>
                                    <p:set>
                                      <p:cBhvr>
                                        <p:cTn id="18" dur="1" fill="hold">
                                          <p:stCondLst>
                                            <p:cond delay="0"/>
                                          </p:stCondLst>
                                        </p:cTn>
                                        <p:tgtEl>
                                          <p:spTgt spid="7"/>
                                        </p:tgtEl>
                                        <p:attrNameLst>
                                          <p:attrName>style.visibility</p:attrName>
                                        </p:attrNameLst>
                                      </p:cBhvr>
                                      <p:to>
                                        <p:strVal val="hidden"/>
                                      </p:to>
                                    </p:set>
                                  </p:childTnLst>
                                </p:cTn>
                              </p:par>
                            </p:childTnLst>
                          </p:cTn>
                        </p:par>
                      </p:childTnLst>
                    </p:cTn>
                  </p:par>
                  <p:par>
                    <p:cTn id="19" fill="hold">
                      <p:stCondLst>
                        <p:cond delay="indefinite"/>
                      </p:stCondLst>
                      <p:childTnLst>
                        <p:par>
                          <p:cTn id="20" fill="hold">
                            <p:stCondLst>
                              <p:cond delay="0"/>
                            </p:stCondLst>
                            <p:childTnLst>
                              <p:par>
                                <p:cTn id="21" presetID="1" presetClass="exit" presetSubtype="0" fill="hold" grpId="0" nodeType="clickEffect">
                                  <p:stCondLst>
                                    <p:cond delay="0"/>
                                  </p:stCondLst>
                                  <p:childTnLst>
                                    <p:set>
                                      <p:cBhvr>
                                        <p:cTn id="22" dur="1" fill="hold">
                                          <p:stCondLst>
                                            <p:cond delay="0"/>
                                          </p:stCondLst>
                                        </p:cTn>
                                        <p:tgtEl>
                                          <p:spTgt spid="8"/>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1" presetClass="exit" presetSubtype="0" fill="hold" grpId="0" nodeType="clickEffect">
                                  <p:stCondLst>
                                    <p:cond delay="0"/>
                                  </p:stCondLst>
                                  <p:childTnLst>
                                    <p:set>
                                      <p:cBhvr>
                                        <p:cTn id="26" dur="1" fill="hold">
                                          <p:stCondLst>
                                            <p:cond delay="0"/>
                                          </p:stCondLst>
                                        </p:cTn>
                                        <p:tgtEl>
                                          <p:spTgt spid="9"/>
                                        </p:tgtEl>
                                        <p:attrNameLst>
                                          <p:attrName>style.visibility</p:attrName>
                                        </p:attrNameLst>
                                      </p:cBhvr>
                                      <p:to>
                                        <p:strVal val="hidden"/>
                                      </p:to>
                                    </p:set>
                                  </p:childTnLst>
                                </p:cTn>
                              </p:par>
                            </p:childTnLst>
                          </p:cTn>
                        </p:par>
                      </p:childTnLst>
                    </p:cTn>
                  </p:par>
                  <p:par>
                    <p:cTn id="27" fill="hold">
                      <p:stCondLst>
                        <p:cond delay="indefinite"/>
                      </p:stCondLst>
                      <p:childTnLst>
                        <p:par>
                          <p:cTn id="28" fill="hold">
                            <p:stCondLst>
                              <p:cond delay="0"/>
                            </p:stCondLst>
                            <p:childTnLst>
                              <p:par>
                                <p:cTn id="29" presetID="1" presetClass="exit" presetSubtype="0" fill="hold" grpId="0" nodeType="clickEffect">
                                  <p:stCondLst>
                                    <p:cond delay="0"/>
                                  </p:stCondLst>
                                  <p:childTnLst>
                                    <p:set>
                                      <p:cBhvr>
                                        <p:cTn id="30" dur="1" fill="hold">
                                          <p:stCondLst>
                                            <p:cond delay="0"/>
                                          </p:stCondLst>
                                        </p:cTn>
                                        <p:tgtEl>
                                          <p:spTgt spid="12"/>
                                        </p:tgtEl>
                                        <p:attrNameLst>
                                          <p:attrName>style.visibility</p:attrName>
                                        </p:attrNameLst>
                                      </p:cBhvr>
                                      <p:to>
                                        <p:strVal val="hidden"/>
                                      </p:to>
                                    </p:set>
                                  </p:childTnLst>
                                </p:cTn>
                              </p:par>
                            </p:childTnLst>
                          </p:cTn>
                        </p:par>
                      </p:childTnLst>
                    </p:cTn>
                  </p:par>
                  <p:par>
                    <p:cTn id="31" fill="hold">
                      <p:stCondLst>
                        <p:cond delay="indefinite"/>
                      </p:stCondLst>
                      <p:childTnLst>
                        <p:par>
                          <p:cTn id="32" fill="hold">
                            <p:stCondLst>
                              <p:cond delay="0"/>
                            </p:stCondLst>
                            <p:childTnLst>
                              <p:par>
                                <p:cTn id="33" presetID="1" presetClass="exit" presetSubtype="0" fill="hold" grpId="0" nodeType="clickEffect">
                                  <p:stCondLst>
                                    <p:cond delay="0"/>
                                  </p:stCondLst>
                                  <p:childTnLst>
                                    <p:set>
                                      <p:cBhvr>
                                        <p:cTn id="34" dur="1" fill="hold">
                                          <p:stCondLst>
                                            <p:cond delay="0"/>
                                          </p:stCondLst>
                                        </p:cTn>
                                        <p:tgtEl>
                                          <p:spTgt spid="13"/>
                                        </p:tgtEl>
                                        <p:attrNameLst>
                                          <p:attrName>style.visibility</p:attrName>
                                        </p:attrNameLst>
                                      </p:cBhvr>
                                      <p:to>
                                        <p:strVal val="hidden"/>
                                      </p:to>
                                    </p:set>
                                  </p:childTnLst>
                                </p:cTn>
                              </p:par>
                            </p:childTnLst>
                          </p:cTn>
                        </p:par>
                      </p:childTnLst>
                    </p:cTn>
                  </p:par>
                  <p:par>
                    <p:cTn id="35" fill="hold">
                      <p:stCondLst>
                        <p:cond delay="indefinite"/>
                      </p:stCondLst>
                      <p:childTnLst>
                        <p:par>
                          <p:cTn id="36" fill="hold">
                            <p:stCondLst>
                              <p:cond delay="0"/>
                            </p:stCondLst>
                            <p:childTnLst>
                              <p:par>
                                <p:cTn id="37" presetID="1" presetClass="exit" presetSubtype="0" fill="hold" grpId="0" nodeType="clickEffect">
                                  <p:stCondLst>
                                    <p:cond delay="0"/>
                                  </p:stCondLst>
                                  <p:childTnLst>
                                    <p:set>
                                      <p:cBhvr>
                                        <p:cTn id="38" dur="1" fill="hold">
                                          <p:stCondLst>
                                            <p:cond delay="0"/>
                                          </p:stCondLst>
                                        </p:cTn>
                                        <p:tgtEl>
                                          <p:spTgt spid="14"/>
                                        </p:tgtEl>
                                        <p:attrNameLst>
                                          <p:attrName>style.visibility</p:attrName>
                                        </p:attrNameLst>
                                      </p:cBhvr>
                                      <p:to>
                                        <p:strVal val="hidden"/>
                                      </p:to>
                                    </p:set>
                                  </p:childTnLst>
                                </p:cTn>
                              </p:par>
                            </p:childTnLst>
                          </p:cTn>
                        </p:par>
                      </p:childTnLst>
                    </p:cTn>
                  </p:par>
                  <p:par>
                    <p:cTn id="39" fill="hold">
                      <p:stCondLst>
                        <p:cond delay="indefinite"/>
                      </p:stCondLst>
                      <p:childTnLst>
                        <p:par>
                          <p:cTn id="40" fill="hold">
                            <p:stCondLst>
                              <p:cond delay="0"/>
                            </p:stCondLst>
                            <p:childTnLst>
                              <p:par>
                                <p:cTn id="41" presetID="1" presetClass="exit" presetSubtype="0" fill="hold" grpId="0" nodeType="clickEffect">
                                  <p:stCondLst>
                                    <p:cond delay="0"/>
                                  </p:stCondLst>
                                  <p:childTnLst>
                                    <p:set>
                                      <p:cBhvr>
                                        <p:cTn id="42" dur="1" fill="hold">
                                          <p:stCondLst>
                                            <p:cond delay="0"/>
                                          </p:stCondLst>
                                        </p:cTn>
                                        <p:tgtEl>
                                          <p:spTgt spid="15"/>
                                        </p:tgtEl>
                                        <p:attrNameLst>
                                          <p:attrName>style.visibility</p:attrName>
                                        </p:attrNameLst>
                                      </p:cBhvr>
                                      <p:to>
                                        <p:strVal val="hidden"/>
                                      </p:to>
                                    </p:set>
                                  </p:childTnLst>
                                </p:cTn>
                              </p:par>
                            </p:childTnLst>
                          </p:cTn>
                        </p:par>
                      </p:childTnLst>
                    </p:cTn>
                  </p:par>
                  <p:par>
                    <p:cTn id="43" fill="hold">
                      <p:stCondLst>
                        <p:cond delay="indefinite"/>
                      </p:stCondLst>
                      <p:childTnLst>
                        <p:par>
                          <p:cTn id="44" fill="hold">
                            <p:stCondLst>
                              <p:cond delay="0"/>
                            </p:stCondLst>
                            <p:childTnLst>
                              <p:par>
                                <p:cTn id="45" presetID="1" presetClass="exit" presetSubtype="0" fill="hold" grpId="0" nodeType="clickEffect">
                                  <p:stCondLst>
                                    <p:cond delay="0"/>
                                  </p:stCondLst>
                                  <p:childTnLst>
                                    <p:set>
                                      <p:cBhvr>
                                        <p:cTn id="46" dur="1" fill="hold">
                                          <p:stCondLst>
                                            <p:cond delay="0"/>
                                          </p:stCondLst>
                                        </p:cTn>
                                        <p:tgtEl>
                                          <p:spTgt spid="16"/>
                                        </p:tgtEl>
                                        <p:attrNameLst>
                                          <p:attrName>style.visibility</p:attrName>
                                        </p:attrNameLst>
                                      </p:cBhvr>
                                      <p:to>
                                        <p:strVal val="hidden"/>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3">
                                            <p:txEl>
                                              <p:pRg st="7" end="7"/>
                                            </p:txEl>
                                          </p:spTgt>
                                        </p:tgtEl>
                                        <p:attrNameLst>
                                          <p:attrName>style.visibility</p:attrName>
                                        </p:attrNameLst>
                                      </p:cBhvr>
                                      <p:to>
                                        <p:strVal val="visible"/>
                                      </p:to>
                                    </p:set>
                                  </p:childTnLst>
                                </p:cTn>
                              </p:par>
                              <p:par>
                                <p:cTn id="51" presetID="1" presetClass="entr" presetSubtype="0" fill="hold" nodeType="withEffect">
                                  <p:stCondLst>
                                    <p:cond delay="0"/>
                                  </p:stCondLst>
                                  <p:childTnLst>
                                    <p:set>
                                      <p:cBhvr>
                                        <p:cTn id="52"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9" grpId="0" animBg="1"/>
      <p:bldP spid="12" grpId="0" animBg="1"/>
      <p:bldP spid="13" grpId="0" animBg="1"/>
      <p:bldP spid="14" grpId="0" animBg="1"/>
      <p:bldP spid="15" grpId="0" animBg="1"/>
      <p:bldP spid="16" grpId="0" animBg="1"/>
      <p:bldP spid="17"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a:extLst>
              <a:ext uri="{FF2B5EF4-FFF2-40B4-BE49-F238E27FC236}">
                <a16:creationId xmlns:a16="http://schemas.microsoft.com/office/drawing/2014/main" id="{60A78B48-5E19-4F58-A11B-32BEAEAAC293}"/>
              </a:ext>
            </a:extLst>
          </p:cNvPr>
          <p:cNvGraphicFramePr>
            <a:graphicFrameLocks noGrp="1"/>
          </p:cNvGraphicFramePr>
          <p:nvPr>
            <p:extLst>
              <p:ext uri="{D42A27DB-BD31-4B8C-83A1-F6EECF244321}">
                <p14:modId xmlns:p14="http://schemas.microsoft.com/office/powerpoint/2010/main" val="3998491538"/>
              </p:ext>
            </p:extLst>
          </p:nvPr>
        </p:nvGraphicFramePr>
        <p:xfrm>
          <a:off x="7048069" y="3071970"/>
          <a:ext cx="2958960" cy="3563022"/>
        </p:xfrm>
        <a:graphic>
          <a:graphicData uri="http://schemas.openxmlformats.org/drawingml/2006/table">
            <a:tbl>
              <a:tblPr>
                <a:tableStyleId>{5C22544A-7EE6-4342-B048-85BDC9FD1C3A}</a:tableStyleId>
              </a:tblPr>
              <a:tblGrid>
                <a:gridCol w="1479480">
                  <a:extLst>
                    <a:ext uri="{9D8B030D-6E8A-4147-A177-3AD203B41FA5}">
                      <a16:colId xmlns:a16="http://schemas.microsoft.com/office/drawing/2014/main" val="3442816016"/>
                    </a:ext>
                  </a:extLst>
                </a:gridCol>
                <a:gridCol w="1479480">
                  <a:extLst>
                    <a:ext uri="{9D8B030D-6E8A-4147-A177-3AD203B41FA5}">
                      <a16:colId xmlns:a16="http://schemas.microsoft.com/office/drawing/2014/main" val="3116250809"/>
                    </a:ext>
                  </a:extLst>
                </a:gridCol>
              </a:tblGrid>
              <a:tr h="457202">
                <a:tc>
                  <a:txBody>
                    <a:bodyPr/>
                    <a:lstStyle/>
                    <a:p>
                      <a:pPr algn="ctr" fontAlgn="b"/>
                      <a:r>
                        <a:rPr lang="en-US" sz="1600" b="1" u="none" strike="noStrike" dirty="0">
                          <a:effectLst/>
                        </a:rPr>
                        <a:t>Company</a:t>
                      </a:r>
                      <a:endParaRPr lang="en-US" sz="1600" b="1" i="0" u="none" strike="noStrike" dirty="0">
                        <a:solidFill>
                          <a:srgbClr val="000000"/>
                        </a:solidFill>
                        <a:effectLst/>
                        <a:latin typeface="Calibri" panose="020F0502020204030204" pitchFamily="34" charset="0"/>
                      </a:endParaRPr>
                    </a:p>
                  </a:txBody>
                  <a:tcPr marL="6350" marR="6350" marT="6350" marB="0" anchor="b"/>
                </a:tc>
                <a:tc>
                  <a:txBody>
                    <a:bodyPr/>
                    <a:lstStyle/>
                    <a:p>
                      <a:pPr algn="ctr" fontAlgn="b"/>
                      <a:r>
                        <a:rPr lang="en-US" sz="1600" b="1" u="none" strike="noStrike" dirty="0">
                          <a:effectLst/>
                        </a:rPr>
                        <a:t>Days receivables</a:t>
                      </a:r>
                      <a:endParaRPr lang="en-US" sz="1600" b="1" i="0" u="none" strike="noStrike" dirty="0">
                        <a:solidFill>
                          <a:srgbClr val="000000"/>
                        </a:solidFill>
                        <a:effectLst/>
                        <a:latin typeface="Calibri" panose="020F0502020204030204" pitchFamily="34" charset="0"/>
                      </a:endParaRPr>
                    </a:p>
                  </a:txBody>
                  <a:tcPr marL="6350" marR="6350" marT="6350" marB="0" anchor="b"/>
                </a:tc>
                <a:extLst>
                  <a:ext uri="{0D108BD9-81ED-4DB2-BD59-A6C34878D82A}">
                    <a16:rowId xmlns:a16="http://schemas.microsoft.com/office/drawing/2014/main" val="501940224"/>
                  </a:ext>
                </a:extLst>
              </a:tr>
              <a:tr h="310582">
                <a:tc>
                  <a:txBody>
                    <a:bodyPr/>
                    <a:lstStyle/>
                    <a:p>
                      <a:pPr algn="ctr" fontAlgn="b"/>
                      <a:r>
                        <a:rPr lang="en-US" sz="1600" b="1" u="none" strike="noStrike" dirty="0">
                          <a:effectLst/>
                        </a:rPr>
                        <a:t>Target</a:t>
                      </a:r>
                      <a:endParaRPr lang="en-US" sz="1600" b="1" i="0" u="none" strike="noStrike" dirty="0">
                        <a:solidFill>
                          <a:srgbClr val="000000"/>
                        </a:solidFill>
                        <a:effectLst/>
                        <a:latin typeface="Calibri" panose="020F0502020204030204" pitchFamily="34" charset="0"/>
                      </a:endParaRPr>
                    </a:p>
                  </a:txBody>
                  <a:tcPr marL="6350" marR="6350" marT="6350" marB="0" anchor="b"/>
                </a:tc>
                <a:tc>
                  <a:txBody>
                    <a:bodyPr/>
                    <a:lstStyle/>
                    <a:p>
                      <a:pPr algn="ctr" fontAlgn="b"/>
                      <a:r>
                        <a:rPr lang="en-US" sz="1600" b="1" u="none" strike="noStrike" dirty="0">
                          <a:effectLst/>
                        </a:rPr>
                        <a:t> N/A </a:t>
                      </a:r>
                      <a:endParaRPr lang="en-US" sz="1600" b="1" i="0" u="none" strike="noStrike" dirty="0">
                        <a:solidFill>
                          <a:srgbClr val="000000"/>
                        </a:solidFill>
                        <a:effectLst/>
                        <a:latin typeface="Calibri" panose="020F0502020204030204" pitchFamily="34" charset="0"/>
                      </a:endParaRPr>
                    </a:p>
                  </a:txBody>
                  <a:tcPr marL="6350" marR="6350" marT="6350" marB="0" anchor="b"/>
                </a:tc>
                <a:extLst>
                  <a:ext uri="{0D108BD9-81ED-4DB2-BD59-A6C34878D82A}">
                    <a16:rowId xmlns:a16="http://schemas.microsoft.com/office/drawing/2014/main" val="1992906993"/>
                  </a:ext>
                </a:extLst>
              </a:tr>
              <a:tr h="310582">
                <a:tc>
                  <a:txBody>
                    <a:bodyPr/>
                    <a:lstStyle/>
                    <a:p>
                      <a:pPr algn="ctr" fontAlgn="b"/>
                      <a:r>
                        <a:rPr lang="en-US" sz="1600" b="1" u="none" strike="noStrike" dirty="0">
                          <a:effectLst/>
                        </a:rPr>
                        <a:t>Ecolab</a:t>
                      </a:r>
                      <a:endParaRPr lang="en-US" sz="1600" b="1" i="0" u="none" strike="noStrike" dirty="0">
                        <a:solidFill>
                          <a:srgbClr val="000000"/>
                        </a:solidFill>
                        <a:effectLst/>
                        <a:latin typeface="Calibri" panose="020F0502020204030204" pitchFamily="34" charset="0"/>
                      </a:endParaRPr>
                    </a:p>
                  </a:txBody>
                  <a:tcPr marL="6350" marR="6350" marT="6350" marB="0" anchor="b"/>
                </a:tc>
                <a:tc>
                  <a:txBody>
                    <a:bodyPr/>
                    <a:lstStyle/>
                    <a:p>
                      <a:pPr algn="ctr" fontAlgn="b"/>
                      <a:r>
                        <a:rPr lang="en-US" sz="1600" b="1" u="none" strike="noStrike" dirty="0">
                          <a:effectLst/>
                        </a:rPr>
                        <a:t>                  68.1 </a:t>
                      </a:r>
                      <a:endParaRPr lang="en-US" sz="1600" b="1" i="0" u="none" strike="noStrike" dirty="0">
                        <a:solidFill>
                          <a:srgbClr val="000000"/>
                        </a:solidFill>
                        <a:effectLst/>
                        <a:latin typeface="Calibri" panose="020F0502020204030204" pitchFamily="34" charset="0"/>
                      </a:endParaRPr>
                    </a:p>
                  </a:txBody>
                  <a:tcPr marL="6350" marR="6350" marT="6350" marB="0" anchor="b"/>
                </a:tc>
                <a:extLst>
                  <a:ext uri="{0D108BD9-81ED-4DB2-BD59-A6C34878D82A}">
                    <a16:rowId xmlns:a16="http://schemas.microsoft.com/office/drawing/2014/main" val="101751569"/>
                  </a:ext>
                </a:extLst>
              </a:tr>
              <a:tr h="310582">
                <a:tc>
                  <a:txBody>
                    <a:bodyPr/>
                    <a:lstStyle/>
                    <a:p>
                      <a:pPr algn="ctr" fontAlgn="b"/>
                      <a:r>
                        <a:rPr lang="en-US" sz="1600" b="1" u="none" strike="noStrike" dirty="0">
                          <a:effectLst/>
                        </a:rPr>
                        <a:t>3M</a:t>
                      </a:r>
                      <a:endParaRPr lang="en-US" sz="1600" b="1" i="0" u="none" strike="noStrike" dirty="0">
                        <a:solidFill>
                          <a:srgbClr val="000000"/>
                        </a:solidFill>
                        <a:effectLst/>
                        <a:latin typeface="Calibri" panose="020F0502020204030204" pitchFamily="34" charset="0"/>
                      </a:endParaRPr>
                    </a:p>
                  </a:txBody>
                  <a:tcPr marL="6350" marR="6350" marT="6350" marB="0" anchor="b"/>
                </a:tc>
                <a:tc>
                  <a:txBody>
                    <a:bodyPr/>
                    <a:lstStyle/>
                    <a:p>
                      <a:pPr algn="ctr" fontAlgn="b"/>
                      <a:r>
                        <a:rPr lang="en-US" sz="1600" b="1" u="none" strike="noStrike" dirty="0">
                          <a:effectLst/>
                        </a:rPr>
                        <a:t>                  48.3 </a:t>
                      </a:r>
                      <a:endParaRPr lang="en-US" sz="1600" b="1" i="0" u="none" strike="noStrike" dirty="0">
                        <a:solidFill>
                          <a:srgbClr val="000000"/>
                        </a:solidFill>
                        <a:effectLst/>
                        <a:latin typeface="Calibri" panose="020F0502020204030204" pitchFamily="34" charset="0"/>
                      </a:endParaRPr>
                    </a:p>
                  </a:txBody>
                  <a:tcPr marL="6350" marR="6350" marT="6350" marB="0" anchor="b"/>
                </a:tc>
                <a:extLst>
                  <a:ext uri="{0D108BD9-81ED-4DB2-BD59-A6C34878D82A}">
                    <a16:rowId xmlns:a16="http://schemas.microsoft.com/office/drawing/2014/main" val="643434875"/>
                  </a:ext>
                </a:extLst>
              </a:tr>
              <a:tr h="310582">
                <a:tc>
                  <a:txBody>
                    <a:bodyPr/>
                    <a:lstStyle/>
                    <a:p>
                      <a:pPr algn="ctr" fontAlgn="b"/>
                      <a:r>
                        <a:rPr lang="en-US" sz="1600" b="1" u="none" strike="noStrike" dirty="0">
                          <a:effectLst/>
                        </a:rPr>
                        <a:t>AT&amp;T</a:t>
                      </a:r>
                      <a:endParaRPr lang="en-US" sz="1600" b="1" i="0" u="none" strike="noStrike" dirty="0">
                        <a:solidFill>
                          <a:srgbClr val="000000"/>
                        </a:solidFill>
                        <a:effectLst/>
                        <a:latin typeface="Calibri" panose="020F0502020204030204" pitchFamily="34" charset="0"/>
                      </a:endParaRPr>
                    </a:p>
                  </a:txBody>
                  <a:tcPr marL="6350" marR="6350" marT="6350" marB="0" anchor="b"/>
                </a:tc>
                <a:tc>
                  <a:txBody>
                    <a:bodyPr/>
                    <a:lstStyle/>
                    <a:p>
                      <a:pPr algn="ctr" fontAlgn="b"/>
                      <a:r>
                        <a:rPr lang="en-US" sz="1600" b="1" u="none" strike="noStrike" dirty="0">
                          <a:effectLst/>
                        </a:rPr>
                        <a:t>                  40.8 </a:t>
                      </a:r>
                      <a:endParaRPr lang="en-US" sz="1600" b="1" i="0" u="none" strike="noStrike" dirty="0">
                        <a:solidFill>
                          <a:srgbClr val="000000"/>
                        </a:solidFill>
                        <a:effectLst/>
                        <a:latin typeface="Calibri" panose="020F0502020204030204" pitchFamily="34" charset="0"/>
                      </a:endParaRPr>
                    </a:p>
                  </a:txBody>
                  <a:tcPr marL="6350" marR="6350" marT="6350" marB="0" anchor="b"/>
                </a:tc>
                <a:extLst>
                  <a:ext uri="{0D108BD9-81ED-4DB2-BD59-A6C34878D82A}">
                    <a16:rowId xmlns:a16="http://schemas.microsoft.com/office/drawing/2014/main" val="3535530239"/>
                  </a:ext>
                </a:extLst>
              </a:tr>
              <a:tr h="310582">
                <a:tc>
                  <a:txBody>
                    <a:bodyPr/>
                    <a:lstStyle/>
                    <a:p>
                      <a:pPr algn="ctr" fontAlgn="b"/>
                      <a:r>
                        <a:rPr lang="en-US" sz="1600" b="1" u="none" strike="noStrike" dirty="0">
                          <a:effectLst/>
                        </a:rPr>
                        <a:t>Amazon</a:t>
                      </a:r>
                      <a:endParaRPr lang="en-US" sz="1600" b="1" i="0" u="none" strike="noStrike" dirty="0">
                        <a:solidFill>
                          <a:srgbClr val="000000"/>
                        </a:solidFill>
                        <a:effectLst/>
                        <a:latin typeface="Calibri" panose="020F0502020204030204" pitchFamily="34" charset="0"/>
                      </a:endParaRPr>
                    </a:p>
                  </a:txBody>
                  <a:tcPr marL="6350" marR="6350" marT="6350" marB="0" anchor="b"/>
                </a:tc>
                <a:tc>
                  <a:txBody>
                    <a:bodyPr/>
                    <a:lstStyle/>
                    <a:p>
                      <a:pPr algn="ctr" fontAlgn="b"/>
                      <a:r>
                        <a:rPr lang="en-US" sz="1600" b="1" u="none" strike="noStrike" dirty="0">
                          <a:effectLst/>
                        </a:rPr>
                        <a:t>                  27.1 </a:t>
                      </a:r>
                      <a:endParaRPr lang="en-US" sz="1600" b="1" i="0" u="none" strike="noStrike" dirty="0">
                        <a:solidFill>
                          <a:srgbClr val="000000"/>
                        </a:solidFill>
                        <a:effectLst/>
                        <a:latin typeface="Calibri" panose="020F0502020204030204" pitchFamily="34" charset="0"/>
                      </a:endParaRPr>
                    </a:p>
                  </a:txBody>
                  <a:tcPr marL="6350" marR="6350" marT="6350" marB="0" anchor="b"/>
                </a:tc>
                <a:extLst>
                  <a:ext uri="{0D108BD9-81ED-4DB2-BD59-A6C34878D82A}">
                    <a16:rowId xmlns:a16="http://schemas.microsoft.com/office/drawing/2014/main" val="4115538976"/>
                  </a:ext>
                </a:extLst>
              </a:tr>
              <a:tr h="310582">
                <a:tc>
                  <a:txBody>
                    <a:bodyPr/>
                    <a:lstStyle/>
                    <a:p>
                      <a:pPr algn="ctr" fontAlgn="b"/>
                      <a:r>
                        <a:rPr lang="en-US" sz="1600" b="1" u="none" strike="noStrike" dirty="0">
                          <a:effectLst/>
                        </a:rPr>
                        <a:t>Xcel Energy</a:t>
                      </a:r>
                      <a:endParaRPr lang="en-US" sz="1600" b="1" i="0" u="none" strike="noStrike" dirty="0">
                        <a:solidFill>
                          <a:srgbClr val="000000"/>
                        </a:solidFill>
                        <a:effectLst/>
                        <a:latin typeface="Calibri" panose="020F0502020204030204" pitchFamily="34" charset="0"/>
                      </a:endParaRPr>
                    </a:p>
                  </a:txBody>
                  <a:tcPr marL="6350" marR="6350" marT="6350" marB="0" anchor="b"/>
                </a:tc>
                <a:tc>
                  <a:txBody>
                    <a:bodyPr/>
                    <a:lstStyle/>
                    <a:p>
                      <a:pPr algn="ctr" fontAlgn="b"/>
                      <a:r>
                        <a:rPr lang="en-US" sz="1600" b="1" u="none" strike="noStrike" dirty="0">
                          <a:effectLst/>
                        </a:rPr>
                        <a:t>                  26.3 </a:t>
                      </a:r>
                      <a:endParaRPr lang="en-US" sz="1600" b="1" i="0" u="none" strike="noStrike" dirty="0">
                        <a:solidFill>
                          <a:srgbClr val="000000"/>
                        </a:solidFill>
                        <a:effectLst/>
                        <a:latin typeface="Calibri" panose="020F0502020204030204" pitchFamily="34" charset="0"/>
                      </a:endParaRPr>
                    </a:p>
                  </a:txBody>
                  <a:tcPr marL="6350" marR="6350" marT="6350" marB="0" anchor="b"/>
                </a:tc>
                <a:extLst>
                  <a:ext uri="{0D108BD9-81ED-4DB2-BD59-A6C34878D82A}">
                    <a16:rowId xmlns:a16="http://schemas.microsoft.com/office/drawing/2014/main" val="3048181321"/>
                  </a:ext>
                </a:extLst>
              </a:tr>
              <a:tr h="310582">
                <a:tc>
                  <a:txBody>
                    <a:bodyPr/>
                    <a:lstStyle/>
                    <a:p>
                      <a:pPr algn="ctr" fontAlgn="b"/>
                      <a:r>
                        <a:rPr lang="en-US" sz="1600" b="1" u="none" strike="noStrike" dirty="0">
                          <a:effectLst/>
                        </a:rPr>
                        <a:t>Hormel</a:t>
                      </a:r>
                      <a:endParaRPr lang="en-US" sz="1600" b="1" i="0" u="none" strike="noStrike" dirty="0">
                        <a:solidFill>
                          <a:srgbClr val="000000"/>
                        </a:solidFill>
                        <a:effectLst/>
                        <a:latin typeface="Calibri" panose="020F0502020204030204" pitchFamily="34" charset="0"/>
                      </a:endParaRPr>
                    </a:p>
                  </a:txBody>
                  <a:tcPr marL="6350" marR="6350" marT="6350" marB="0" anchor="b"/>
                </a:tc>
                <a:tc>
                  <a:txBody>
                    <a:bodyPr/>
                    <a:lstStyle/>
                    <a:p>
                      <a:pPr algn="ctr" fontAlgn="b"/>
                      <a:r>
                        <a:rPr lang="en-US" sz="1600" b="1" u="none" strike="noStrike" dirty="0">
                          <a:effectLst/>
                        </a:rPr>
                        <a:t>                  25.6 </a:t>
                      </a:r>
                      <a:endParaRPr lang="en-US" sz="1600" b="1" i="0" u="none" strike="noStrike" dirty="0">
                        <a:solidFill>
                          <a:srgbClr val="000000"/>
                        </a:solidFill>
                        <a:effectLst/>
                        <a:latin typeface="Calibri" panose="020F0502020204030204" pitchFamily="34" charset="0"/>
                      </a:endParaRPr>
                    </a:p>
                  </a:txBody>
                  <a:tcPr marL="6350" marR="6350" marT="6350" marB="0" anchor="b"/>
                </a:tc>
                <a:extLst>
                  <a:ext uri="{0D108BD9-81ED-4DB2-BD59-A6C34878D82A}">
                    <a16:rowId xmlns:a16="http://schemas.microsoft.com/office/drawing/2014/main" val="3746972738"/>
                  </a:ext>
                </a:extLst>
              </a:tr>
              <a:tr h="310582">
                <a:tc>
                  <a:txBody>
                    <a:bodyPr/>
                    <a:lstStyle/>
                    <a:p>
                      <a:pPr algn="ctr" fontAlgn="b"/>
                      <a:r>
                        <a:rPr lang="en-US" sz="1600" b="1" u="none" strike="noStrike" dirty="0">
                          <a:effectLst/>
                        </a:rPr>
                        <a:t>Apple</a:t>
                      </a:r>
                      <a:endParaRPr lang="en-US" sz="1600" b="1" i="0" u="none" strike="noStrike" dirty="0">
                        <a:solidFill>
                          <a:srgbClr val="000000"/>
                        </a:solidFill>
                        <a:effectLst/>
                        <a:latin typeface="Calibri" panose="020F0502020204030204" pitchFamily="34" charset="0"/>
                      </a:endParaRPr>
                    </a:p>
                  </a:txBody>
                  <a:tcPr marL="6350" marR="6350" marT="6350" marB="0" anchor="b"/>
                </a:tc>
                <a:tc>
                  <a:txBody>
                    <a:bodyPr/>
                    <a:lstStyle/>
                    <a:p>
                      <a:pPr algn="ctr" fontAlgn="b"/>
                      <a:r>
                        <a:rPr lang="en-US" sz="1600" b="1" u="none" strike="noStrike" dirty="0">
                          <a:effectLst/>
                        </a:rPr>
                        <a:t>                  21.2 </a:t>
                      </a:r>
                      <a:endParaRPr lang="en-US" sz="1600" b="1" i="0" u="none" strike="noStrike" dirty="0">
                        <a:solidFill>
                          <a:srgbClr val="000000"/>
                        </a:solidFill>
                        <a:effectLst/>
                        <a:latin typeface="Calibri" panose="020F0502020204030204" pitchFamily="34" charset="0"/>
                      </a:endParaRPr>
                    </a:p>
                  </a:txBody>
                  <a:tcPr marL="6350" marR="6350" marT="6350" marB="0" anchor="b"/>
                </a:tc>
                <a:extLst>
                  <a:ext uri="{0D108BD9-81ED-4DB2-BD59-A6C34878D82A}">
                    <a16:rowId xmlns:a16="http://schemas.microsoft.com/office/drawing/2014/main" val="1117508596"/>
                  </a:ext>
                </a:extLst>
              </a:tr>
              <a:tr h="310582">
                <a:tc>
                  <a:txBody>
                    <a:bodyPr/>
                    <a:lstStyle/>
                    <a:p>
                      <a:pPr algn="ctr" fontAlgn="b"/>
                      <a:r>
                        <a:rPr lang="en-US" sz="1600" b="1" u="none" strike="noStrike" dirty="0">
                          <a:effectLst/>
                        </a:rPr>
                        <a:t>UnitedHealth</a:t>
                      </a:r>
                      <a:endParaRPr lang="en-US" sz="1600" b="1" i="0" u="none" strike="noStrike" dirty="0">
                        <a:solidFill>
                          <a:srgbClr val="000000"/>
                        </a:solidFill>
                        <a:effectLst/>
                        <a:latin typeface="Calibri" panose="020F0502020204030204" pitchFamily="34" charset="0"/>
                      </a:endParaRPr>
                    </a:p>
                  </a:txBody>
                  <a:tcPr marL="6350" marR="6350" marT="6350" marB="0" anchor="b"/>
                </a:tc>
                <a:tc>
                  <a:txBody>
                    <a:bodyPr/>
                    <a:lstStyle/>
                    <a:p>
                      <a:pPr algn="ctr" fontAlgn="b"/>
                      <a:r>
                        <a:rPr lang="en-US" sz="1600" b="1" u="none" strike="noStrike" dirty="0">
                          <a:effectLst/>
                        </a:rPr>
                        <a:t>                  17.2 </a:t>
                      </a:r>
                      <a:endParaRPr lang="en-US" sz="1600" b="1" i="0" u="none" strike="noStrike" dirty="0">
                        <a:solidFill>
                          <a:srgbClr val="000000"/>
                        </a:solidFill>
                        <a:effectLst/>
                        <a:latin typeface="Calibri" panose="020F0502020204030204" pitchFamily="34" charset="0"/>
                      </a:endParaRPr>
                    </a:p>
                  </a:txBody>
                  <a:tcPr marL="6350" marR="6350" marT="6350" marB="0" anchor="b"/>
                </a:tc>
                <a:extLst>
                  <a:ext uri="{0D108BD9-81ED-4DB2-BD59-A6C34878D82A}">
                    <a16:rowId xmlns:a16="http://schemas.microsoft.com/office/drawing/2014/main" val="2476981550"/>
                  </a:ext>
                </a:extLst>
              </a:tr>
              <a:tr h="310582">
                <a:tc>
                  <a:txBody>
                    <a:bodyPr/>
                    <a:lstStyle/>
                    <a:p>
                      <a:pPr algn="ctr" fontAlgn="b"/>
                      <a:r>
                        <a:rPr lang="en-US" sz="1600" b="1" u="none" strike="noStrike" dirty="0">
                          <a:effectLst/>
                        </a:rPr>
                        <a:t>Boeing</a:t>
                      </a:r>
                      <a:endParaRPr lang="en-US" sz="1600" b="1" i="0" u="none" strike="noStrike" dirty="0">
                        <a:solidFill>
                          <a:srgbClr val="000000"/>
                        </a:solidFill>
                        <a:effectLst/>
                        <a:latin typeface="Calibri" panose="020F0502020204030204" pitchFamily="34" charset="0"/>
                      </a:endParaRPr>
                    </a:p>
                  </a:txBody>
                  <a:tcPr marL="6350" marR="6350" marT="6350" marB="0" anchor="b"/>
                </a:tc>
                <a:tc>
                  <a:txBody>
                    <a:bodyPr/>
                    <a:lstStyle/>
                    <a:p>
                      <a:pPr algn="ctr" fontAlgn="b"/>
                      <a:r>
                        <a:rPr lang="en-US" sz="1600" b="1" u="none" strike="noStrike" dirty="0">
                          <a:effectLst/>
                        </a:rPr>
                        <a:t>                  13.5 </a:t>
                      </a:r>
                      <a:endParaRPr lang="en-US" sz="1600" b="1" i="0" u="none" strike="noStrike" dirty="0">
                        <a:solidFill>
                          <a:srgbClr val="000000"/>
                        </a:solidFill>
                        <a:effectLst/>
                        <a:latin typeface="Calibri" panose="020F0502020204030204" pitchFamily="34" charset="0"/>
                      </a:endParaRPr>
                    </a:p>
                  </a:txBody>
                  <a:tcPr marL="6350" marR="6350" marT="6350" marB="0" anchor="b"/>
                </a:tc>
                <a:extLst>
                  <a:ext uri="{0D108BD9-81ED-4DB2-BD59-A6C34878D82A}">
                    <a16:rowId xmlns:a16="http://schemas.microsoft.com/office/drawing/2014/main" val="7958247"/>
                  </a:ext>
                </a:extLst>
              </a:tr>
            </a:tbl>
          </a:graphicData>
        </a:graphic>
      </p:graphicFrame>
      <p:sp>
        <p:nvSpPr>
          <p:cNvPr id="2" name="Title 1">
            <a:extLst>
              <a:ext uri="{FF2B5EF4-FFF2-40B4-BE49-F238E27FC236}">
                <a16:creationId xmlns:a16="http://schemas.microsoft.com/office/drawing/2014/main" id="{6C07E3EE-F2C4-4352-99D0-0B267FE20513}"/>
              </a:ext>
            </a:extLst>
          </p:cNvPr>
          <p:cNvSpPr>
            <a:spLocks noGrp="1"/>
          </p:cNvSpPr>
          <p:nvPr>
            <p:ph type="title"/>
          </p:nvPr>
        </p:nvSpPr>
        <p:spPr>
          <a:xfrm>
            <a:off x="7952198" y="342822"/>
            <a:ext cx="3401602" cy="1325563"/>
          </a:xfrm>
        </p:spPr>
        <p:txBody>
          <a:bodyPr/>
          <a:lstStyle/>
          <a:p>
            <a:r>
              <a:rPr lang="en-US" dirty="0"/>
              <a:t>Days Receivables</a:t>
            </a:r>
          </a:p>
        </p:txBody>
      </p:sp>
      <p:sp>
        <p:nvSpPr>
          <p:cNvPr id="3" name="Content Placeholder 2">
            <a:extLst>
              <a:ext uri="{FF2B5EF4-FFF2-40B4-BE49-F238E27FC236}">
                <a16:creationId xmlns:a16="http://schemas.microsoft.com/office/drawing/2014/main" id="{0828ACEF-8B99-463F-B439-018E46165E89}"/>
              </a:ext>
            </a:extLst>
          </p:cNvPr>
          <p:cNvSpPr>
            <a:spLocks noGrp="1"/>
          </p:cNvSpPr>
          <p:nvPr>
            <p:ph idx="1"/>
          </p:nvPr>
        </p:nvSpPr>
        <p:spPr>
          <a:xfrm>
            <a:off x="314218" y="342822"/>
            <a:ext cx="10515600" cy="2643633"/>
          </a:xfrm>
        </p:spPr>
        <p:txBody>
          <a:bodyPr>
            <a:normAutofit fontScale="62500" lnSpcReduction="20000"/>
          </a:bodyPr>
          <a:lstStyle/>
          <a:p>
            <a:r>
              <a:rPr lang="en-US" dirty="0"/>
              <a:t>365   / 	</a:t>
            </a:r>
            <a:r>
              <a:rPr lang="en-US" u="sng" dirty="0"/>
              <a:t>Net Revenues</a:t>
            </a:r>
          </a:p>
          <a:p>
            <a:pPr marL="0" indent="0">
              <a:buNone/>
            </a:pPr>
            <a:r>
              <a:rPr lang="en-US" dirty="0"/>
              <a:t>  		 Avg Accts Rec</a:t>
            </a:r>
          </a:p>
          <a:p>
            <a:endParaRPr lang="en-US" dirty="0"/>
          </a:p>
          <a:p>
            <a:r>
              <a:rPr lang="en-US" dirty="0"/>
              <a:t>Higher is…</a:t>
            </a:r>
          </a:p>
          <a:p>
            <a:pPr lvl="1"/>
            <a:r>
              <a:rPr lang="en-US" dirty="0"/>
              <a:t>Worse</a:t>
            </a:r>
          </a:p>
          <a:p>
            <a:pPr lvl="1"/>
            <a:endParaRPr lang="en-US" dirty="0"/>
          </a:p>
          <a:p>
            <a:pPr lvl="1"/>
            <a:endParaRPr lang="en-US" dirty="0"/>
          </a:p>
          <a:p>
            <a:r>
              <a:rPr lang="en-US" dirty="0"/>
              <a:t>Median was…</a:t>
            </a:r>
          </a:p>
          <a:p>
            <a:pPr lvl="1"/>
            <a:r>
              <a:rPr lang="en-US" dirty="0"/>
              <a:t>26.3 days</a:t>
            </a:r>
          </a:p>
          <a:p>
            <a:endParaRPr lang="en-US" dirty="0"/>
          </a:p>
        </p:txBody>
      </p:sp>
      <p:sp>
        <p:nvSpPr>
          <p:cNvPr id="6" name="Rectangle 5">
            <a:extLst>
              <a:ext uri="{FF2B5EF4-FFF2-40B4-BE49-F238E27FC236}">
                <a16:creationId xmlns:a16="http://schemas.microsoft.com/office/drawing/2014/main" id="{C2E526F4-B6FF-43D8-8E53-08B0D513B834}"/>
              </a:ext>
            </a:extLst>
          </p:cNvPr>
          <p:cNvSpPr/>
          <p:nvPr/>
        </p:nvSpPr>
        <p:spPr>
          <a:xfrm>
            <a:off x="7188270" y="3861718"/>
            <a:ext cx="1140432" cy="259527"/>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US" dirty="0"/>
          </a:p>
        </p:txBody>
      </p:sp>
      <p:sp>
        <p:nvSpPr>
          <p:cNvPr id="7" name="Rectangle 6">
            <a:extLst>
              <a:ext uri="{FF2B5EF4-FFF2-40B4-BE49-F238E27FC236}">
                <a16:creationId xmlns:a16="http://schemas.microsoft.com/office/drawing/2014/main" id="{CB1CB8FD-1B49-410E-9C81-7F27134F7C39}"/>
              </a:ext>
            </a:extLst>
          </p:cNvPr>
          <p:cNvSpPr/>
          <p:nvPr/>
        </p:nvSpPr>
        <p:spPr>
          <a:xfrm>
            <a:off x="7188270" y="4196523"/>
            <a:ext cx="1140432" cy="259527"/>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US" dirty="0"/>
          </a:p>
        </p:txBody>
      </p:sp>
      <p:sp>
        <p:nvSpPr>
          <p:cNvPr id="8" name="Rectangle 7">
            <a:extLst>
              <a:ext uri="{FF2B5EF4-FFF2-40B4-BE49-F238E27FC236}">
                <a16:creationId xmlns:a16="http://schemas.microsoft.com/office/drawing/2014/main" id="{7473430E-9ACF-45A3-B184-1F91227368F1}"/>
              </a:ext>
            </a:extLst>
          </p:cNvPr>
          <p:cNvSpPr/>
          <p:nvPr/>
        </p:nvSpPr>
        <p:spPr>
          <a:xfrm>
            <a:off x="7188270" y="4512342"/>
            <a:ext cx="1140432" cy="259527"/>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US" dirty="0"/>
          </a:p>
        </p:txBody>
      </p:sp>
      <p:sp>
        <p:nvSpPr>
          <p:cNvPr id="9" name="Rectangle 8">
            <a:extLst>
              <a:ext uri="{FF2B5EF4-FFF2-40B4-BE49-F238E27FC236}">
                <a16:creationId xmlns:a16="http://schemas.microsoft.com/office/drawing/2014/main" id="{DA88708D-F864-4991-BA2F-4A8E22C0F5C6}"/>
              </a:ext>
            </a:extLst>
          </p:cNvPr>
          <p:cNvSpPr/>
          <p:nvPr/>
        </p:nvSpPr>
        <p:spPr>
          <a:xfrm>
            <a:off x="7188270" y="4825169"/>
            <a:ext cx="1140432" cy="264171"/>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US" dirty="0"/>
          </a:p>
        </p:txBody>
      </p:sp>
      <p:sp>
        <p:nvSpPr>
          <p:cNvPr id="12" name="Rectangle 11">
            <a:extLst>
              <a:ext uri="{FF2B5EF4-FFF2-40B4-BE49-F238E27FC236}">
                <a16:creationId xmlns:a16="http://schemas.microsoft.com/office/drawing/2014/main" id="{E3386A2B-71B4-47E0-A29F-0DD6B43920F0}"/>
              </a:ext>
            </a:extLst>
          </p:cNvPr>
          <p:cNvSpPr/>
          <p:nvPr/>
        </p:nvSpPr>
        <p:spPr>
          <a:xfrm>
            <a:off x="7188270" y="5137288"/>
            <a:ext cx="1140432" cy="259527"/>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US" dirty="0"/>
          </a:p>
        </p:txBody>
      </p:sp>
      <p:sp>
        <p:nvSpPr>
          <p:cNvPr id="13" name="Rectangle 12">
            <a:extLst>
              <a:ext uri="{FF2B5EF4-FFF2-40B4-BE49-F238E27FC236}">
                <a16:creationId xmlns:a16="http://schemas.microsoft.com/office/drawing/2014/main" id="{CE48AF7B-F2AC-4A25-BF84-4C8AD76A2BA8}"/>
              </a:ext>
            </a:extLst>
          </p:cNvPr>
          <p:cNvSpPr/>
          <p:nvPr/>
        </p:nvSpPr>
        <p:spPr>
          <a:xfrm>
            <a:off x="7188270" y="5456768"/>
            <a:ext cx="1140432" cy="259527"/>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US" dirty="0"/>
          </a:p>
        </p:txBody>
      </p:sp>
      <p:sp>
        <p:nvSpPr>
          <p:cNvPr id="14" name="Rectangle 13">
            <a:extLst>
              <a:ext uri="{FF2B5EF4-FFF2-40B4-BE49-F238E27FC236}">
                <a16:creationId xmlns:a16="http://schemas.microsoft.com/office/drawing/2014/main" id="{05C6DAFA-0AF9-4537-A4CA-64ED0B0ED7F0}"/>
              </a:ext>
            </a:extLst>
          </p:cNvPr>
          <p:cNvSpPr/>
          <p:nvPr/>
        </p:nvSpPr>
        <p:spPr>
          <a:xfrm>
            <a:off x="7200471" y="5739788"/>
            <a:ext cx="1140432" cy="259527"/>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US" dirty="0"/>
          </a:p>
        </p:txBody>
      </p:sp>
      <p:sp>
        <p:nvSpPr>
          <p:cNvPr id="15" name="Rectangle 14">
            <a:extLst>
              <a:ext uri="{FF2B5EF4-FFF2-40B4-BE49-F238E27FC236}">
                <a16:creationId xmlns:a16="http://schemas.microsoft.com/office/drawing/2014/main" id="{81446F64-C07E-4D77-9319-0A96295A7EF9}"/>
              </a:ext>
            </a:extLst>
          </p:cNvPr>
          <p:cNvSpPr/>
          <p:nvPr/>
        </p:nvSpPr>
        <p:spPr>
          <a:xfrm>
            <a:off x="7188270" y="6056574"/>
            <a:ext cx="1140432" cy="259527"/>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US" dirty="0"/>
          </a:p>
        </p:txBody>
      </p:sp>
      <p:sp>
        <p:nvSpPr>
          <p:cNvPr id="16" name="Rectangle 15">
            <a:extLst>
              <a:ext uri="{FF2B5EF4-FFF2-40B4-BE49-F238E27FC236}">
                <a16:creationId xmlns:a16="http://schemas.microsoft.com/office/drawing/2014/main" id="{C0FF91EB-1179-44E7-9566-E1D7CC811B3A}"/>
              </a:ext>
            </a:extLst>
          </p:cNvPr>
          <p:cNvSpPr/>
          <p:nvPr/>
        </p:nvSpPr>
        <p:spPr>
          <a:xfrm>
            <a:off x="7188270" y="3549874"/>
            <a:ext cx="1140432" cy="259527"/>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US" dirty="0"/>
          </a:p>
        </p:txBody>
      </p:sp>
      <p:sp>
        <p:nvSpPr>
          <p:cNvPr id="17" name="Rectangle 16">
            <a:extLst>
              <a:ext uri="{FF2B5EF4-FFF2-40B4-BE49-F238E27FC236}">
                <a16:creationId xmlns:a16="http://schemas.microsoft.com/office/drawing/2014/main" id="{2A94A68F-790D-48FC-A151-81CDBB4DC4BC}"/>
              </a:ext>
            </a:extLst>
          </p:cNvPr>
          <p:cNvSpPr/>
          <p:nvPr/>
        </p:nvSpPr>
        <p:spPr>
          <a:xfrm>
            <a:off x="7221019" y="6352530"/>
            <a:ext cx="1140432" cy="259527"/>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US" dirty="0"/>
          </a:p>
        </p:txBody>
      </p:sp>
      <p:graphicFrame>
        <p:nvGraphicFramePr>
          <p:cNvPr id="4" name="Table 3">
            <a:extLst>
              <a:ext uri="{FF2B5EF4-FFF2-40B4-BE49-F238E27FC236}">
                <a16:creationId xmlns:a16="http://schemas.microsoft.com/office/drawing/2014/main" id="{D372E169-D241-43E7-B7F8-3A5CB2A686D2}"/>
              </a:ext>
            </a:extLst>
          </p:cNvPr>
          <p:cNvGraphicFramePr>
            <a:graphicFrameLocks noGrp="1"/>
          </p:cNvGraphicFramePr>
          <p:nvPr>
            <p:extLst>
              <p:ext uri="{D42A27DB-BD31-4B8C-83A1-F6EECF244321}">
                <p14:modId xmlns:p14="http://schemas.microsoft.com/office/powerpoint/2010/main" val="3606875619"/>
              </p:ext>
            </p:extLst>
          </p:nvPr>
        </p:nvGraphicFramePr>
        <p:xfrm>
          <a:off x="3421294" y="3071971"/>
          <a:ext cx="2548206" cy="3563025"/>
        </p:xfrm>
        <a:graphic>
          <a:graphicData uri="http://schemas.openxmlformats.org/drawingml/2006/table">
            <a:tbl>
              <a:tblPr>
                <a:tableStyleId>{5C22544A-7EE6-4342-B048-85BDC9FD1C3A}</a:tableStyleId>
              </a:tblPr>
              <a:tblGrid>
                <a:gridCol w="1274103">
                  <a:extLst>
                    <a:ext uri="{9D8B030D-6E8A-4147-A177-3AD203B41FA5}">
                      <a16:colId xmlns:a16="http://schemas.microsoft.com/office/drawing/2014/main" val="3909021810"/>
                    </a:ext>
                  </a:extLst>
                </a:gridCol>
                <a:gridCol w="1274103">
                  <a:extLst>
                    <a:ext uri="{9D8B030D-6E8A-4147-A177-3AD203B41FA5}">
                      <a16:colId xmlns:a16="http://schemas.microsoft.com/office/drawing/2014/main" val="1764743320"/>
                    </a:ext>
                  </a:extLst>
                </a:gridCol>
              </a:tblGrid>
              <a:tr h="587135">
                <a:tc>
                  <a:txBody>
                    <a:bodyPr/>
                    <a:lstStyle/>
                    <a:p>
                      <a:pPr algn="ctr" fontAlgn="b"/>
                      <a:r>
                        <a:rPr lang="en-US" sz="1500" b="1" u="none" strike="noStrike" dirty="0">
                          <a:effectLst/>
                        </a:rPr>
                        <a:t>Company</a:t>
                      </a:r>
                      <a:endParaRPr lang="en-US" sz="1500" b="1" i="0" u="none" strike="noStrike" dirty="0">
                        <a:solidFill>
                          <a:srgbClr val="000000"/>
                        </a:solidFill>
                        <a:effectLst/>
                        <a:latin typeface="Calibri" panose="020F0502020204030204" pitchFamily="34" charset="0"/>
                      </a:endParaRPr>
                    </a:p>
                  </a:txBody>
                  <a:tcPr marL="6350" marR="6350" marT="6350" marB="0" anchor="b"/>
                </a:tc>
                <a:tc>
                  <a:txBody>
                    <a:bodyPr/>
                    <a:lstStyle/>
                    <a:p>
                      <a:pPr algn="ctr" fontAlgn="b"/>
                      <a:r>
                        <a:rPr lang="en-US" sz="1500" b="1" u="none" strike="noStrike" dirty="0">
                          <a:effectLst/>
                        </a:rPr>
                        <a:t>Days receivables</a:t>
                      </a:r>
                      <a:endParaRPr lang="en-US" sz="1500" b="1" i="0" u="none" strike="noStrike" dirty="0">
                        <a:solidFill>
                          <a:srgbClr val="000000"/>
                        </a:solidFill>
                        <a:effectLst/>
                        <a:latin typeface="Calibri" panose="020F0502020204030204" pitchFamily="34" charset="0"/>
                      </a:endParaRPr>
                    </a:p>
                  </a:txBody>
                  <a:tcPr marL="6350" marR="6350" marT="6350" marB="0" anchor="b"/>
                </a:tc>
                <a:extLst>
                  <a:ext uri="{0D108BD9-81ED-4DB2-BD59-A6C34878D82A}">
                    <a16:rowId xmlns:a16="http://schemas.microsoft.com/office/drawing/2014/main" val="3920333022"/>
                  </a:ext>
                </a:extLst>
              </a:tr>
              <a:tr h="297589">
                <a:tc>
                  <a:txBody>
                    <a:bodyPr/>
                    <a:lstStyle/>
                    <a:p>
                      <a:pPr algn="ctr" fontAlgn="b"/>
                      <a:r>
                        <a:rPr lang="en-US" sz="1500" b="1" u="none" strike="noStrike" dirty="0">
                          <a:effectLst/>
                        </a:rPr>
                        <a:t>3M</a:t>
                      </a:r>
                      <a:endParaRPr lang="en-US" sz="1500" b="1" i="0" u="none" strike="noStrike" dirty="0">
                        <a:solidFill>
                          <a:srgbClr val="000000"/>
                        </a:solidFill>
                        <a:effectLst/>
                        <a:latin typeface="Calibri" panose="020F0502020204030204" pitchFamily="34" charset="0"/>
                      </a:endParaRPr>
                    </a:p>
                  </a:txBody>
                  <a:tcPr marL="6350" marR="6350" marT="6350" marB="0" anchor="b"/>
                </a:tc>
                <a:tc>
                  <a:txBody>
                    <a:bodyPr/>
                    <a:lstStyle/>
                    <a:p>
                      <a:pPr algn="ctr" fontAlgn="b"/>
                      <a:r>
                        <a:rPr lang="en-US" sz="1500" b="1" u="none" strike="noStrike" dirty="0">
                          <a:effectLst/>
                        </a:rPr>
                        <a:t> N/A </a:t>
                      </a:r>
                      <a:endParaRPr lang="en-US" sz="1500" b="1" i="0" u="none" strike="noStrike" dirty="0">
                        <a:solidFill>
                          <a:srgbClr val="000000"/>
                        </a:solidFill>
                        <a:effectLst/>
                        <a:latin typeface="Calibri" panose="020F0502020204030204" pitchFamily="34" charset="0"/>
                      </a:endParaRPr>
                    </a:p>
                  </a:txBody>
                  <a:tcPr marL="6350" marR="6350" marT="6350" marB="0" anchor="b"/>
                </a:tc>
                <a:extLst>
                  <a:ext uri="{0D108BD9-81ED-4DB2-BD59-A6C34878D82A}">
                    <a16:rowId xmlns:a16="http://schemas.microsoft.com/office/drawing/2014/main" val="3068025993"/>
                  </a:ext>
                </a:extLst>
              </a:tr>
              <a:tr h="297589">
                <a:tc>
                  <a:txBody>
                    <a:bodyPr/>
                    <a:lstStyle/>
                    <a:p>
                      <a:pPr algn="ctr" fontAlgn="b"/>
                      <a:r>
                        <a:rPr lang="en-US" sz="1500" b="1" u="none" strike="noStrike" dirty="0">
                          <a:effectLst/>
                        </a:rPr>
                        <a:t>Amazon</a:t>
                      </a:r>
                      <a:endParaRPr lang="en-US" sz="1500" b="1" i="0" u="none" strike="noStrike" dirty="0">
                        <a:solidFill>
                          <a:srgbClr val="000000"/>
                        </a:solidFill>
                        <a:effectLst/>
                        <a:latin typeface="Calibri" panose="020F0502020204030204" pitchFamily="34" charset="0"/>
                      </a:endParaRPr>
                    </a:p>
                  </a:txBody>
                  <a:tcPr marL="6350" marR="6350" marT="6350" marB="0" anchor="b"/>
                </a:tc>
                <a:tc>
                  <a:txBody>
                    <a:bodyPr/>
                    <a:lstStyle/>
                    <a:p>
                      <a:pPr algn="ctr" fontAlgn="b"/>
                      <a:r>
                        <a:rPr lang="en-US" sz="1500" b="1" u="none" strike="noStrike" dirty="0">
                          <a:effectLst/>
                        </a:rPr>
                        <a:t>                  68.1 </a:t>
                      </a:r>
                      <a:endParaRPr lang="en-US" sz="1500" b="1" i="0" u="none" strike="noStrike" dirty="0">
                        <a:solidFill>
                          <a:srgbClr val="000000"/>
                        </a:solidFill>
                        <a:effectLst/>
                        <a:latin typeface="Calibri" panose="020F0502020204030204" pitchFamily="34" charset="0"/>
                      </a:endParaRPr>
                    </a:p>
                  </a:txBody>
                  <a:tcPr marL="6350" marR="6350" marT="6350" marB="0" anchor="b"/>
                </a:tc>
                <a:extLst>
                  <a:ext uri="{0D108BD9-81ED-4DB2-BD59-A6C34878D82A}">
                    <a16:rowId xmlns:a16="http://schemas.microsoft.com/office/drawing/2014/main" val="2110586051"/>
                  </a:ext>
                </a:extLst>
              </a:tr>
              <a:tr h="297589">
                <a:tc>
                  <a:txBody>
                    <a:bodyPr/>
                    <a:lstStyle/>
                    <a:p>
                      <a:pPr algn="ctr" fontAlgn="b"/>
                      <a:r>
                        <a:rPr lang="en-US" sz="1500" b="1" u="none" strike="noStrike" dirty="0">
                          <a:effectLst/>
                        </a:rPr>
                        <a:t>Apple</a:t>
                      </a:r>
                      <a:endParaRPr lang="en-US" sz="1500" b="1" i="0" u="none" strike="noStrike" dirty="0">
                        <a:solidFill>
                          <a:srgbClr val="000000"/>
                        </a:solidFill>
                        <a:effectLst/>
                        <a:latin typeface="Calibri" panose="020F0502020204030204" pitchFamily="34" charset="0"/>
                      </a:endParaRPr>
                    </a:p>
                  </a:txBody>
                  <a:tcPr marL="6350" marR="6350" marT="6350" marB="0" anchor="b"/>
                </a:tc>
                <a:tc>
                  <a:txBody>
                    <a:bodyPr/>
                    <a:lstStyle/>
                    <a:p>
                      <a:pPr algn="ctr" fontAlgn="b"/>
                      <a:r>
                        <a:rPr lang="en-US" sz="1500" b="1" u="none" strike="noStrike" dirty="0">
                          <a:effectLst/>
                        </a:rPr>
                        <a:t>                  48.3 </a:t>
                      </a:r>
                      <a:endParaRPr lang="en-US" sz="1500" b="1" i="0" u="none" strike="noStrike" dirty="0">
                        <a:solidFill>
                          <a:srgbClr val="000000"/>
                        </a:solidFill>
                        <a:effectLst/>
                        <a:latin typeface="Calibri" panose="020F0502020204030204" pitchFamily="34" charset="0"/>
                      </a:endParaRPr>
                    </a:p>
                  </a:txBody>
                  <a:tcPr marL="6350" marR="6350" marT="6350" marB="0" anchor="b"/>
                </a:tc>
                <a:extLst>
                  <a:ext uri="{0D108BD9-81ED-4DB2-BD59-A6C34878D82A}">
                    <a16:rowId xmlns:a16="http://schemas.microsoft.com/office/drawing/2014/main" val="2199455694"/>
                  </a:ext>
                </a:extLst>
              </a:tr>
              <a:tr h="297589">
                <a:tc>
                  <a:txBody>
                    <a:bodyPr/>
                    <a:lstStyle/>
                    <a:p>
                      <a:pPr algn="ctr" fontAlgn="b"/>
                      <a:r>
                        <a:rPr lang="en-US" sz="1500" b="1" u="none" strike="noStrike" dirty="0">
                          <a:effectLst/>
                        </a:rPr>
                        <a:t>AT&amp;T</a:t>
                      </a:r>
                      <a:endParaRPr lang="en-US" sz="1500" b="1" i="0" u="none" strike="noStrike" dirty="0">
                        <a:solidFill>
                          <a:srgbClr val="000000"/>
                        </a:solidFill>
                        <a:effectLst/>
                        <a:latin typeface="Calibri" panose="020F0502020204030204" pitchFamily="34" charset="0"/>
                      </a:endParaRPr>
                    </a:p>
                  </a:txBody>
                  <a:tcPr marL="6350" marR="6350" marT="6350" marB="0" anchor="b"/>
                </a:tc>
                <a:tc>
                  <a:txBody>
                    <a:bodyPr/>
                    <a:lstStyle/>
                    <a:p>
                      <a:pPr algn="ctr" fontAlgn="b"/>
                      <a:r>
                        <a:rPr lang="en-US" sz="1500" b="1" u="none" strike="noStrike" dirty="0">
                          <a:effectLst/>
                        </a:rPr>
                        <a:t>                  40.8 </a:t>
                      </a:r>
                      <a:endParaRPr lang="en-US" sz="1500" b="1" i="0" u="none" strike="noStrike" dirty="0">
                        <a:solidFill>
                          <a:srgbClr val="000000"/>
                        </a:solidFill>
                        <a:effectLst/>
                        <a:latin typeface="Calibri" panose="020F0502020204030204" pitchFamily="34" charset="0"/>
                      </a:endParaRPr>
                    </a:p>
                  </a:txBody>
                  <a:tcPr marL="6350" marR="6350" marT="6350" marB="0" anchor="b"/>
                </a:tc>
                <a:extLst>
                  <a:ext uri="{0D108BD9-81ED-4DB2-BD59-A6C34878D82A}">
                    <a16:rowId xmlns:a16="http://schemas.microsoft.com/office/drawing/2014/main" val="630064444"/>
                  </a:ext>
                </a:extLst>
              </a:tr>
              <a:tr h="297589">
                <a:tc>
                  <a:txBody>
                    <a:bodyPr/>
                    <a:lstStyle/>
                    <a:p>
                      <a:pPr algn="ctr" fontAlgn="b"/>
                      <a:r>
                        <a:rPr lang="en-US" sz="1500" b="1" u="none" strike="noStrike" dirty="0">
                          <a:effectLst/>
                        </a:rPr>
                        <a:t>Boeing</a:t>
                      </a:r>
                      <a:endParaRPr lang="en-US" sz="1500" b="1" i="0" u="none" strike="noStrike" dirty="0">
                        <a:solidFill>
                          <a:srgbClr val="000000"/>
                        </a:solidFill>
                        <a:effectLst/>
                        <a:latin typeface="Calibri" panose="020F0502020204030204" pitchFamily="34" charset="0"/>
                      </a:endParaRPr>
                    </a:p>
                  </a:txBody>
                  <a:tcPr marL="6350" marR="6350" marT="6350" marB="0" anchor="b"/>
                </a:tc>
                <a:tc>
                  <a:txBody>
                    <a:bodyPr/>
                    <a:lstStyle/>
                    <a:p>
                      <a:pPr algn="ctr" fontAlgn="b"/>
                      <a:r>
                        <a:rPr lang="en-US" sz="1500" b="1" u="none" strike="noStrike" dirty="0">
                          <a:effectLst/>
                        </a:rPr>
                        <a:t>                  27.1 </a:t>
                      </a:r>
                      <a:endParaRPr lang="en-US" sz="1500" b="1" i="0" u="none" strike="noStrike" dirty="0">
                        <a:solidFill>
                          <a:srgbClr val="000000"/>
                        </a:solidFill>
                        <a:effectLst/>
                        <a:latin typeface="Calibri" panose="020F0502020204030204" pitchFamily="34" charset="0"/>
                      </a:endParaRPr>
                    </a:p>
                  </a:txBody>
                  <a:tcPr marL="6350" marR="6350" marT="6350" marB="0" anchor="b"/>
                </a:tc>
                <a:extLst>
                  <a:ext uri="{0D108BD9-81ED-4DB2-BD59-A6C34878D82A}">
                    <a16:rowId xmlns:a16="http://schemas.microsoft.com/office/drawing/2014/main" val="4193540733"/>
                  </a:ext>
                </a:extLst>
              </a:tr>
              <a:tr h="297589">
                <a:tc>
                  <a:txBody>
                    <a:bodyPr/>
                    <a:lstStyle/>
                    <a:p>
                      <a:pPr algn="ctr" fontAlgn="b"/>
                      <a:r>
                        <a:rPr lang="en-US" sz="1500" b="1" u="none" strike="noStrike" dirty="0">
                          <a:effectLst/>
                        </a:rPr>
                        <a:t>Ecolab</a:t>
                      </a:r>
                      <a:endParaRPr lang="en-US" sz="1500" b="1" i="0" u="none" strike="noStrike" dirty="0">
                        <a:solidFill>
                          <a:srgbClr val="000000"/>
                        </a:solidFill>
                        <a:effectLst/>
                        <a:latin typeface="Calibri" panose="020F0502020204030204" pitchFamily="34" charset="0"/>
                      </a:endParaRPr>
                    </a:p>
                  </a:txBody>
                  <a:tcPr marL="6350" marR="6350" marT="6350" marB="0" anchor="b"/>
                </a:tc>
                <a:tc>
                  <a:txBody>
                    <a:bodyPr/>
                    <a:lstStyle/>
                    <a:p>
                      <a:pPr algn="ctr" fontAlgn="b"/>
                      <a:r>
                        <a:rPr lang="en-US" sz="1500" b="1" u="none" strike="noStrike" dirty="0">
                          <a:effectLst/>
                        </a:rPr>
                        <a:t>                  26.3 </a:t>
                      </a:r>
                      <a:endParaRPr lang="en-US" sz="1500" b="1" i="0" u="none" strike="noStrike" dirty="0">
                        <a:solidFill>
                          <a:srgbClr val="000000"/>
                        </a:solidFill>
                        <a:effectLst/>
                        <a:latin typeface="Calibri" panose="020F0502020204030204" pitchFamily="34" charset="0"/>
                      </a:endParaRPr>
                    </a:p>
                  </a:txBody>
                  <a:tcPr marL="6350" marR="6350" marT="6350" marB="0" anchor="b"/>
                </a:tc>
                <a:extLst>
                  <a:ext uri="{0D108BD9-81ED-4DB2-BD59-A6C34878D82A}">
                    <a16:rowId xmlns:a16="http://schemas.microsoft.com/office/drawing/2014/main" val="4032725881"/>
                  </a:ext>
                </a:extLst>
              </a:tr>
              <a:tr h="297589">
                <a:tc>
                  <a:txBody>
                    <a:bodyPr/>
                    <a:lstStyle/>
                    <a:p>
                      <a:pPr algn="ctr" fontAlgn="b"/>
                      <a:r>
                        <a:rPr lang="en-US" sz="1500" b="1" u="none" strike="noStrike" dirty="0">
                          <a:effectLst/>
                        </a:rPr>
                        <a:t>Hormel</a:t>
                      </a:r>
                      <a:endParaRPr lang="en-US" sz="1500" b="1" i="0" u="none" strike="noStrike" dirty="0">
                        <a:solidFill>
                          <a:srgbClr val="000000"/>
                        </a:solidFill>
                        <a:effectLst/>
                        <a:latin typeface="Calibri" panose="020F0502020204030204" pitchFamily="34" charset="0"/>
                      </a:endParaRPr>
                    </a:p>
                  </a:txBody>
                  <a:tcPr marL="6350" marR="6350" marT="6350" marB="0" anchor="b"/>
                </a:tc>
                <a:tc>
                  <a:txBody>
                    <a:bodyPr/>
                    <a:lstStyle/>
                    <a:p>
                      <a:pPr algn="ctr" fontAlgn="b"/>
                      <a:r>
                        <a:rPr lang="en-US" sz="1500" b="1" u="none" strike="noStrike" dirty="0">
                          <a:effectLst/>
                        </a:rPr>
                        <a:t>                  25.6 </a:t>
                      </a:r>
                      <a:endParaRPr lang="en-US" sz="1500" b="1" i="0" u="none" strike="noStrike" dirty="0">
                        <a:solidFill>
                          <a:srgbClr val="000000"/>
                        </a:solidFill>
                        <a:effectLst/>
                        <a:latin typeface="Calibri" panose="020F0502020204030204" pitchFamily="34" charset="0"/>
                      </a:endParaRPr>
                    </a:p>
                  </a:txBody>
                  <a:tcPr marL="6350" marR="6350" marT="6350" marB="0" anchor="b"/>
                </a:tc>
                <a:extLst>
                  <a:ext uri="{0D108BD9-81ED-4DB2-BD59-A6C34878D82A}">
                    <a16:rowId xmlns:a16="http://schemas.microsoft.com/office/drawing/2014/main" val="688206870"/>
                  </a:ext>
                </a:extLst>
              </a:tr>
              <a:tr h="297589">
                <a:tc>
                  <a:txBody>
                    <a:bodyPr/>
                    <a:lstStyle/>
                    <a:p>
                      <a:pPr algn="ctr" fontAlgn="b"/>
                      <a:r>
                        <a:rPr lang="en-US" sz="1500" b="1" u="none" strike="noStrike" dirty="0">
                          <a:effectLst/>
                        </a:rPr>
                        <a:t>Target</a:t>
                      </a:r>
                      <a:endParaRPr lang="en-US" sz="1500" b="1" i="0" u="none" strike="noStrike" dirty="0">
                        <a:solidFill>
                          <a:srgbClr val="000000"/>
                        </a:solidFill>
                        <a:effectLst/>
                        <a:latin typeface="Calibri" panose="020F0502020204030204" pitchFamily="34" charset="0"/>
                      </a:endParaRPr>
                    </a:p>
                  </a:txBody>
                  <a:tcPr marL="6350" marR="6350" marT="6350" marB="0" anchor="b"/>
                </a:tc>
                <a:tc>
                  <a:txBody>
                    <a:bodyPr/>
                    <a:lstStyle/>
                    <a:p>
                      <a:pPr algn="ctr" fontAlgn="b"/>
                      <a:r>
                        <a:rPr lang="en-US" sz="1500" b="1" u="none" strike="noStrike" dirty="0">
                          <a:effectLst/>
                        </a:rPr>
                        <a:t>                  21.2 </a:t>
                      </a:r>
                      <a:endParaRPr lang="en-US" sz="1500" b="1" i="0" u="none" strike="noStrike" dirty="0">
                        <a:solidFill>
                          <a:srgbClr val="000000"/>
                        </a:solidFill>
                        <a:effectLst/>
                        <a:latin typeface="Calibri" panose="020F0502020204030204" pitchFamily="34" charset="0"/>
                      </a:endParaRPr>
                    </a:p>
                  </a:txBody>
                  <a:tcPr marL="6350" marR="6350" marT="6350" marB="0" anchor="b"/>
                </a:tc>
                <a:extLst>
                  <a:ext uri="{0D108BD9-81ED-4DB2-BD59-A6C34878D82A}">
                    <a16:rowId xmlns:a16="http://schemas.microsoft.com/office/drawing/2014/main" val="2350100467"/>
                  </a:ext>
                </a:extLst>
              </a:tr>
              <a:tr h="297589">
                <a:tc>
                  <a:txBody>
                    <a:bodyPr/>
                    <a:lstStyle/>
                    <a:p>
                      <a:pPr algn="ctr" fontAlgn="b"/>
                      <a:r>
                        <a:rPr lang="en-US" sz="1500" b="1" u="none" strike="noStrike" dirty="0">
                          <a:effectLst/>
                        </a:rPr>
                        <a:t>UnitedHealth</a:t>
                      </a:r>
                      <a:endParaRPr lang="en-US" sz="1500" b="1" i="0" u="none" strike="noStrike" dirty="0">
                        <a:solidFill>
                          <a:srgbClr val="000000"/>
                        </a:solidFill>
                        <a:effectLst/>
                        <a:latin typeface="Calibri" panose="020F0502020204030204" pitchFamily="34" charset="0"/>
                      </a:endParaRPr>
                    </a:p>
                  </a:txBody>
                  <a:tcPr marL="6350" marR="6350" marT="6350" marB="0" anchor="b"/>
                </a:tc>
                <a:tc>
                  <a:txBody>
                    <a:bodyPr/>
                    <a:lstStyle/>
                    <a:p>
                      <a:pPr algn="ctr" fontAlgn="b"/>
                      <a:r>
                        <a:rPr lang="en-US" sz="1500" b="1" u="none" strike="noStrike" dirty="0">
                          <a:effectLst/>
                        </a:rPr>
                        <a:t>                  17.2 </a:t>
                      </a:r>
                      <a:endParaRPr lang="en-US" sz="1500" b="1" i="0" u="none" strike="noStrike" dirty="0">
                        <a:solidFill>
                          <a:srgbClr val="000000"/>
                        </a:solidFill>
                        <a:effectLst/>
                        <a:latin typeface="Calibri" panose="020F0502020204030204" pitchFamily="34" charset="0"/>
                      </a:endParaRPr>
                    </a:p>
                  </a:txBody>
                  <a:tcPr marL="6350" marR="6350" marT="6350" marB="0" anchor="b"/>
                </a:tc>
                <a:extLst>
                  <a:ext uri="{0D108BD9-81ED-4DB2-BD59-A6C34878D82A}">
                    <a16:rowId xmlns:a16="http://schemas.microsoft.com/office/drawing/2014/main" val="1823722559"/>
                  </a:ext>
                </a:extLst>
              </a:tr>
              <a:tr h="297589">
                <a:tc>
                  <a:txBody>
                    <a:bodyPr/>
                    <a:lstStyle/>
                    <a:p>
                      <a:pPr algn="ctr" fontAlgn="b"/>
                      <a:r>
                        <a:rPr lang="en-US" sz="1500" b="1" u="none" strike="noStrike" dirty="0">
                          <a:effectLst/>
                        </a:rPr>
                        <a:t>Xcel Energy</a:t>
                      </a:r>
                      <a:endParaRPr lang="en-US" sz="1500" b="1" i="0" u="none" strike="noStrike" dirty="0">
                        <a:solidFill>
                          <a:srgbClr val="000000"/>
                        </a:solidFill>
                        <a:effectLst/>
                        <a:latin typeface="Calibri" panose="020F0502020204030204" pitchFamily="34" charset="0"/>
                      </a:endParaRPr>
                    </a:p>
                  </a:txBody>
                  <a:tcPr marL="6350" marR="6350" marT="6350" marB="0" anchor="b"/>
                </a:tc>
                <a:tc>
                  <a:txBody>
                    <a:bodyPr/>
                    <a:lstStyle/>
                    <a:p>
                      <a:pPr algn="ctr" fontAlgn="b"/>
                      <a:r>
                        <a:rPr lang="en-US" sz="1500" b="1" u="none" strike="noStrike" dirty="0">
                          <a:effectLst/>
                        </a:rPr>
                        <a:t>                  13.5 </a:t>
                      </a:r>
                      <a:endParaRPr lang="en-US" sz="1500" b="1" i="0" u="none" strike="noStrike" dirty="0">
                        <a:solidFill>
                          <a:srgbClr val="000000"/>
                        </a:solidFill>
                        <a:effectLst/>
                        <a:latin typeface="Calibri" panose="020F0502020204030204" pitchFamily="34" charset="0"/>
                      </a:endParaRPr>
                    </a:p>
                  </a:txBody>
                  <a:tcPr marL="6350" marR="6350" marT="6350" marB="0" anchor="b"/>
                </a:tc>
                <a:extLst>
                  <a:ext uri="{0D108BD9-81ED-4DB2-BD59-A6C34878D82A}">
                    <a16:rowId xmlns:a16="http://schemas.microsoft.com/office/drawing/2014/main" val="3606690256"/>
                  </a:ext>
                </a:extLst>
              </a:tr>
            </a:tbl>
          </a:graphicData>
        </a:graphic>
      </p:graphicFrame>
      <p:sp>
        <p:nvSpPr>
          <p:cNvPr id="10" name="Slide Number Placeholder 9">
            <a:extLst>
              <a:ext uri="{FF2B5EF4-FFF2-40B4-BE49-F238E27FC236}">
                <a16:creationId xmlns:a16="http://schemas.microsoft.com/office/drawing/2014/main" id="{BBEE06E1-D688-46AE-B81A-9AC3FB4124C1}"/>
              </a:ext>
            </a:extLst>
          </p:cNvPr>
          <p:cNvSpPr>
            <a:spLocks noGrp="1"/>
          </p:cNvSpPr>
          <p:nvPr>
            <p:ph type="sldNum" sz="quarter" idx="12"/>
          </p:nvPr>
        </p:nvSpPr>
        <p:spPr/>
        <p:txBody>
          <a:bodyPr/>
          <a:lstStyle/>
          <a:p>
            <a:pPr lvl="0"/>
            <a:fld id="{6537A761-896E-43B3-B9EB-894236AC1F9A}" type="slidenum">
              <a:rPr lang="en-US" smtClean="0"/>
              <a:t>38</a:t>
            </a:fld>
            <a:endParaRPr lang="en-US" dirty="0"/>
          </a:p>
        </p:txBody>
      </p:sp>
    </p:spTree>
    <p:extLst>
      <p:ext uri="{BB962C8B-B14F-4D97-AF65-F5344CB8AC3E}">
        <p14:creationId xmlns:p14="http://schemas.microsoft.com/office/powerpoint/2010/main" val="11307055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0" nodeType="clickEffect">
                                  <p:stCondLst>
                                    <p:cond delay="0"/>
                                  </p:stCondLst>
                                  <p:childTnLst>
                                    <p:set>
                                      <p:cBhvr>
                                        <p:cTn id="10" dur="1" fill="hold">
                                          <p:stCondLst>
                                            <p:cond delay="0"/>
                                          </p:stCondLst>
                                        </p:cTn>
                                        <p:tgtEl>
                                          <p:spTgt spid="16"/>
                                        </p:tgtEl>
                                        <p:attrNameLst>
                                          <p:attrName>style.visibility</p:attrName>
                                        </p:attrNameLst>
                                      </p:cBhvr>
                                      <p:to>
                                        <p:strVal val="hidden"/>
                                      </p:to>
                                    </p:set>
                                  </p:childTnLst>
                                </p:cTn>
                              </p:par>
                            </p:childTnLst>
                          </p:cTn>
                        </p:par>
                      </p:childTnLst>
                    </p:cTn>
                  </p:par>
                  <p:par>
                    <p:cTn id="11" fill="hold">
                      <p:stCondLst>
                        <p:cond delay="indefinite"/>
                      </p:stCondLst>
                      <p:childTnLst>
                        <p:par>
                          <p:cTn id="12" fill="hold">
                            <p:stCondLst>
                              <p:cond delay="0"/>
                            </p:stCondLst>
                            <p:childTnLst>
                              <p:par>
                                <p:cTn id="13" presetID="1" presetClass="exit"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1" presetClass="exit" presetSubtype="0" fill="hold" grpId="0" nodeType="clickEffect">
                                  <p:stCondLst>
                                    <p:cond delay="0"/>
                                  </p:stCondLst>
                                  <p:childTnLst>
                                    <p:set>
                                      <p:cBhvr>
                                        <p:cTn id="18" dur="1" fill="hold">
                                          <p:stCondLst>
                                            <p:cond delay="0"/>
                                          </p:stCondLst>
                                        </p:cTn>
                                        <p:tgtEl>
                                          <p:spTgt spid="7"/>
                                        </p:tgtEl>
                                        <p:attrNameLst>
                                          <p:attrName>style.visibility</p:attrName>
                                        </p:attrNameLst>
                                      </p:cBhvr>
                                      <p:to>
                                        <p:strVal val="hidden"/>
                                      </p:to>
                                    </p:set>
                                  </p:childTnLst>
                                </p:cTn>
                              </p:par>
                            </p:childTnLst>
                          </p:cTn>
                        </p:par>
                      </p:childTnLst>
                    </p:cTn>
                  </p:par>
                  <p:par>
                    <p:cTn id="19" fill="hold">
                      <p:stCondLst>
                        <p:cond delay="indefinite"/>
                      </p:stCondLst>
                      <p:childTnLst>
                        <p:par>
                          <p:cTn id="20" fill="hold">
                            <p:stCondLst>
                              <p:cond delay="0"/>
                            </p:stCondLst>
                            <p:childTnLst>
                              <p:par>
                                <p:cTn id="21" presetID="1" presetClass="exit" presetSubtype="0" fill="hold" grpId="0" nodeType="clickEffect">
                                  <p:stCondLst>
                                    <p:cond delay="0"/>
                                  </p:stCondLst>
                                  <p:childTnLst>
                                    <p:set>
                                      <p:cBhvr>
                                        <p:cTn id="22" dur="1" fill="hold">
                                          <p:stCondLst>
                                            <p:cond delay="0"/>
                                          </p:stCondLst>
                                        </p:cTn>
                                        <p:tgtEl>
                                          <p:spTgt spid="8"/>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1" presetClass="exit" presetSubtype="0" fill="hold" grpId="0" nodeType="clickEffect">
                                  <p:stCondLst>
                                    <p:cond delay="0"/>
                                  </p:stCondLst>
                                  <p:childTnLst>
                                    <p:set>
                                      <p:cBhvr>
                                        <p:cTn id="26" dur="1" fill="hold">
                                          <p:stCondLst>
                                            <p:cond delay="0"/>
                                          </p:stCondLst>
                                        </p:cTn>
                                        <p:tgtEl>
                                          <p:spTgt spid="9"/>
                                        </p:tgtEl>
                                        <p:attrNameLst>
                                          <p:attrName>style.visibility</p:attrName>
                                        </p:attrNameLst>
                                      </p:cBhvr>
                                      <p:to>
                                        <p:strVal val="hidden"/>
                                      </p:to>
                                    </p:set>
                                  </p:childTnLst>
                                </p:cTn>
                              </p:par>
                            </p:childTnLst>
                          </p:cTn>
                        </p:par>
                      </p:childTnLst>
                    </p:cTn>
                  </p:par>
                  <p:par>
                    <p:cTn id="27" fill="hold">
                      <p:stCondLst>
                        <p:cond delay="indefinite"/>
                      </p:stCondLst>
                      <p:childTnLst>
                        <p:par>
                          <p:cTn id="28" fill="hold">
                            <p:stCondLst>
                              <p:cond delay="0"/>
                            </p:stCondLst>
                            <p:childTnLst>
                              <p:par>
                                <p:cTn id="29" presetID="1" presetClass="exit" presetSubtype="0" fill="hold" grpId="0" nodeType="clickEffect">
                                  <p:stCondLst>
                                    <p:cond delay="0"/>
                                  </p:stCondLst>
                                  <p:childTnLst>
                                    <p:set>
                                      <p:cBhvr>
                                        <p:cTn id="30" dur="1" fill="hold">
                                          <p:stCondLst>
                                            <p:cond delay="0"/>
                                          </p:stCondLst>
                                        </p:cTn>
                                        <p:tgtEl>
                                          <p:spTgt spid="12"/>
                                        </p:tgtEl>
                                        <p:attrNameLst>
                                          <p:attrName>style.visibility</p:attrName>
                                        </p:attrNameLst>
                                      </p:cBhvr>
                                      <p:to>
                                        <p:strVal val="hidden"/>
                                      </p:to>
                                    </p:set>
                                  </p:childTnLst>
                                </p:cTn>
                              </p:par>
                            </p:childTnLst>
                          </p:cTn>
                        </p:par>
                      </p:childTnLst>
                    </p:cTn>
                  </p:par>
                  <p:par>
                    <p:cTn id="31" fill="hold">
                      <p:stCondLst>
                        <p:cond delay="indefinite"/>
                      </p:stCondLst>
                      <p:childTnLst>
                        <p:par>
                          <p:cTn id="32" fill="hold">
                            <p:stCondLst>
                              <p:cond delay="0"/>
                            </p:stCondLst>
                            <p:childTnLst>
                              <p:par>
                                <p:cTn id="33" presetID="1" presetClass="exit" presetSubtype="0" fill="hold" grpId="0" nodeType="clickEffect">
                                  <p:stCondLst>
                                    <p:cond delay="0"/>
                                  </p:stCondLst>
                                  <p:childTnLst>
                                    <p:set>
                                      <p:cBhvr>
                                        <p:cTn id="34" dur="1" fill="hold">
                                          <p:stCondLst>
                                            <p:cond delay="0"/>
                                          </p:stCondLst>
                                        </p:cTn>
                                        <p:tgtEl>
                                          <p:spTgt spid="13"/>
                                        </p:tgtEl>
                                        <p:attrNameLst>
                                          <p:attrName>style.visibility</p:attrName>
                                        </p:attrNameLst>
                                      </p:cBhvr>
                                      <p:to>
                                        <p:strVal val="hidden"/>
                                      </p:to>
                                    </p:set>
                                  </p:childTnLst>
                                </p:cTn>
                              </p:par>
                            </p:childTnLst>
                          </p:cTn>
                        </p:par>
                      </p:childTnLst>
                    </p:cTn>
                  </p:par>
                  <p:par>
                    <p:cTn id="35" fill="hold">
                      <p:stCondLst>
                        <p:cond delay="indefinite"/>
                      </p:stCondLst>
                      <p:childTnLst>
                        <p:par>
                          <p:cTn id="36" fill="hold">
                            <p:stCondLst>
                              <p:cond delay="0"/>
                            </p:stCondLst>
                            <p:childTnLst>
                              <p:par>
                                <p:cTn id="37" presetID="1" presetClass="exit" presetSubtype="0" fill="hold" grpId="0" nodeType="clickEffect">
                                  <p:stCondLst>
                                    <p:cond delay="0"/>
                                  </p:stCondLst>
                                  <p:childTnLst>
                                    <p:set>
                                      <p:cBhvr>
                                        <p:cTn id="38" dur="1" fill="hold">
                                          <p:stCondLst>
                                            <p:cond delay="0"/>
                                          </p:stCondLst>
                                        </p:cTn>
                                        <p:tgtEl>
                                          <p:spTgt spid="14"/>
                                        </p:tgtEl>
                                        <p:attrNameLst>
                                          <p:attrName>style.visibility</p:attrName>
                                        </p:attrNameLst>
                                      </p:cBhvr>
                                      <p:to>
                                        <p:strVal val="hidden"/>
                                      </p:to>
                                    </p:set>
                                  </p:childTnLst>
                                </p:cTn>
                              </p:par>
                            </p:childTnLst>
                          </p:cTn>
                        </p:par>
                      </p:childTnLst>
                    </p:cTn>
                  </p:par>
                  <p:par>
                    <p:cTn id="39" fill="hold">
                      <p:stCondLst>
                        <p:cond delay="indefinite"/>
                      </p:stCondLst>
                      <p:childTnLst>
                        <p:par>
                          <p:cTn id="40" fill="hold">
                            <p:stCondLst>
                              <p:cond delay="0"/>
                            </p:stCondLst>
                            <p:childTnLst>
                              <p:par>
                                <p:cTn id="41" presetID="1" presetClass="exit" presetSubtype="0" fill="hold" grpId="0" nodeType="clickEffect">
                                  <p:stCondLst>
                                    <p:cond delay="0"/>
                                  </p:stCondLst>
                                  <p:childTnLst>
                                    <p:set>
                                      <p:cBhvr>
                                        <p:cTn id="42" dur="1" fill="hold">
                                          <p:stCondLst>
                                            <p:cond delay="0"/>
                                          </p:stCondLst>
                                        </p:cTn>
                                        <p:tgtEl>
                                          <p:spTgt spid="15"/>
                                        </p:tgtEl>
                                        <p:attrNameLst>
                                          <p:attrName>style.visibility</p:attrName>
                                        </p:attrNameLst>
                                      </p:cBhvr>
                                      <p:to>
                                        <p:strVal val="hidden"/>
                                      </p:to>
                                    </p:set>
                                  </p:childTnLst>
                                </p:cTn>
                              </p:par>
                            </p:childTnLst>
                          </p:cTn>
                        </p:par>
                      </p:childTnLst>
                    </p:cTn>
                  </p:par>
                  <p:par>
                    <p:cTn id="43" fill="hold">
                      <p:stCondLst>
                        <p:cond delay="indefinite"/>
                      </p:stCondLst>
                      <p:childTnLst>
                        <p:par>
                          <p:cTn id="44" fill="hold">
                            <p:stCondLst>
                              <p:cond delay="0"/>
                            </p:stCondLst>
                            <p:childTnLst>
                              <p:par>
                                <p:cTn id="45" presetID="1" presetClass="exit" presetSubtype="0" fill="hold" grpId="0" nodeType="clickEffect">
                                  <p:stCondLst>
                                    <p:cond delay="0"/>
                                  </p:stCondLst>
                                  <p:childTnLst>
                                    <p:set>
                                      <p:cBhvr>
                                        <p:cTn id="46" dur="1" fill="hold">
                                          <p:stCondLst>
                                            <p:cond delay="0"/>
                                          </p:stCondLst>
                                        </p:cTn>
                                        <p:tgtEl>
                                          <p:spTgt spid="17"/>
                                        </p:tgtEl>
                                        <p:attrNameLst>
                                          <p:attrName>style.visibility</p:attrName>
                                        </p:attrNameLst>
                                      </p:cBhvr>
                                      <p:to>
                                        <p:strVal val="hidden"/>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3">
                                            <p:txEl>
                                              <p:pRg st="7" end="7"/>
                                            </p:txEl>
                                          </p:spTgt>
                                        </p:tgtEl>
                                        <p:attrNameLst>
                                          <p:attrName>style.visibility</p:attrName>
                                        </p:attrNameLst>
                                      </p:cBhvr>
                                      <p:to>
                                        <p:strVal val="visible"/>
                                      </p:to>
                                    </p:set>
                                  </p:childTnLst>
                                </p:cTn>
                              </p:par>
                              <p:par>
                                <p:cTn id="51" presetID="1" presetClass="entr" presetSubtype="0" fill="hold" nodeType="withEffect">
                                  <p:stCondLst>
                                    <p:cond delay="0"/>
                                  </p:stCondLst>
                                  <p:childTnLst>
                                    <p:set>
                                      <p:cBhvr>
                                        <p:cTn id="52"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9" grpId="0" animBg="1"/>
      <p:bldP spid="12" grpId="0" animBg="1"/>
      <p:bldP spid="13" grpId="0" animBg="1"/>
      <p:bldP spid="14" grpId="0" animBg="1"/>
      <p:bldP spid="15" grpId="0" animBg="1"/>
      <p:bldP spid="16" grpId="0" animBg="1"/>
      <p:bldP spid="17"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a:extLst>
              <a:ext uri="{FF2B5EF4-FFF2-40B4-BE49-F238E27FC236}">
                <a16:creationId xmlns:a16="http://schemas.microsoft.com/office/drawing/2014/main" id="{E3D5E93C-9A62-4021-B5C2-B82F7EED1497}"/>
              </a:ext>
            </a:extLst>
          </p:cNvPr>
          <p:cNvGraphicFramePr>
            <a:graphicFrameLocks noGrp="1"/>
          </p:cNvGraphicFramePr>
          <p:nvPr>
            <p:extLst>
              <p:ext uri="{D42A27DB-BD31-4B8C-83A1-F6EECF244321}">
                <p14:modId xmlns:p14="http://schemas.microsoft.com/office/powerpoint/2010/main" val="1388049619"/>
              </p:ext>
            </p:extLst>
          </p:nvPr>
        </p:nvGraphicFramePr>
        <p:xfrm>
          <a:off x="7154237" y="2753473"/>
          <a:ext cx="2401784" cy="3400743"/>
        </p:xfrm>
        <a:graphic>
          <a:graphicData uri="http://schemas.openxmlformats.org/drawingml/2006/table">
            <a:tbl>
              <a:tblPr>
                <a:tableStyleId>{5C22544A-7EE6-4342-B048-85BDC9FD1C3A}</a:tableStyleId>
              </a:tblPr>
              <a:tblGrid>
                <a:gridCol w="1200892">
                  <a:extLst>
                    <a:ext uri="{9D8B030D-6E8A-4147-A177-3AD203B41FA5}">
                      <a16:colId xmlns:a16="http://schemas.microsoft.com/office/drawing/2014/main" val="3515311632"/>
                    </a:ext>
                  </a:extLst>
                </a:gridCol>
                <a:gridCol w="1200892">
                  <a:extLst>
                    <a:ext uri="{9D8B030D-6E8A-4147-A177-3AD203B41FA5}">
                      <a16:colId xmlns:a16="http://schemas.microsoft.com/office/drawing/2014/main" val="2859314174"/>
                    </a:ext>
                  </a:extLst>
                </a:gridCol>
              </a:tblGrid>
              <a:tr h="554053">
                <a:tc>
                  <a:txBody>
                    <a:bodyPr/>
                    <a:lstStyle/>
                    <a:p>
                      <a:pPr algn="ctr" fontAlgn="b"/>
                      <a:r>
                        <a:rPr lang="en-US" sz="1400" b="1" u="none" strike="noStrike" dirty="0">
                          <a:effectLst/>
                        </a:rPr>
                        <a:t>Company</a:t>
                      </a:r>
                      <a:endParaRPr lang="en-US" sz="1400" b="1" i="0" u="none" strike="noStrike" dirty="0">
                        <a:solidFill>
                          <a:srgbClr val="000000"/>
                        </a:solidFill>
                        <a:effectLst/>
                        <a:latin typeface="Calibri" panose="020F0502020204030204" pitchFamily="34" charset="0"/>
                      </a:endParaRPr>
                    </a:p>
                  </a:txBody>
                  <a:tcPr marL="6350" marR="6350" marT="6350" marB="0" anchor="b"/>
                </a:tc>
                <a:tc>
                  <a:txBody>
                    <a:bodyPr/>
                    <a:lstStyle/>
                    <a:p>
                      <a:pPr algn="ctr" fontAlgn="b"/>
                      <a:r>
                        <a:rPr lang="en-US" sz="1400" b="1" u="none" strike="noStrike" dirty="0">
                          <a:effectLst/>
                        </a:rPr>
                        <a:t>Days inventories</a:t>
                      </a:r>
                      <a:endParaRPr lang="en-US" sz="1400" b="1" i="0" u="none" strike="noStrike" dirty="0">
                        <a:solidFill>
                          <a:srgbClr val="000000"/>
                        </a:solidFill>
                        <a:effectLst/>
                        <a:latin typeface="Calibri" panose="020F0502020204030204" pitchFamily="34" charset="0"/>
                      </a:endParaRPr>
                    </a:p>
                  </a:txBody>
                  <a:tcPr marL="6350" marR="6350" marT="6350" marB="0" anchor="b"/>
                </a:tc>
                <a:extLst>
                  <a:ext uri="{0D108BD9-81ED-4DB2-BD59-A6C34878D82A}">
                    <a16:rowId xmlns:a16="http://schemas.microsoft.com/office/drawing/2014/main" val="2296393154"/>
                  </a:ext>
                </a:extLst>
              </a:tr>
              <a:tr h="284669">
                <a:tc>
                  <a:txBody>
                    <a:bodyPr/>
                    <a:lstStyle/>
                    <a:p>
                      <a:pPr algn="ctr" fontAlgn="b"/>
                      <a:r>
                        <a:rPr lang="en-US" sz="1400" b="1" u="none" strike="noStrike" dirty="0">
                          <a:effectLst/>
                        </a:rPr>
                        <a:t>UnitedHealth</a:t>
                      </a:r>
                      <a:endParaRPr lang="en-US" sz="1400" b="1" i="0" u="none" strike="noStrike" dirty="0">
                        <a:solidFill>
                          <a:srgbClr val="000000"/>
                        </a:solidFill>
                        <a:effectLst/>
                        <a:latin typeface="Calibri" panose="020F0502020204030204" pitchFamily="34" charset="0"/>
                      </a:endParaRPr>
                    </a:p>
                  </a:txBody>
                  <a:tcPr marL="6350" marR="6350" marT="6350" marB="0" anchor="b"/>
                </a:tc>
                <a:tc>
                  <a:txBody>
                    <a:bodyPr/>
                    <a:lstStyle/>
                    <a:p>
                      <a:pPr algn="ctr" fontAlgn="b"/>
                      <a:r>
                        <a:rPr lang="en-US" sz="1400" b="1" u="none" strike="noStrike" dirty="0">
                          <a:effectLst/>
                        </a:rPr>
                        <a:t> N/A </a:t>
                      </a:r>
                      <a:endParaRPr lang="en-US" sz="1400" b="1" i="0" u="none" strike="noStrike" dirty="0">
                        <a:solidFill>
                          <a:srgbClr val="000000"/>
                        </a:solidFill>
                        <a:effectLst/>
                        <a:latin typeface="Calibri" panose="020F0502020204030204" pitchFamily="34" charset="0"/>
                      </a:endParaRPr>
                    </a:p>
                  </a:txBody>
                  <a:tcPr marL="6350" marR="6350" marT="6350" marB="0" anchor="b"/>
                </a:tc>
                <a:extLst>
                  <a:ext uri="{0D108BD9-81ED-4DB2-BD59-A6C34878D82A}">
                    <a16:rowId xmlns:a16="http://schemas.microsoft.com/office/drawing/2014/main" val="2573497471"/>
                  </a:ext>
                </a:extLst>
              </a:tr>
              <a:tr h="284669">
                <a:tc>
                  <a:txBody>
                    <a:bodyPr/>
                    <a:lstStyle/>
                    <a:p>
                      <a:pPr algn="ctr" fontAlgn="b"/>
                      <a:r>
                        <a:rPr lang="en-US" sz="1400" b="1" u="none" strike="noStrike" dirty="0">
                          <a:effectLst/>
                        </a:rPr>
                        <a:t>Boeing</a:t>
                      </a:r>
                      <a:endParaRPr lang="en-US" sz="1400" b="1" i="0" u="none" strike="noStrike" dirty="0">
                        <a:solidFill>
                          <a:srgbClr val="000000"/>
                        </a:solidFill>
                        <a:effectLst/>
                        <a:latin typeface="Calibri" panose="020F0502020204030204" pitchFamily="34" charset="0"/>
                      </a:endParaRPr>
                    </a:p>
                  </a:txBody>
                  <a:tcPr marL="6350" marR="6350" marT="6350" marB="0" anchor="b"/>
                </a:tc>
                <a:tc>
                  <a:txBody>
                    <a:bodyPr/>
                    <a:lstStyle/>
                    <a:p>
                      <a:pPr algn="ctr" fontAlgn="b"/>
                      <a:r>
                        <a:rPr lang="en-US" sz="1400" b="1" u="none" strike="noStrike" dirty="0">
                          <a:effectLst/>
                        </a:rPr>
                        <a:t>                494.3 </a:t>
                      </a:r>
                      <a:endParaRPr lang="en-US" sz="1400" b="1" i="0" u="none" strike="noStrike" dirty="0">
                        <a:solidFill>
                          <a:srgbClr val="000000"/>
                        </a:solidFill>
                        <a:effectLst/>
                        <a:latin typeface="Calibri" panose="020F0502020204030204" pitchFamily="34" charset="0"/>
                      </a:endParaRPr>
                    </a:p>
                  </a:txBody>
                  <a:tcPr marL="6350" marR="6350" marT="6350" marB="0" anchor="b"/>
                </a:tc>
                <a:extLst>
                  <a:ext uri="{0D108BD9-81ED-4DB2-BD59-A6C34878D82A}">
                    <a16:rowId xmlns:a16="http://schemas.microsoft.com/office/drawing/2014/main" val="663699372"/>
                  </a:ext>
                </a:extLst>
              </a:tr>
              <a:tr h="284669">
                <a:tc>
                  <a:txBody>
                    <a:bodyPr/>
                    <a:lstStyle/>
                    <a:p>
                      <a:pPr algn="ctr" fontAlgn="b"/>
                      <a:r>
                        <a:rPr lang="en-US" sz="1400" b="1" u="none" strike="noStrike" dirty="0">
                          <a:effectLst/>
                        </a:rPr>
                        <a:t>3M</a:t>
                      </a:r>
                      <a:endParaRPr lang="en-US" sz="1400" b="1" i="0" u="none" strike="noStrike" dirty="0">
                        <a:solidFill>
                          <a:srgbClr val="000000"/>
                        </a:solidFill>
                        <a:effectLst/>
                        <a:latin typeface="Calibri" panose="020F0502020204030204" pitchFamily="34" charset="0"/>
                      </a:endParaRPr>
                    </a:p>
                  </a:txBody>
                  <a:tcPr marL="6350" marR="6350" marT="6350" marB="0" anchor="b"/>
                </a:tc>
                <a:tc>
                  <a:txBody>
                    <a:bodyPr/>
                    <a:lstStyle/>
                    <a:p>
                      <a:pPr algn="ctr" fontAlgn="b"/>
                      <a:r>
                        <a:rPr lang="en-US" sz="1400" b="1" u="none" strike="noStrike" dirty="0">
                          <a:effectLst/>
                        </a:rPr>
                        <a:t>                  89.6 </a:t>
                      </a:r>
                      <a:endParaRPr lang="en-US" sz="1400" b="1" i="0" u="none" strike="noStrike" dirty="0">
                        <a:solidFill>
                          <a:srgbClr val="000000"/>
                        </a:solidFill>
                        <a:effectLst/>
                        <a:latin typeface="Calibri" panose="020F0502020204030204" pitchFamily="34" charset="0"/>
                      </a:endParaRPr>
                    </a:p>
                  </a:txBody>
                  <a:tcPr marL="6350" marR="6350" marT="6350" marB="0" anchor="b"/>
                </a:tc>
                <a:extLst>
                  <a:ext uri="{0D108BD9-81ED-4DB2-BD59-A6C34878D82A}">
                    <a16:rowId xmlns:a16="http://schemas.microsoft.com/office/drawing/2014/main" val="2984453712"/>
                  </a:ext>
                </a:extLst>
              </a:tr>
              <a:tr h="284669">
                <a:tc>
                  <a:txBody>
                    <a:bodyPr/>
                    <a:lstStyle/>
                    <a:p>
                      <a:pPr algn="ctr" fontAlgn="b"/>
                      <a:r>
                        <a:rPr lang="en-US" sz="1400" b="1" u="none" strike="noStrike" dirty="0">
                          <a:effectLst/>
                        </a:rPr>
                        <a:t>Ecolab</a:t>
                      </a:r>
                      <a:endParaRPr lang="en-US" sz="1400" b="1" i="0" u="none" strike="noStrike" dirty="0">
                        <a:solidFill>
                          <a:srgbClr val="000000"/>
                        </a:solidFill>
                        <a:effectLst/>
                        <a:latin typeface="Calibri" panose="020F0502020204030204" pitchFamily="34" charset="0"/>
                      </a:endParaRPr>
                    </a:p>
                  </a:txBody>
                  <a:tcPr marL="6350" marR="6350" marT="6350" marB="0" anchor="b"/>
                </a:tc>
                <a:tc>
                  <a:txBody>
                    <a:bodyPr/>
                    <a:lstStyle/>
                    <a:p>
                      <a:pPr algn="ctr" fontAlgn="b"/>
                      <a:r>
                        <a:rPr lang="en-US" sz="1400" b="1" u="none" strike="noStrike" dirty="0">
                          <a:effectLst/>
                        </a:rPr>
                        <a:t>                  66.5 </a:t>
                      </a:r>
                      <a:endParaRPr lang="en-US" sz="1400" b="1" i="0" u="none" strike="noStrike" dirty="0">
                        <a:solidFill>
                          <a:srgbClr val="000000"/>
                        </a:solidFill>
                        <a:effectLst/>
                        <a:latin typeface="Calibri" panose="020F0502020204030204" pitchFamily="34" charset="0"/>
                      </a:endParaRPr>
                    </a:p>
                  </a:txBody>
                  <a:tcPr marL="6350" marR="6350" marT="6350" marB="0" anchor="b"/>
                </a:tc>
                <a:extLst>
                  <a:ext uri="{0D108BD9-81ED-4DB2-BD59-A6C34878D82A}">
                    <a16:rowId xmlns:a16="http://schemas.microsoft.com/office/drawing/2014/main" val="3721187293"/>
                  </a:ext>
                </a:extLst>
              </a:tr>
              <a:tr h="284669">
                <a:tc>
                  <a:txBody>
                    <a:bodyPr/>
                    <a:lstStyle/>
                    <a:p>
                      <a:pPr algn="ctr" fontAlgn="b"/>
                      <a:r>
                        <a:rPr lang="en-US" sz="1400" b="1" u="none" strike="noStrike" dirty="0">
                          <a:effectLst/>
                        </a:rPr>
                        <a:t>Target</a:t>
                      </a:r>
                      <a:endParaRPr lang="en-US" sz="1400" b="1" i="0" u="none" strike="noStrike" dirty="0">
                        <a:solidFill>
                          <a:srgbClr val="000000"/>
                        </a:solidFill>
                        <a:effectLst/>
                        <a:latin typeface="Calibri" panose="020F0502020204030204" pitchFamily="34" charset="0"/>
                      </a:endParaRPr>
                    </a:p>
                  </a:txBody>
                  <a:tcPr marL="6350" marR="6350" marT="6350" marB="0" anchor="b"/>
                </a:tc>
                <a:tc>
                  <a:txBody>
                    <a:bodyPr/>
                    <a:lstStyle/>
                    <a:p>
                      <a:pPr algn="ctr" fontAlgn="b"/>
                      <a:r>
                        <a:rPr lang="en-US" sz="1400" b="1" u="none" strike="noStrike" dirty="0">
                          <a:effectLst/>
                        </a:rPr>
                        <a:t>                  59.8 </a:t>
                      </a:r>
                      <a:endParaRPr lang="en-US" sz="1400" b="1" i="0" u="none" strike="noStrike" dirty="0">
                        <a:solidFill>
                          <a:srgbClr val="000000"/>
                        </a:solidFill>
                        <a:effectLst/>
                        <a:latin typeface="Calibri" panose="020F0502020204030204" pitchFamily="34" charset="0"/>
                      </a:endParaRPr>
                    </a:p>
                  </a:txBody>
                  <a:tcPr marL="6350" marR="6350" marT="6350" marB="0" anchor="b"/>
                </a:tc>
                <a:extLst>
                  <a:ext uri="{0D108BD9-81ED-4DB2-BD59-A6C34878D82A}">
                    <a16:rowId xmlns:a16="http://schemas.microsoft.com/office/drawing/2014/main" val="1517409026"/>
                  </a:ext>
                </a:extLst>
              </a:tr>
              <a:tr h="284669">
                <a:tc>
                  <a:txBody>
                    <a:bodyPr/>
                    <a:lstStyle/>
                    <a:p>
                      <a:pPr algn="ctr" fontAlgn="b"/>
                      <a:r>
                        <a:rPr lang="en-US" sz="1400" b="1" u="none" strike="noStrike" dirty="0">
                          <a:effectLst/>
                        </a:rPr>
                        <a:t>Hormel</a:t>
                      </a:r>
                      <a:endParaRPr lang="en-US" sz="1400" b="1" i="0" u="none" strike="noStrike" dirty="0">
                        <a:solidFill>
                          <a:srgbClr val="000000"/>
                        </a:solidFill>
                        <a:effectLst/>
                        <a:latin typeface="Calibri" panose="020F0502020204030204" pitchFamily="34" charset="0"/>
                      </a:endParaRPr>
                    </a:p>
                  </a:txBody>
                  <a:tcPr marL="6350" marR="6350" marT="6350" marB="0" anchor="b"/>
                </a:tc>
                <a:tc>
                  <a:txBody>
                    <a:bodyPr/>
                    <a:lstStyle/>
                    <a:p>
                      <a:pPr algn="ctr" fontAlgn="b"/>
                      <a:r>
                        <a:rPr lang="en-US" sz="1400" b="1" u="none" strike="noStrike" dirty="0">
                          <a:effectLst/>
                        </a:rPr>
                        <a:t>                  47.1 </a:t>
                      </a:r>
                      <a:endParaRPr lang="en-US" sz="1400" b="1" i="0" u="none" strike="noStrike" dirty="0">
                        <a:solidFill>
                          <a:srgbClr val="000000"/>
                        </a:solidFill>
                        <a:effectLst/>
                        <a:latin typeface="Calibri" panose="020F0502020204030204" pitchFamily="34" charset="0"/>
                      </a:endParaRPr>
                    </a:p>
                  </a:txBody>
                  <a:tcPr marL="6350" marR="6350" marT="6350" marB="0" anchor="b"/>
                </a:tc>
                <a:extLst>
                  <a:ext uri="{0D108BD9-81ED-4DB2-BD59-A6C34878D82A}">
                    <a16:rowId xmlns:a16="http://schemas.microsoft.com/office/drawing/2014/main" val="2965164750"/>
                  </a:ext>
                </a:extLst>
              </a:tr>
              <a:tr h="284669">
                <a:tc>
                  <a:txBody>
                    <a:bodyPr/>
                    <a:lstStyle/>
                    <a:p>
                      <a:pPr algn="ctr" fontAlgn="b"/>
                      <a:r>
                        <a:rPr lang="en-US" sz="1400" b="1" u="none" strike="noStrike" dirty="0">
                          <a:effectLst/>
                        </a:rPr>
                        <a:t>Amazon</a:t>
                      </a:r>
                      <a:endParaRPr lang="en-US" sz="1400" b="1" i="0" u="none" strike="noStrike" dirty="0">
                        <a:solidFill>
                          <a:srgbClr val="000000"/>
                        </a:solidFill>
                        <a:effectLst/>
                        <a:latin typeface="Calibri" panose="020F0502020204030204" pitchFamily="34" charset="0"/>
                      </a:endParaRPr>
                    </a:p>
                  </a:txBody>
                  <a:tcPr marL="6350" marR="6350" marT="6350" marB="0" anchor="b"/>
                </a:tc>
                <a:tc>
                  <a:txBody>
                    <a:bodyPr/>
                    <a:lstStyle/>
                    <a:p>
                      <a:pPr algn="ctr" fontAlgn="b"/>
                      <a:r>
                        <a:rPr lang="en-US" sz="1400" b="1" u="none" strike="noStrike" dirty="0">
                          <a:effectLst/>
                        </a:rPr>
                        <a:t>                  37.8 </a:t>
                      </a:r>
                      <a:endParaRPr lang="en-US" sz="1400" b="1" i="0" u="none" strike="noStrike" dirty="0">
                        <a:solidFill>
                          <a:srgbClr val="000000"/>
                        </a:solidFill>
                        <a:effectLst/>
                        <a:latin typeface="Calibri" panose="020F0502020204030204" pitchFamily="34" charset="0"/>
                      </a:endParaRPr>
                    </a:p>
                  </a:txBody>
                  <a:tcPr marL="6350" marR="6350" marT="6350" marB="0" anchor="b"/>
                </a:tc>
                <a:extLst>
                  <a:ext uri="{0D108BD9-81ED-4DB2-BD59-A6C34878D82A}">
                    <a16:rowId xmlns:a16="http://schemas.microsoft.com/office/drawing/2014/main" val="2290325783"/>
                  </a:ext>
                </a:extLst>
              </a:tr>
              <a:tr h="284669">
                <a:tc>
                  <a:txBody>
                    <a:bodyPr/>
                    <a:lstStyle/>
                    <a:p>
                      <a:pPr algn="ctr" fontAlgn="b"/>
                      <a:r>
                        <a:rPr lang="en-US" sz="1400" b="1" u="none" strike="noStrike" dirty="0">
                          <a:effectLst/>
                        </a:rPr>
                        <a:t>Xcel Energy</a:t>
                      </a:r>
                      <a:endParaRPr lang="en-US" sz="1400" b="1" i="0" u="none" strike="noStrike" dirty="0">
                        <a:solidFill>
                          <a:srgbClr val="000000"/>
                        </a:solidFill>
                        <a:effectLst/>
                        <a:latin typeface="Calibri" panose="020F0502020204030204" pitchFamily="34" charset="0"/>
                      </a:endParaRPr>
                    </a:p>
                  </a:txBody>
                  <a:tcPr marL="6350" marR="6350" marT="6350" marB="0" anchor="b"/>
                </a:tc>
                <a:tc>
                  <a:txBody>
                    <a:bodyPr/>
                    <a:lstStyle/>
                    <a:p>
                      <a:pPr algn="ctr" fontAlgn="b"/>
                      <a:r>
                        <a:rPr lang="en-US" sz="1400" b="1" u="none" strike="noStrike" dirty="0">
                          <a:effectLst/>
                        </a:rPr>
                        <a:t>                  36.4 </a:t>
                      </a:r>
                      <a:endParaRPr lang="en-US" sz="1400" b="1" i="0" u="none" strike="noStrike" dirty="0">
                        <a:solidFill>
                          <a:srgbClr val="000000"/>
                        </a:solidFill>
                        <a:effectLst/>
                        <a:latin typeface="Calibri" panose="020F0502020204030204" pitchFamily="34" charset="0"/>
                      </a:endParaRPr>
                    </a:p>
                  </a:txBody>
                  <a:tcPr marL="6350" marR="6350" marT="6350" marB="0" anchor="b"/>
                </a:tc>
                <a:extLst>
                  <a:ext uri="{0D108BD9-81ED-4DB2-BD59-A6C34878D82A}">
                    <a16:rowId xmlns:a16="http://schemas.microsoft.com/office/drawing/2014/main" val="3711004330"/>
                  </a:ext>
                </a:extLst>
              </a:tr>
              <a:tr h="284669">
                <a:tc>
                  <a:txBody>
                    <a:bodyPr/>
                    <a:lstStyle/>
                    <a:p>
                      <a:pPr algn="ctr" fontAlgn="b"/>
                      <a:r>
                        <a:rPr lang="en-US" sz="1400" b="1" u="none" strike="noStrike" dirty="0">
                          <a:effectLst/>
                        </a:rPr>
                        <a:t>AT&amp;T</a:t>
                      </a:r>
                      <a:endParaRPr lang="en-US" sz="1400" b="1" i="0" u="none" strike="noStrike" dirty="0">
                        <a:solidFill>
                          <a:srgbClr val="000000"/>
                        </a:solidFill>
                        <a:effectLst/>
                        <a:latin typeface="Calibri" panose="020F0502020204030204" pitchFamily="34" charset="0"/>
                      </a:endParaRPr>
                    </a:p>
                  </a:txBody>
                  <a:tcPr marL="6350" marR="6350" marT="6350" marB="0" anchor="b"/>
                </a:tc>
                <a:tc>
                  <a:txBody>
                    <a:bodyPr/>
                    <a:lstStyle/>
                    <a:p>
                      <a:pPr algn="ctr" fontAlgn="b"/>
                      <a:r>
                        <a:rPr lang="en-US" sz="1400" b="1" u="none" strike="noStrike" dirty="0">
                          <a:effectLst/>
                        </a:rPr>
                        <a:t>                  12.7 </a:t>
                      </a:r>
                      <a:endParaRPr lang="en-US" sz="1400" b="1" i="0" u="none" strike="noStrike" dirty="0">
                        <a:solidFill>
                          <a:srgbClr val="000000"/>
                        </a:solidFill>
                        <a:effectLst/>
                        <a:latin typeface="Calibri" panose="020F0502020204030204" pitchFamily="34" charset="0"/>
                      </a:endParaRPr>
                    </a:p>
                  </a:txBody>
                  <a:tcPr marL="6350" marR="6350" marT="6350" marB="0" anchor="b"/>
                </a:tc>
                <a:extLst>
                  <a:ext uri="{0D108BD9-81ED-4DB2-BD59-A6C34878D82A}">
                    <a16:rowId xmlns:a16="http://schemas.microsoft.com/office/drawing/2014/main" val="3663737548"/>
                  </a:ext>
                </a:extLst>
              </a:tr>
              <a:tr h="284669">
                <a:tc>
                  <a:txBody>
                    <a:bodyPr/>
                    <a:lstStyle/>
                    <a:p>
                      <a:pPr algn="ctr" fontAlgn="b"/>
                      <a:r>
                        <a:rPr lang="en-US" sz="1400" b="1" u="none" strike="noStrike" dirty="0">
                          <a:effectLst/>
                        </a:rPr>
                        <a:t>Apple</a:t>
                      </a:r>
                      <a:endParaRPr lang="en-US" sz="1400" b="1" i="0" u="none" strike="noStrike" dirty="0">
                        <a:solidFill>
                          <a:srgbClr val="000000"/>
                        </a:solidFill>
                        <a:effectLst/>
                        <a:latin typeface="Calibri" panose="020F0502020204030204" pitchFamily="34" charset="0"/>
                      </a:endParaRPr>
                    </a:p>
                  </a:txBody>
                  <a:tcPr marL="6350" marR="6350" marT="6350" marB="0" anchor="b"/>
                </a:tc>
                <a:tc>
                  <a:txBody>
                    <a:bodyPr/>
                    <a:lstStyle/>
                    <a:p>
                      <a:pPr algn="ctr" fontAlgn="b"/>
                      <a:r>
                        <a:rPr lang="en-US" sz="1400" b="1" u="none" strike="noStrike" dirty="0">
                          <a:effectLst/>
                        </a:rPr>
                        <a:t>                    9.1 </a:t>
                      </a:r>
                      <a:endParaRPr lang="en-US" sz="1400" b="1" i="0" u="none" strike="noStrike" dirty="0">
                        <a:solidFill>
                          <a:srgbClr val="000000"/>
                        </a:solidFill>
                        <a:effectLst/>
                        <a:latin typeface="Calibri" panose="020F0502020204030204" pitchFamily="34" charset="0"/>
                      </a:endParaRPr>
                    </a:p>
                  </a:txBody>
                  <a:tcPr marL="6350" marR="6350" marT="6350" marB="0" anchor="b"/>
                </a:tc>
                <a:extLst>
                  <a:ext uri="{0D108BD9-81ED-4DB2-BD59-A6C34878D82A}">
                    <a16:rowId xmlns:a16="http://schemas.microsoft.com/office/drawing/2014/main" val="2374333268"/>
                  </a:ext>
                </a:extLst>
              </a:tr>
            </a:tbl>
          </a:graphicData>
        </a:graphic>
      </p:graphicFrame>
      <p:sp>
        <p:nvSpPr>
          <p:cNvPr id="2" name="Title 1">
            <a:extLst>
              <a:ext uri="{FF2B5EF4-FFF2-40B4-BE49-F238E27FC236}">
                <a16:creationId xmlns:a16="http://schemas.microsoft.com/office/drawing/2014/main" id="{6C07E3EE-F2C4-4352-99D0-0B267FE20513}"/>
              </a:ext>
            </a:extLst>
          </p:cNvPr>
          <p:cNvSpPr>
            <a:spLocks noGrp="1"/>
          </p:cNvSpPr>
          <p:nvPr>
            <p:ph type="title"/>
          </p:nvPr>
        </p:nvSpPr>
        <p:spPr>
          <a:xfrm>
            <a:off x="7623424" y="342822"/>
            <a:ext cx="3730375" cy="1325563"/>
          </a:xfrm>
        </p:spPr>
        <p:txBody>
          <a:bodyPr/>
          <a:lstStyle/>
          <a:p>
            <a:r>
              <a:rPr lang="en-US" dirty="0"/>
              <a:t>Days Inventories</a:t>
            </a:r>
          </a:p>
        </p:txBody>
      </p:sp>
      <p:sp>
        <p:nvSpPr>
          <p:cNvPr id="3" name="Content Placeholder 2">
            <a:extLst>
              <a:ext uri="{FF2B5EF4-FFF2-40B4-BE49-F238E27FC236}">
                <a16:creationId xmlns:a16="http://schemas.microsoft.com/office/drawing/2014/main" id="{0828ACEF-8B99-463F-B439-018E46165E89}"/>
              </a:ext>
            </a:extLst>
          </p:cNvPr>
          <p:cNvSpPr>
            <a:spLocks noGrp="1"/>
          </p:cNvSpPr>
          <p:nvPr>
            <p:ph idx="1"/>
          </p:nvPr>
        </p:nvSpPr>
        <p:spPr>
          <a:xfrm>
            <a:off x="130569" y="190076"/>
            <a:ext cx="10515600" cy="2643633"/>
          </a:xfrm>
        </p:spPr>
        <p:txBody>
          <a:bodyPr>
            <a:normAutofit fontScale="70000" lnSpcReduction="20000"/>
          </a:bodyPr>
          <a:lstStyle/>
          <a:p>
            <a:r>
              <a:rPr lang="en-US" dirty="0"/>
              <a:t>365   / 	</a:t>
            </a:r>
            <a:r>
              <a:rPr lang="en-US" u="sng" dirty="0"/>
              <a:t>Cost of Goods Sold</a:t>
            </a:r>
          </a:p>
          <a:p>
            <a:pPr marL="0" indent="0">
              <a:buNone/>
            </a:pPr>
            <a:r>
              <a:rPr lang="en-US" dirty="0"/>
              <a:t>  		 Avg Inventories</a:t>
            </a:r>
          </a:p>
          <a:p>
            <a:endParaRPr lang="en-US" dirty="0"/>
          </a:p>
          <a:p>
            <a:r>
              <a:rPr lang="en-US" dirty="0"/>
              <a:t>Higher is…</a:t>
            </a:r>
          </a:p>
          <a:p>
            <a:pPr lvl="1"/>
            <a:r>
              <a:rPr lang="en-US" dirty="0"/>
              <a:t>Worse</a:t>
            </a:r>
          </a:p>
          <a:p>
            <a:pPr lvl="1"/>
            <a:endParaRPr lang="en-US" dirty="0"/>
          </a:p>
          <a:p>
            <a:pPr lvl="1"/>
            <a:endParaRPr lang="en-US" dirty="0"/>
          </a:p>
          <a:p>
            <a:r>
              <a:rPr lang="en-US" dirty="0"/>
              <a:t>Median was…</a:t>
            </a:r>
          </a:p>
          <a:p>
            <a:pPr lvl="2"/>
            <a:r>
              <a:rPr lang="en-US" dirty="0"/>
              <a:t>53.4 days</a:t>
            </a:r>
          </a:p>
          <a:p>
            <a:endParaRPr lang="en-US" dirty="0"/>
          </a:p>
        </p:txBody>
      </p:sp>
      <p:sp>
        <p:nvSpPr>
          <p:cNvPr id="6" name="Rectangle 5">
            <a:extLst>
              <a:ext uri="{FF2B5EF4-FFF2-40B4-BE49-F238E27FC236}">
                <a16:creationId xmlns:a16="http://schemas.microsoft.com/office/drawing/2014/main" id="{B92C7785-E738-411D-BB66-D1CC2194EF02}"/>
              </a:ext>
            </a:extLst>
          </p:cNvPr>
          <p:cNvSpPr/>
          <p:nvPr/>
        </p:nvSpPr>
        <p:spPr>
          <a:xfrm>
            <a:off x="7198551" y="3635690"/>
            <a:ext cx="1140432" cy="259527"/>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US" dirty="0"/>
          </a:p>
        </p:txBody>
      </p:sp>
      <p:sp>
        <p:nvSpPr>
          <p:cNvPr id="7" name="Rectangle 6">
            <a:extLst>
              <a:ext uri="{FF2B5EF4-FFF2-40B4-BE49-F238E27FC236}">
                <a16:creationId xmlns:a16="http://schemas.microsoft.com/office/drawing/2014/main" id="{A43F890F-4FEA-4BB7-86BA-02C0B0358CA9}"/>
              </a:ext>
            </a:extLst>
          </p:cNvPr>
          <p:cNvSpPr/>
          <p:nvPr/>
        </p:nvSpPr>
        <p:spPr>
          <a:xfrm>
            <a:off x="7198551" y="3939673"/>
            <a:ext cx="1140432" cy="259527"/>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US" dirty="0"/>
          </a:p>
        </p:txBody>
      </p:sp>
      <p:sp>
        <p:nvSpPr>
          <p:cNvPr id="8" name="Rectangle 7">
            <a:extLst>
              <a:ext uri="{FF2B5EF4-FFF2-40B4-BE49-F238E27FC236}">
                <a16:creationId xmlns:a16="http://schemas.microsoft.com/office/drawing/2014/main" id="{8C74D672-1834-4F2D-AB7C-0F5F5EB1A4F9}"/>
              </a:ext>
            </a:extLst>
          </p:cNvPr>
          <p:cNvSpPr/>
          <p:nvPr/>
        </p:nvSpPr>
        <p:spPr>
          <a:xfrm>
            <a:off x="7198551" y="4245218"/>
            <a:ext cx="1140432" cy="259527"/>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US" dirty="0"/>
          </a:p>
        </p:txBody>
      </p:sp>
      <p:sp>
        <p:nvSpPr>
          <p:cNvPr id="9" name="Rectangle 8">
            <a:extLst>
              <a:ext uri="{FF2B5EF4-FFF2-40B4-BE49-F238E27FC236}">
                <a16:creationId xmlns:a16="http://schemas.microsoft.com/office/drawing/2014/main" id="{2315ADA7-9570-43DA-B19E-DB59ED43B168}"/>
              </a:ext>
            </a:extLst>
          </p:cNvPr>
          <p:cNvSpPr/>
          <p:nvPr/>
        </p:nvSpPr>
        <p:spPr>
          <a:xfrm>
            <a:off x="7198551" y="4531243"/>
            <a:ext cx="1140432" cy="208781"/>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US" dirty="0"/>
          </a:p>
        </p:txBody>
      </p:sp>
      <p:sp>
        <p:nvSpPr>
          <p:cNvPr id="12" name="Rectangle 11">
            <a:extLst>
              <a:ext uri="{FF2B5EF4-FFF2-40B4-BE49-F238E27FC236}">
                <a16:creationId xmlns:a16="http://schemas.microsoft.com/office/drawing/2014/main" id="{E126D181-620F-4935-9B8E-5D114BA751BC}"/>
              </a:ext>
            </a:extLst>
          </p:cNvPr>
          <p:cNvSpPr/>
          <p:nvPr/>
        </p:nvSpPr>
        <p:spPr>
          <a:xfrm>
            <a:off x="7198551" y="4757150"/>
            <a:ext cx="1140432" cy="259527"/>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US" dirty="0"/>
          </a:p>
        </p:txBody>
      </p:sp>
      <p:sp>
        <p:nvSpPr>
          <p:cNvPr id="13" name="Rectangle 12">
            <a:extLst>
              <a:ext uri="{FF2B5EF4-FFF2-40B4-BE49-F238E27FC236}">
                <a16:creationId xmlns:a16="http://schemas.microsoft.com/office/drawing/2014/main" id="{7FCBC2C8-B7EB-43DC-ACCA-90C3689B9682}"/>
              </a:ext>
            </a:extLst>
          </p:cNvPr>
          <p:cNvSpPr/>
          <p:nvPr/>
        </p:nvSpPr>
        <p:spPr>
          <a:xfrm>
            <a:off x="7198551" y="5035534"/>
            <a:ext cx="1140432" cy="259527"/>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US" dirty="0"/>
          </a:p>
        </p:txBody>
      </p:sp>
      <p:sp>
        <p:nvSpPr>
          <p:cNvPr id="14" name="Rectangle 13">
            <a:extLst>
              <a:ext uri="{FF2B5EF4-FFF2-40B4-BE49-F238E27FC236}">
                <a16:creationId xmlns:a16="http://schemas.microsoft.com/office/drawing/2014/main" id="{1403B8F0-156C-4E11-90A4-F170EA87A81A}"/>
              </a:ext>
            </a:extLst>
          </p:cNvPr>
          <p:cNvSpPr/>
          <p:nvPr/>
        </p:nvSpPr>
        <p:spPr>
          <a:xfrm>
            <a:off x="7210752" y="5328827"/>
            <a:ext cx="1140432" cy="259527"/>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US" dirty="0"/>
          </a:p>
        </p:txBody>
      </p:sp>
      <p:sp>
        <p:nvSpPr>
          <p:cNvPr id="15" name="Rectangle 14">
            <a:extLst>
              <a:ext uri="{FF2B5EF4-FFF2-40B4-BE49-F238E27FC236}">
                <a16:creationId xmlns:a16="http://schemas.microsoft.com/office/drawing/2014/main" id="{9E534D39-6585-4013-AFF3-980A097A7C95}"/>
              </a:ext>
            </a:extLst>
          </p:cNvPr>
          <p:cNvSpPr/>
          <p:nvPr/>
        </p:nvSpPr>
        <p:spPr>
          <a:xfrm>
            <a:off x="7198551" y="5625066"/>
            <a:ext cx="1140432" cy="259527"/>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US" dirty="0"/>
          </a:p>
        </p:txBody>
      </p:sp>
      <p:sp>
        <p:nvSpPr>
          <p:cNvPr id="16" name="Rectangle 15">
            <a:extLst>
              <a:ext uri="{FF2B5EF4-FFF2-40B4-BE49-F238E27FC236}">
                <a16:creationId xmlns:a16="http://schemas.microsoft.com/office/drawing/2014/main" id="{D75B874A-0C75-44F2-AD81-F73EEFC90D8F}"/>
              </a:ext>
            </a:extLst>
          </p:cNvPr>
          <p:cNvSpPr/>
          <p:nvPr/>
        </p:nvSpPr>
        <p:spPr>
          <a:xfrm>
            <a:off x="7198551" y="3323846"/>
            <a:ext cx="1140432" cy="259527"/>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US" dirty="0"/>
          </a:p>
        </p:txBody>
      </p:sp>
      <p:sp>
        <p:nvSpPr>
          <p:cNvPr id="17" name="Rectangle 16">
            <a:extLst>
              <a:ext uri="{FF2B5EF4-FFF2-40B4-BE49-F238E27FC236}">
                <a16:creationId xmlns:a16="http://schemas.microsoft.com/office/drawing/2014/main" id="{BE7E2CBA-FA20-4B79-916D-1F97749EB6D1}"/>
              </a:ext>
            </a:extLst>
          </p:cNvPr>
          <p:cNvSpPr/>
          <p:nvPr/>
        </p:nvSpPr>
        <p:spPr>
          <a:xfrm>
            <a:off x="7210752" y="5890200"/>
            <a:ext cx="1140432" cy="259527"/>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US" dirty="0"/>
          </a:p>
        </p:txBody>
      </p:sp>
      <p:graphicFrame>
        <p:nvGraphicFramePr>
          <p:cNvPr id="4" name="Table 3">
            <a:extLst>
              <a:ext uri="{FF2B5EF4-FFF2-40B4-BE49-F238E27FC236}">
                <a16:creationId xmlns:a16="http://schemas.microsoft.com/office/drawing/2014/main" id="{6A801B12-35A2-4453-8BAD-901E2CE84BC1}"/>
              </a:ext>
            </a:extLst>
          </p:cNvPr>
          <p:cNvGraphicFramePr>
            <a:graphicFrameLocks noGrp="1"/>
          </p:cNvGraphicFramePr>
          <p:nvPr>
            <p:extLst>
              <p:ext uri="{D42A27DB-BD31-4B8C-83A1-F6EECF244321}">
                <p14:modId xmlns:p14="http://schemas.microsoft.com/office/powerpoint/2010/main" val="21084193"/>
              </p:ext>
            </p:extLst>
          </p:nvPr>
        </p:nvGraphicFramePr>
        <p:xfrm>
          <a:off x="3595955" y="2753473"/>
          <a:ext cx="2401784" cy="3400738"/>
        </p:xfrm>
        <a:graphic>
          <a:graphicData uri="http://schemas.openxmlformats.org/drawingml/2006/table">
            <a:tbl>
              <a:tblPr>
                <a:tableStyleId>{5C22544A-7EE6-4342-B048-85BDC9FD1C3A}</a:tableStyleId>
              </a:tblPr>
              <a:tblGrid>
                <a:gridCol w="1200892">
                  <a:extLst>
                    <a:ext uri="{9D8B030D-6E8A-4147-A177-3AD203B41FA5}">
                      <a16:colId xmlns:a16="http://schemas.microsoft.com/office/drawing/2014/main" val="3352012554"/>
                    </a:ext>
                  </a:extLst>
                </a:gridCol>
                <a:gridCol w="1200892">
                  <a:extLst>
                    <a:ext uri="{9D8B030D-6E8A-4147-A177-3AD203B41FA5}">
                      <a16:colId xmlns:a16="http://schemas.microsoft.com/office/drawing/2014/main" val="2240674399"/>
                    </a:ext>
                  </a:extLst>
                </a:gridCol>
              </a:tblGrid>
              <a:tr h="559948">
                <a:tc>
                  <a:txBody>
                    <a:bodyPr/>
                    <a:lstStyle/>
                    <a:p>
                      <a:pPr algn="ctr" fontAlgn="b"/>
                      <a:r>
                        <a:rPr lang="en-US" sz="1400" b="1" u="none" strike="noStrike" dirty="0">
                          <a:effectLst/>
                        </a:rPr>
                        <a:t>Company</a:t>
                      </a:r>
                      <a:endParaRPr lang="en-US" sz="1400" b="1" i="0" u="none" strike="noStrike" dirty="0">
                        <a:solidFill>
                          <a:srgbClr val="000000"/>
                        </a:solidFill>
                        <a:effectLst/>
                        <a:latin typeface="Calibri" panose="020F0502020204030204" pitchFamily="34" charset="0"/>
                      </a:endParaRPr>
                    </a:p>
                  </a:txBody>
                  <a:tcPr marL="6350" marR="6350" marT="6350" marB="0" anchor="b"/>
                </a:tc>
                <a:tc>
                  <a:txBody>
                    <a:bodyPr/>
                    <a:lstStyle/>
                    <a:p>
                      <a:pPr algn="ctr" fontAlgn="b"/>
                      <a:r>
                        <a:rPr lang="en-US" sz="1400" b="1" u="none" strike="noStrike" dirty="0">
                          <a:effectLst/>
                        </a:rPr>
                        <a:t>Days inventories</a:t>
                      </a:r>
                      <a:endParaRPr lang="en-US" sz="1400" b="1" i="0" u="none" strike="noStrike" dirty="0">
                        <a:solidFill>
                          <a:srgbClr val="000000"/>
                        </a:solidFill>
                        <a:effectLst/>
                        <a:latin typeface="Calibri" panose="020F0502020204030204" pitchFamily="34" charset="0"/>
                      </a:endParaRPr>
                    </a:p>
                  </a:txBody>
                  <a:tcPr marL="6350" marR="6350" marT="6350" marB="0" anchor="b"/>
                </a:tc>
                <a:extLst>
                  <a:ext uri="{0D108BD9-81ED-4DB2-BD59-A6C34878D82A}">
                    <a16:rowId xmlns:a16="http://schemas.microsoft.com/office/drawing/2014/main" val="728321086"/>
                  </a:ext>
                </a:extLst>
              </a:tr>
              <a:tr h="284079">
                <a:tc>
                  <a:txBody>
                    <a:bodyPr/>
                    <a:lstStyle/>
                    <a:p>
                      <a:pPr algn="ctr" fontAlgn="b"/>
                      <a:r>
                        <a:rPr lang="en-US" sz="1400" b="1" u="none" strike="noStrike" dirty="0">
                          <a:effectLst/>
                        </a:rPr>
                        <a:t>3M</a:t>
                      </a:r>
                      <a:endParaRPr lang="en-US" sz="1400" b="1" i="0" u="none" strike="noStrike" dirty="0">
                        <a:solidFill>
                          <a:srgbClr val="000000"/>
                        </a:solidFill>
                        <a:effectLst/>
                        <a:latin typeface="Calibri" panose="020F0502020204030204" pitchFamily="34" charset="0"/>
                      </a:endParaRPr>
                    </a:p>
                  </a:txBody>
                  <a:tcPr marL="6350" marR="6350" marT="6350" marB="0" anchor="b"/>
                </a:tc>
                <a:tc>
                  <a:txBody>
                    <a:bodyPr/>
                    <a:lstStyle/>
                    <a:p>
                      <a:pPr algn="ctr" fontAlgn="b"/>
                      <a:r>
                        <a:rPr lang="en-US" sz="1400" b="1" u="none" strike="noStrike" dirty="0">
                          <a:effectLst/>
                        </a:rPr>
                        <a:t> N/A </a:t>
                      </a:r>
                      <a:endParaRPr lang="en-US" sz="1400" b="1" i="0" u="none" strike="noStrike" dirty="0">
                        <a:solidFill>
                          <a:srgbClr val="000000"/>
                        </a:solidFill>
                        <a:effectLst/>
                        <a:latin typeface="Calibri" panose="020F0502020204030204" pitchFamily="34" charset="0"/>
                      </a:endParaRPr>
                    </a:p>
                  </a:txBody>
                  <a:tcPr marL="6350" marR="6350" marT="6350" marB="0" anchor="b"/>
                </a:tc>
                <a:extLst>
                  <a:ext uri="{0D108BD9-81ED-4DB2-BD59-A6C34878D82A}">
                    <a16:rowId xmlns:a16="http://schemas.microsoft.com/office/drawing/2014/main" val="2224919760"/>
                  </a:ext>
                </a:extLst>
              </a:tr>
              <a:tr h="284079">
                <a:tc>
                  <a:txBody>
                    <a:bodyPr/>
                    <a:lstStyle/>
                    <a:p>
                      <a:pPr algn="ctr" fontAlgn="b"/>
                      <a:r>
                        <a:rPr lang="en-US" sz="1400" b="1" u="none" strike="noStrike" dirty="0">
                          <a:effectLst/>
                        </a:rPr>
                        <a:t>Amazon</a:t>
                      </a:r>
                      <a:endParaRPr lang="en-US" sz="1400" b="1" i="0" u="none" strike="noStrike" dirty="0">
                        <a:solidFill>
                          <a:srgbClr val="000000"/>
                        </a:solidFill>
                        <a:effectLst/>
                        <a:latin typeface="Calibri" panose="020F0502020204030204" pitchFamily="34" charset="0"/>
                      </a:endParaRPr>
                    </a:p>
                  </a:txBody>
                  <a:tcPr marL="6350" marR="6350" marT="6350" marB="0" anchor="b"/>
                </a:tc>
                <a:tc>
                  <a:txBody>
                    <a:bodyPr/>
                    <a:lstStyle/>
                    <a:p>
                      <a:pPr algn="ctr" fontAlgn="b"/>
                      <a:r>
                        <a:rPr lang="en-US" sz="1400" b="1" u="none" strike="noStrike" dirty="0">
                          <a:effectLst/>
                        </a:rPr>
                        <a:t>                494.3 </a:t>
                      </a:r>
                      <a:endParaRPr lang="en-US" sz="1400" b="1" i="0" u="none" strike="noStrike" dirty="0">
                        <a:solidFill>
                          <a:srgbClr val="000000"/>
                        </a:solidFill>
                        <a:effectLst/>
                        <a:latin typeface="Calibri" panose="020F0502020204030204" pitchFamily="34" charset="0"/>
                      </a:endParaRPr>
                    </a:p>
                  </a:txBody>
                  <a:tcPr marL="6350" marR="6350" marT="6350" marB="0" anchor="b"/>
                </a:tc>
                <a:extLst>
                  <a:ext uri="{0D108BD9-81ED-4DB2-BD59-A6C34878D82A}">
                    <a16:rowId xmlns:a16="http://schemas.microsoft.com/office/drawing/2014/main" val="1731373022"/>
                  </a:ext>
                </a:extLst>
              </a:tr>
              <a:tr h="284079">
                <a:tc>
                  <a:txBody>
                    <a:bodyPr/>
                    <a:lstStyle/>
                    <a:p>
                      <a:pPr algn="ctr" fontAlgn="b"/>
                      <a:r>
                        <a:rPr lang="en-US" sz="1400" b="1" u="none" strike="noStrike" dirty="0">
                          <a:effectLst/>
                        </a:rPr>
                        <a:t>Apple</a:t>
                      </a:r>
                      <a:endParaRPr lang="en-US" sz="1400" b="1" i="0" u="none" strike="noStrike" dirty="0">
                        <a:solidFill>
                          <a:srgbClr val="000000"/>
                        </a:solidFill>
                        <a:effectLst/>
                        <a:latin typeface="Calibri" panose="020F0502020204030204" pitchFamily="34" charset="0"/>
                      </a:endParaRPr>
                    </a:p>
                  </a:txBody>
                  <a:tcPr marL="6350" marR="6350" marT="6350" marB="0" anchor="b"/>
                </a:tc>
                <a:tc>
                  <a:txBody>
                    <a:bodyPr/>
                    <a:lstStyle/>
                    <a:p>
                      <a:pPr algn="ctr" fontAlgn="b"/>
                      <a:r>
                        <a:rPr lang="en-US" sz="1400" b="1" u="none" strike="noStrike" dirty="0">
                          <a:effectLst/>
                        </a:rPr>
                        <a:t>                  89.6 </a:t>
                      </a:r>
                      <a:endParaRPr lang="en-US" sz="1400" b="1" i="0" u="none" strike="noStrike" dirty="0">
                        <a:solidFill>
                          <a:srgbClr val="000000"/>
                        </a:solidFill>
                        <a:effectLst/>
                        <a:latin typeface="Calibri" panose="020F0502020204030204" pitchFamily="34" charset="0"/>
                      </a:endParaRPr>
                    </a:p>
                  </a:txBody>
                  <a:tcPr marL="6350" marR="6350" marT="6350" marB="0" anchor="b"/>
                </a:tc>
                <a:extLst>
                  <a:ext uri="{0D108BD9-81ED-4DB2-BD59-A6C34878D82A}">
                    <a16:rowId xmlns:a16="http://schemas.microsoft.com/office/drawing/2014/main" val="1287263725"/>
                  </a:ext>
                </a:extLst>
              </a:tr>
              <a:tr h="284079">
                <a:tc>
                  <a:txBody>
                    <a:bodyPr/>
                    <a:lstStyle/>
                    <a:p>
                      <a:pPr algn="ctr" fontAlgn="b"/>
                      <a:r>
                        <a:rPr lang="en-US" sz="1400" b="1" u="none" strike="noStrike" dirty="0">
                          <a:effectLst/>
                        </a:rPr>
                        <a:t>AT&amp;T</a:t>
                      </a:r>
                      <a:endParaRPr lang="en-US" sz="1400" b="1" i="0" u="none" strike="noStrike" dirty="0">
                        <a:solidFill>
                          <a:srgbClr val="000000"/>
                        </a:solidFill>
                        <a:effectLst/>
                        <a:latin typeface="Calibri" panose="020F0502020204030204" pitchFamily="34" charset="0"/>
                      </a:endParaRPr>
                    </a:p>
                  </a:txBody>
                  <a:tcPr marL="6350" marR="6350" marT="6350" marB="0" anchor="b"/>
                </a:tc>
                <a:tc>
                  <a:txBody>
                    <a:bodyPr/>
                    <a:lstStyle/>
                    <a:p>
                      <a:pPr algn="ctr" fontAlgn="b"/>
                      <a:r>
                        <a:rPr lang="en-US" sz="1400" b="1" u="none" strike="noStrike" dirty="0">
                          <a:effectLst/>
                        </a:rPr>
                        <a:t>                  66.5 </a:t>
                      </a:r>
                      <a:endParaRPr lang="en-US" sz="1400" b="1" i="0" u="none" strike="noStrike" dirty="0">
                        <a:solidFill>
                          <a:srgbClr val="000000"/>
                        </a:solidFill>
                        <a:effectLst/>
                        <a:latin typeface="Calibri" panose="020F0502020204030204" pitchFamily="34" charset="0"/>
                      </a:endParaRPr>
                    </a:p>
                  </a:txBody>
                  <a:tcPr marL="6350" marR="6350" marT="6350" marB="0" anchor="b"/>
                </a:tc>
                <a:extLst>
                  <a:ext uri="{0D108BD9-81ED-4DB2-BD59-A6C34878D82A}">
                    <a16:rowId xmlns:a16="http://schemas.microsoft.com/office/drawing/2014/main" val="1387971654"/>
                  </a:ext>
                </a:extLst>
              </a:tr>
              <a:tr h="284079">
                <a:tc>
                  <a:txBody>
                    <a:bodyPr/>
                    <a:lstStyle/>
                    <a:p>
                      <a:pPr algn="ctr" fontAlgn="b"/>
                      <a:r>
                        <a:rPr lang="en-US" sz="1400" b="1" u="none" strike="noStrike" dirty="0">
                          <a:effectLst/>
                        </a:rPr>
                        <a:t>Boeing</a:t>
                      </a:r>
                      <a:endParaRPr lang="en-US" sz="1400" b="1" i="0" u="none" strike="noStrike" dirty="0">
                        <a:solidFill>
                          <a:srgbClr val="000000"/>
                        </a:solidFill>
                        <a:effectLst/>
                        <a:latin typeface="Calibri" panose="020F0502020204030204" pitchFamily="34" charset="0"/>
                      </a:endParaRPr>
                    </a:p>
                  </a:txBody>
                  <a:tcPr marL="6350" marR="6350" marT="6350" marB="0" anchor="b"/>
                </a:tc>
                <a:tc>
                  <a:txBody>
                    <a:bodyPr/>
                    <a:lstStyle/>
                    <a:p>
                      <a:pPr algn="ctr" fontAlgn="b"/>
                      <a:r>
                        <a:rPr lang="en-US" sz="1400" b="1" u="none" strike="noStrike" dirty="0">
                          <a:effectLst/>
                        </a:rPr>
                        <a:t>                  59.8 </a:t>
                      </a:r>
                      <a:endParaRPr lang="en-US" sz="1400" b="1" i="0" u="none" strike="noStrike" dirty="0">
                        <a:solidFill>
                          <a:srgbClr val="000000"/>
                        </a:solidFill>
                        <a:effectLst/>
                        <a:latin typeface="Calibri" panose="020F0502020204030204" pitchFamily="34" charset="0"/>
                      </a:endParaRPr>
                    </a:p>
                  </a:txBody>
                  <a:tcPr marL="6350" marR="6350" marT="6350" marB="0" anchor="b"/>
                </a:tc>
                <a:extLst>
                  <a:ext uri="{0D108BD9-81ED-4DB2-BD59-A6C34878D82A}">
                    <a16:rowId xmlns:a16="http://schemas.microsoft.com/office/drawing/2014/main" val="1619678375"/>
                  </a:ext>
                </a:extLst>
              </a:tr>
              <a:tr h="284079">
                <a:tc>
                  <a:txBody>
                    <a:bodyPr/>
                    <a:lstStyle/>
                    <a:p>
                      <a:pPr algn="ctr" fontAlgn="b"/>
                      <a:r>
                        <a:rPr lang="en-US" sz="1400" b="1" u="none" strike="noStrike" dirty="0">
                          <a:effectLst/>
                        </a:rPr>
                        <a:t>Ecolab</a:t>
                      </a:r>
                      <a:endParaRPr lang="en-US" sz="1400" b="1" i="0" u="none" strike="noStrike" dirty="0">
                        <a:solidFill>
                          <a:srgbClr val="000000"/>
                        </a:solidFill>
                        <a:effectLst/>
                        <a:latin typeface="Calibri" panose="020F0502020204030204" pitchFamily="34" charset="0"/>
                      </a:endParaRPr>
                    </a:p>
                  </a:txBody>
                  <a:tcPr marL="6350" marR="6350" marT="6350" marB="0" anchor="b"/>
                </a:tc>
                <a:tc>
                  <a:txBody>
                    <a:bodyPr/>
                    <a:lstStyle/>
                    <a:p>
                      <a:pPr algn="ctr" fontAlgn="b"/>
                      <a:r>
                        <a:rPr lang="en-US" sz="1400" b="1" u="none" strike="noStrike" dirty="0">
                          <a:effectLst/>
                        </a:rPr>
                        <a:t>                  47.1 </a:t>
                      </a:r>
                      <a:endParaRPr lang="en-US" sz="1400" b="1" i="0" u="none" strike="noStrike" dirty="0">
                        <a:solidFill>
                          <a:srgbClr val="000000"/>
                        </a:solidFill>
                        <a:effectLst/>
                        <a:latin typeface="Calibri" panose="020F0502020204030204" pitchFamily="34" charset="0"/>
                      </a:endParaRPr>
                    </a:p>
                  </a:txBody>
                  <a:tcPr marL="6350" marR="6350" marT="6350" marB="0" anchor="b"/>
                </a:tc>
                <a:extLst>
                  <a:ext uri="{0D108BD9-81ED-4DB2-BD59-A6C34878D82A}">
                    <a16:rowId xmlns:a16="http://schemas.microsoft.com/office/drawing/2014/main" val="1487495038"/>
                  </a:ext>
                </a:extLst>
              </a:tr>
              <a:tr h="284079">
                <a:tc>
                  <a:txBody>
                    <a:bodyPr/>
                    <a:lstStyle/>
                    <a:p>
                      <a:pPr algn="ctr" fontAlgn="b"/>
                      <a:r>
                        <a:rPr lang="en-US" sz="1400" b="1" u="none" strike="noStrike" dirty="0">
                          <a:effectLst/>
                        </a:rPr>
                        <a:t>Hormel</a:t>
                      </a:r>
                      <a:endParaRPr lang="en-US" sz="1400" b="1" i="0" u="none" strike="noStrike" dirty="0">
                        <a:solidFill>
                          <a:srgbClr val="000000"/>
                        </a:solidFill>
                        <a:effectLst/>
                        <a:latin typeface="Calibri" panose="020F0502020204030204" pitchFamily="34" charset="0"/>
                      </a:endParaRPr>
                    </a:p>
                  </a:txBody>
                  <a:tcPr marL="6350" marR="6350" marT="6350" marB="0" anchor="b"/>
                </a:tc>
                <a:tc>
                  <a:txBody>
                    <a:bodyPr/>
                    <a:lstStyle/>
                    <a:p>
                      <a:pPr algn="ctr" fontAlgn="b"/>
                      <a:r>
                        <a:rPr lang="en-US" sz="1400" b="1" u="none" strike="noStrike" dirty="0">
                          <a:effectLst/>
                        </a:rPr>
                        <a:t>                  37.8 </a:t>
                      </a:r>
                      <a:endParaRPr lang="en-US" sz="1400" b="1" i="0" u="none" strike="noStrike" dirty="0">
                        <a:solidFill>
                          <a:srgbClr val="000000"/>
                        </a:solidFill>
                        <a:effectLst/>
                        <a:latin typeface="Calibri" panose="020F0502020204030204" pitchFamily="34" charset="0"/>
                      </a:endParaRPr>
                    </a:p>
                  </a:txBody>
                  <a:tcPr marL="6350" marR="6350" marT="6350" marB="0" anchor="b"/>
                </a:tc>
                <a:extLst>
                  <a:ext uri="{0D108BD9-81ED-4DB2-BD59-A6C34878D82A}">
                    <a16:rowId xmlns:a16="http://schemas.microsoft.com/office/drawing/2014/main" val="2719215303"/>
                  </a:ext>
                </a:extLst>
              </a:tr>
              <a:tr h="284079">
                <a:tc>
                  <a:txBody>
                    <a:bodyPr/>
                    <a:lstStyle/>
                    <a:p>
                      <a:pPr algn="ctr" fontAlgn="b"/>
                      <a:r>
                        <a:rPr lang="en-US" sz="1400" b="1" u="none" strike="noStrike" dirty="0">
                          <a:effectLst/>
                        </a:rPr>
                        <a:t>Target</a:t>
                      </a:r>
                      <a:endParaRPr lang="en-US" sz="1400" b="1" i="0" u="none" strike="noStrike" dirty="0">
                        <a:solidFill>
                          <a:srgbClr val="000000"/>
                        </a:solidFill>
                        <a:effectLst/>
                        <a:latin typeface="Calibri" panose="020F0502020204030204" pitchFamily="34" charset="0"/>
                      </a:endParaRPr>
                    </a:p>
                  </a:txBody>
                  <a:tcPr marL="6350" marR="6350" marT="6350" marB="0" anchor="b"/>
                </a:tc>
                <a:tc>
                  <a:txBody>
                    <a:bodyPr/>
                    <a:lstStyle/>
                    <a:p>
                      <a:pPr algn="ctr" fontAlgn="b"/>
                      <a:r>
                        <a:rPr lang="en-US" sz="1400" b="1" u="none" strike="noStrike" dirty="0">
                          <a:effectLst/>
                        </a:rPr>
                        <a:t>                  36.4 </a:t>
                      </a:r>
                      <a:endParaRPr lang="en-US" sz="1400" b="1" i="0" u="none" strike="noStrike" dirty="0">
                        <a:solidFill>
                          <a:srgbClr val="000000"/>
                        </a:solidFill>
                        <a:effectLst/>
                        <a:latin typeface="Calibri" panose="020F0502020204030204" pitchFamily="34" charset="0"/>
                      </a:endParaRPr>
                    </a:p>
                  </a:txBody>
                  <a:tcPr marL="6350" marR="6350" marT="6350" marB="0" anchor="b"/>
                </a:tc>
                <a:extLst>
                  <a:ext uri="{0D108BD9-81ED-4DB2-BD59-A6C34878D82A}">
                    <a16:rowId xmlns:a16="http://schemas.microsoft.com/office/drawing/2014/main" val="4069187057"/>
                  </a:ext>
                </a:extLst>
              </a:tr>
              <a:tr h="284079">
                <a:tc>
                  <a:txBody>
                    <a:bodyPr/>
                    <a:lstStyle/>
                    <a:p>
                      <a:pPr algn="ctr" fontAlgn="b"/>
                      <a:r>
                        <a:rPr lang="en-US" sz="1400" b="1" u="none" strike="noStrike" dirty="0">
                          <a:effectLst/>
                        </a:rPr>
                        <a:t>UnitedHealth</a:t>
                      </a:r>
                      <a:endParaRPr lang="en-US" sz="1400" b="1" i="0" u="none" strike="noStrike" dirty="0">
                        <a:solidFill>
                          <a:srgbClr val="000000"/>
                        </a:solidFill>
                        <a:effectLst/>
                        <a:latin typeface="Calibri" panose="020F0502020204030204" pitchFamily="34" charset="0"/>
                      </a:endParaRPr>
                    </a:p>
                  </a:txBody>
                  <a:tcPr marL="6350" marR="6350" marT="6350" marB="0" anchor="b"/>
                </a:tc>
                <a:tc>
                  <a:txBody>
                    <a:bodyPr/>
                    <a:lstStyle/>
                    <a:p>
                      <a:pPr algn="ctr" fontAlgn="b"/>
                      <a:r>
                        <a:rPr lang="en-US" sz="1400" b="1" u="none" strike="noStrike" dirty="0">
                          <a:effectLst/>
                        </a:rPr>
                        <a:t>                  12.7 </a:t>
                      </a:r>
                      <a:endParaRPr lang="en-US" sz="1400" b="1" i="0" u="none" strike="noStrike" dirty="0">
                        <a:solidFill>
                          <a:srgbClr val="000000"/>
                        </a:solidFill>
                        <a:effectLst/>
                        <a:latin typeface="Calibri" panose="020F0502020204030204" pitchFamily="34" charset="0"/>
                      </a:endParaRPr>
                    </a:p>
                  </a:txBody>
                  <a:tcPr marL="6350" marR="6350" marT="6350" marB="0" anchor="b"/>
                </a:tc>
                <a:extLst>
                  <a:ext uri="{0D108BD9-81ED-4DB2-BD59-A6C34878D82A}">
                    <a16:rowId xmlns:a16="http://schemas.microsoft.com/office/drawing/2014/main" val="1911550272"/>
                  </a:ext>
                </a:extLst>
              </a:tr>
              <a:tr h="284079">
                <a:tc>
                  <a:txBody>
                    <a:bodyPr/>
                    <a:lstStyle/>
                    <a:p>
                      <a:pPr algn="ctr" fontAlgn="b"/>
                      <a:r>
                        <a:rPr lang="en-US" sz="1400" b="1" u="none" strike="noStrike" dirty="0">
                          <a:effectLst/>
                        </a:rPr>
                        <a:t>Xcel Energy</a:t>
                      </a:r>
                      <a:endParaRPr lang="en-US" sz="1400" b="1" i="0" u="none" strike="noStrike" dirty="0">
                        <a:solidFill>
                          <a:srgbClr val="000000"/>
                        </a:solidFill>
                        <a:effectLst/>
                        <a:latin typeface="Calibri" panose="020F0502020204030204" pitchFamily="34" charset="0"/>
                      </a:endParaRPr>
                    </a:p>
                  </a:txBody>
                  <a:tcPr marL="6350" marR="6350" marT="6350" marB="0" anchor="b"/>
                </a:tc>
                <a:tc>
                  <a:txBody>
                    <a:bodyPr/>
                    <a:lstStyle/>
                    <a:p>
                      <a:pPr algn="ctr" fontAlgn="b"/>
                      <a:r>
                        <a:rPr lang="en-US" sz="1400" b="1" u="none" strike="noStrike" dirty="0">
                          <a:effectLst/>
                        </a:rPr>
                        <a:t>                    9.1 </a:t>
                      </a:r>
                      <a:endParaRPr lang="en-US" sz="1400" b="1" i="0" u="none" strike="noStrike" dirty="0">
                        <a:solidFill>
                          <a:srgbClr val="000000"/>
                        </a:solidFill>
                        <a:effectLst/>
                        <a:latin typeface="Calibri" panose="020F0502020204030204" pitchFamily="34" charset="0"/>
                      </a:endParaRPr>
                    </a:p>
                  </a:txBody>
                  <a:tcPr marL="6350" marR="6350" marT="6350" marB="0" anchor="b"/>
                </a:tc>
                <a:extLst>
                  <a:ext uri="{0D108BD9-81ED-4DB2-BD59-A6C34878D82A}">
                    <a16:rowId xmlns:a16="http://schemas.microsoft.com/office/drawing/2014/main" val="2246574363"/>
                  </a:ext>
                </a:extLst>
              </a:tr>
            </a:tbl>
          </a:graphicData>
        </a:graphic>
      </p:graphicFrame>
      <p:sp>
        <p:nvSpPr>
          <p:cNvPr id="10" name="Slide Number Placeholder 9">
            <a:extLst>
              <a:ext uri="{FF2B5EF4-FFF2-40B4-BE49-F238E27FC236}">
                <a16:creationId xmlns:a16="http://schemas.microsoft.com/office/drawing/2014/main" id="{063EB43D-C5D0-4262-AB15-6F9428EBFD83}"/>
              </a:ext>
            </a:extLst>
          </p:cNvPr>
          <p:cNvSpPr>
            <a:spLocks noGrp="1"/>
          </p:cNvSpPr>
          <p:nvPr>
            <p:ph type="sldNum" sz="quarter" idx="12"/>
          </p:nvPr>
        </p:nvSpPr>
        <p:spPr/>
        <p:txBody>
          <a:bodyPr/>
          <a:lstStyle/>
          <a:p>
            <a:pPr lvl="0"/>
            <a:fld id="{6537A761-896E-43B3-B9EB-894236AC1F9A}" type="slidenum">
              <a:rPr lang="en-US" smtClean="0"/>
              <a:t>39</a:t>
            </a:fld>
            <a:endParaRPr lang="en-US" dirty="0"/>
          </a:p>
        </p:txBody>
      </p:sp>
    </p:spTree>
    <p:extLst>
      <p:ext uri="{BB962C8B-B14F-4D97-AF65-F5344CB8AC3E}">
        <p14:creationId xmlns:p14="http://schemas.microsoft.com/office/powerpoint/2010/main" val="22822674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0" nodeType="clickEffect">
                                  <p:stCondLst>
                                    <p:cond delay="0"/>
                                  </p:stCondLst>
                                  <p:childTnLst>
                                    <p:set>
                                      <p:cBhvr>
                                        <p:cTn id="10" dur="1" fill="hold">
                                          <p:stCondLst>
                                            <p:cond delay="0"/>
                                          </p:stCondLst>
                                        </p:cTn>
                                        <p:tgtEl>
                                          <p:spTgt spid="16"/>
                                        </p:tgtEl>
                                        <p:attrNameLst>
                                          <p:attrName>style.visibility</p:attrName>
                                        </p:attrNameLst>
                                      </p:cBhvr>
                                      <p:to>
                                        <p:strVal val="hidden"/>
                                      </p:to>
                                    </p:set>
                                  </p:childTnLst>
                                </p:cTn>
                              </p:par>
                            </p:childTnLst>
                          </p:cTn>
                        </p:par>
                      </p:childTnLst>
                    </p:cTn>
                  </p:par>
                  <p:par>
                    <p:cTn id="11" fill="hold">
                      <p:stCondLst>
                        <p:cond delay="indefinite"/>
                      </p:stCondLst>
                      <p:childTnLst>
                        <p:par>
                          <p:cTn id="12" fill="hold">
                            <p:stCondLst>
                              <p:cond delay="0"/>
                            </p:stCondLst>
                            <p:childTnLst>
                              <p:par>
                                <p:cTn id="13" presetID="1" presetClass="exit"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1" presetClass="exit" presetSubtype="0" fill="hold" grpId="0" nodeType="clickEffect">
                                  <p:stCondLst>
                                    <p:cond delay="0"/>
                                  </p:stCondLst>
                                  <p:childTnLst>
                                    <p:set>
                                      <p:cBhvr>
                                        <p:cTn id="18" dur="1" fill="hold">
                                          <p:stCondLst>
                                            <p:cond delay="0"/>
                                          </p:stCondLst>
                                        </p:cTn>
                                        <p:tgtEl>
                                          <p:spTgt spid="7"/>
                                        </p:tgtEl>
                                        <p:attrNameLst>
                                          <p:attrName>style.visibility</p:attrName>
                                        </p:attrNameLst>
                                      </p:cBhvr>
                                      <p:to>
                                        <p:strVal val="hidden"/>
                                      </p:to>
                                    </p:set>
                                  </p:childTnLst>
                                </p:cTn>
                              </p:par>
                            </p:childTnLst>
                          </p:cTn>
                        </p:par>
                      </p:childTnLst>
                    </p:cTn>
                  </p:par>
                  <p:par>
                    <p:cTn id="19" fill="hold">
                      <p:stCondLst>
                        <p:cond delay="indefinite"/>
                      </p:stCondLst>
                      <p:childTnLst>
                        <p:par>
                          <p:cTn id="20" fill="hold">
                            <p:stCondLst>
                              <p:cond delay="0"/>
                            </p:stCondLst>
                            <p:childTnLst>
                              <p:par>
                                <p:cTn id="21" presetID="1" presetClass="exit" presetSubtype="0" fill="hold" grpId="0" nodeType="clickEffect">
                                  <p:stCondLst>
                                    <p:cond delay="0"/>
                                  </p:stCondLst>
                                  <p:childTnLst>
                                    <p:set>
                                      <p:cBhvr>
                                        <p:cTn id="22" dur="1" fill="hold">
                                          <p:stCondLst>
                                            <p:cond delay="0"/>
                                          </p:stCondLst>
                                        </p:cTn>
                                        <p:tgtEl>
                                          <p:spTgt spid="8"/>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1" presetClass="exit" presetSubtype="0" fill="hold" grpId="0" nodeType="clickEffect">
                                  <p:stCondLst>
                                    <p:cond delay="0"/>
                                  </p:stCondLst>
                                  <p:childTnLst>
                                    <p:set>
                                      <p:cBhvr>
                                        <p:cTn id="26" dur="1" fill="hold">
                                          <p:stCondLst>
                                            <p:cond delay="0"/>
                                          </p:stCondLst>
                                        </p:cTn>
                                        <p:tgtEl>
                                          <p:spTgt spid="9"/>
                                        </p:tgtEl>
                                        <p:attrNameLst>
                                          <p:attrName>style.visibility</p:attrName>
                                        </p:attrNameLst>
                                      </p:cBhvr>
                                      <p:to>
                                        <p:strVal val="hidden"/>
                                      </p:to>
                                    </p:set>
                                  </p:childTnLst>
                                </p:cTn>
                              </p:par>
                            </p:childTnLst>
                          </p:cTn>
                        </p:par>
                      </p:childTnLst>
                    </p:cTn>
                  </p:par>
                  <p:par>
                    <p:cTn id="27" fill="hold">
                      <p:stCondLst>
                        <p:cond delay="indefinite"/>
                      </p:stCondLst>
                      <p:childTnLst>
                        <p:par>
                          <p:cTn id="28" fill="hold">
                            <p:stCondLst>
                              <p:cond delay="0"/>
                            </p:stCondLst>
                            <p:childTnLst>
                              <p:par>
                                <p:cTn id="29" presetID="1" presetClass="exit" presetSubtype="0" fill="hold" grpId="0" nodeType="clickEffect">
                                  <p:stCondLst>
                                    <p:cond delay="0"/>
                                  </p:stCondLst>
                                  <p:childTnLst>
                                    <p:set>
                                      <p:cBhvr>
                                        <p:cTn id="30" dur="1" fill="hold">
                                          <p:stCondLst>
                                            <p:cond delay="0"/>
                                          </p:stCondLst>
                                        </p:cTn>
                                        <p:tgtEl>
                                          <p:spTgt spid="12"/>
                                        </p:tgtEl>
                                        <p:attrNameLst>
                                          <p:attrName>style.visibility</p:attrName>
                                        </p:attrNameLst>
                                      </p:cBhvr>
                                      <p:to>
                                        <p:strVal val="hidden"/>
                                      </p:to>
                                    </p:set>
                                  </p:childTnLst>
                                </p:cTn>
                              </p:par>
                            </p:childTnLst>
                          </p:cTn>
                        </p:par>
                      </p:childTnLst>
                    </p:cTn>
                  </p:par>
                  <p:par>
                    <p:cTn id="31" fill="hold">
                      <p:stCondLst>
                        <p:cond delay="indefinite"/>
                      </p:stCondLst>
                      <p:childTnLst>
                        <p:par>
                          <p:cTn id="32" fill="hold">
                            <p:stCondLst>
                              <p:cond delay="0"/>
                            </p:stCondLst>
                            <p:childTnLst>
                              <p:par>
                                <p:cTn id="33" presetID="1" presetClass="exit" presetSubtype="0" fill="hold" grpId="0" nodeType="clickEffect">
                                  <p:stCondLst>
                                    <p:cond delay="0"/>
                                  </p:stCondLst>
                                  <p:childTnLst>
                                    <p:set>
                                      <p:cBhvr>
                                        <p:cTn id="34" dur="1" fill="hold">
                                          <p:stCondLst>
                                            <p:cond delay="0"/>
                                          </p:stCondLst>
                                        </p:cTn>
                                        <p:tgtEl>
                                          <p:spTgt spid="13"/>
                                        </p:tgtEl>
                                        <p:attrNameLst>
                                          <p:attrName>style.visibility</p:attrName>
                                        </p:attrNameLst>
                                      </p:cBhvr>
                                      <p:to>
                                        <p:strVal val="hidden"/>
                                      </p:to>
                                    </p:set>
                                  </p:childTnLst>
                                </p:cTn>
                              </p:par>
                            </p:childTnLst>
                          </p:cTn>
                        </p:par>
                      </p:childTnLst>
                    </p:cTn>
                  </p:par>
                  <p:par>
                    <p:cTn id="35" fill="hold">
                      <p:stCondLst>
                        <p:cond delay="indefinite"/>
                      </p:stCondLst>
                      <p:childTnLst>
                        <p:par>
                          <p:cTn id="36" fill="hold">
                            <p:stCondLst>
                              <p:cond delay="0"/>
                            </p:stCondLst>
                            <p:childTnLst>
                              <p:par>
                                <p:cTn id="37" presetID="1" presetClass="exit" presetSubtype="0" fill="hold" grpId="0" nodeType="clickEffect">
                                  <p:stCondLst>
                                    <p:cond delay="0"/>
                                  </p:stCondLst>
                                  <p:childTnLst>
                                    <p:set>
                                      <p:cBhvr>
                                        <p:cTn id="38" dur="1" fill="hold">
                                          <p:stCondLst>
                                            <p:cond delay="0"/>
                                          </p:stCondLst>
                                        </p:cTn>
                                        <p:tgtEl>
                                          <p:spTgt spid="14"/>
                                        </p:tgtEl>
                                        <p:attrNameLst>
                                          <p:attrName>style.visibility</p:attrName>
                                        </p:attrNameLst>
                                      </p:cBhvr>
                                      <p:to>
                                        <p:strVal val="hidden"/>
                                      </p:to>
                                    </p:set>
                                  </p:childTnLst>
                                </p:cTn>
                              </p:par>
                            </p:childTnLst>
                          </p:cTn>
                        </p:par>
                      </p:childTnLst>
                    </p:cTn>
                  </p:par>
                  <p:par>
                    <p:cTn id="39" fill="hold">
                      <p:stCondLst>
                        <p:cond delay="indefinite"/>
                      </p:stCondLst>
                      <p:childTnLst>
                        <p:par>
                          <p:cTn id="40" fill="hold">
                            <p:stCondLst>
                              <p:cond delay="0"/>
                            </p:stCondLst>
                            <p:childTnLst>
                              <p:par>
                                <p:cTn id="41" presetID="1" presetClass="exit" presetSubtype="0" fill="hold" grpId="0" nodeType="clickEffect">
                                  <p:stCondLst>
                                    <p:cond delay="0"/>
                                  </p:stCondLst>
                                  <p:childTnLst>
                                    <p:set>
                                      <p:cBhvr>
                                        <p:cTn id="42" dur="1" fill="hold">
                                          <p:stCondLst>
                                            <p:cond delay="0"/>
                                          </p:stCondLst>
                                        </p:cTn>
                                        <p:tgtEl>
                                          <p:spTgt spid="15"/>
                                        </p:tgtEl>
                                        <p:attrNameLst>
                                          <p:attrName>style.visibility</p:attrName>
                                        </p:attrNameLst>
                                      </p:cBhvr>
                                      <p:to>
                                        <p:strVal val="hidden"/>
                                      </p:to>
                                    </p:set>
                                  </p:childTnLst>
                                </p:cTn>
                              </p:par>
                            </p:childTnLst>
                          </p:cTn>
                        </p:par>
                      </p:childTnLst>
                    </p:cTn>
                  </p:par>
                  <p:par>
                    <p:cTn id="43" fill="hold">
                      <p:stCondLst>
                        <p:cond delay="indefinite"/>
                      </p:stCondLst>
                      <p:childTnLst>
                        <p:par>
                          <p:cTn id="44" fill="hold">
                            <p:stCondLst>
                              <p:cond delay="0"/>
                            </p:stCondLst>
                            <p:childTnLst>
                              <p:par>
                                <p:cTn id="45" presetID="1" presetClass="exit" presetSubtype="0" fill="hold" grpId="0" nodeType="clickEffect">
                                  <p:stCondLst>
                                    <p:cond delay="0"/>
                                  </p:stCondLst>
                                  <p:childTnLst>
                                    <p:set>
                                      <p:cBhvr>
                                        <p:cTn id="46" dur="1" fill="hold">
                                          <p:stCondLst>
                                            <p:cond delay="0"/>
                                          </p:stCondLst>
                                        </p:cTn>
                                        <p:tgtEl>
                                          <p:spTgt spid="17"/>
                                        </p:tgtEl>
                                        <p:attrNameLst>
                                          <p:attrName>style.visibility</p:attrName>
                                        </p:attrNameLst>
                                      </p:cBhvr>
                                      <p:to>
                                        <p:strVal val="hidden"/>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3">
                                            <p:txEl>
                                              <p:pRg st="7" end="7"/>
                                            </p:txEl>
                                          </p:spTgt>
                                        </p:tgtEl>
                                        <p:attrNameLst>
                                          <p:attrName>style.visibility</p:attrName>
                                        </p:attrNameLst>
                                      </p:cBhvr>
                                      <p:to>
                                        <p:strVal val="visible"/>
                                      </p:to>
                                    </p:set>
                                  </p:childTnLst>
                                </p:cTn>
                              </p:par>
                              <p:par>
                                <p:cTn id="51" presetID="1" presetClass="entr" presetSubtype="0" fill="hold" nodeType="withEffect">
                                  <p:stCondLst>
                                    <p:cond delay="0"/>
                                  </p:stCondLst>
                                  <p:childTnLst>
                                    <p:set>
                                      <p:cBhvr>
                                        <p:cTn id="52"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9" grpId="0" animBg="1"/>
      <p:bldP spid="12" grpId="0" animBg="1"/>
      <p:bldP spid="13" grpId="0" animBg="1"/>
      <p:bldP spid="14" grpId="0" animBg="1"/>
      <p:bldP spid="15" grpId="0" animBg="1"/>
      <p:bldP spid="16" grpId="0" animBg="1"/>
      <p:bldP spid="17"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98CC87-7689-4E64-A154-7F264637E9AB}"/>
              </a:ext>
            </a:extLst>
          </p:cNvPr>
          <p:cNvSpPr>
            <a:spLocks noGrp="1"/>
          </p:cNvSpPr>
          <p:nvPr>
            <p:ph type="title"/>
          </p:nvPr>
        </p:nvSpPr>
        <p:spPr>
          <a:xfrm>
            <a:off x="267128" y="365125"/>
            <a:ext cx="3390472" cy="6492875"/>
          </a:xfrm>
        </p:spPr>
        <p:txBody>
          <a:bodyPr>
            <a:normAutofit/>
          </a:bodyPr>
          <a:lstStyle/>
          <a:p>
            <a:r>
              <a:rPr lang="en-US" dirty="0"/>
              <a:t>What ratios should we use?</a:t>
            </a:r>
            <a:br>
              <a:rPr lang="en-US" dirty="0"/>
            </a:br>
            <a:br>
              <a:rPr lang="en-US" dirty="0"/>
            </a:br>
            <a:r>
              <a:rPr lang="en-US" dirty="0"/>
              <a:t>From a leading Financial Accounting textbook</a:t>
            </a:r>
          </a:p>
        </p:txBody>
      </p:sp>
      <p:pic>
        <p:nvPicPr>
          <p:cNvPr id="3" name="Picture 2">
            <a:extLst>
              <a:ext uri="{FF2B5EF4-FFF2-40B4-BE49-F238E27FC236}">
                <a16:creationId xmlns:a16="http://schemas.microsoft.com/office/drawing/2014/main" id="{E31E34CF-1F02-4B06-B81C-23ED15F1F3F0}"/>
              </a:ext>
            </a:extLst>
          </p:cNvPr>
          <p:cNvPicPr>
            <a:picLocks noChangeAspect="1"/>
          </p:cNvPicPr>
          <p:nvPr/>
        </p:nvPicPr>
        <p:blipFill>
          <a:blip r:embed="rId3"/>
          <a:stretch>
            <a:fillRect/>
          </a:stretch>
        </p:blipFill>
        <p:spPr>
          <a:xfrm>
            <a:off x="4234452" y="-1"/>
            <a:ext cx="7957548" cy="6858001"/>
          </a:xfrm>
          <a:prstGeom prst="rect">
            <a:avLst/>
          </a:prstGeom>
        </p:spPr>
      </p:pic>
      <p:sp>
        <p:nvSpPr>
          <p:cNvPr id="4" name="Slide Number Placeholder 3">
            <a:extLst>
              <a:ext uri="{FF2B5EF4-FFF2-40B4-BE49-F238E27FC236}">
                <a16:creationId xmlns:a16="http://schemas.microsoft.com/office/drawing/2014/main" id="{F7394E5D-9569-4D5F-8325-8E5F1E9DA232}"/>
              </a:ext>
            </a:extLst>
          </p:cNvPr>
          <p:cNvSpPr>
            <a:spLocks noGrp="1"/>
          </p:cNvSpPr>
          <p:nvPr>
            <p:ph type="sldNum" sz="quarter" idx="12"/>
          </p:nvPr>
        </p:nvSpPr>
        <p:spPr/>
        <p:txBody>
          <a:bodyPr/>
          <a:lstStyle/>
          <a:p>
            <a:pPr lvl="0"/>
            <a:fld id="{B4DF8DBA-3E62-48D5-BBD5-4F51E5AA956A}" type="slidenum">
              <a:rPr lang="en-US" smtClean="0"/>
              <a:t>4</a:t>
            </a:fld>
            <a:endParaRPr lang="en-US" dirty="0"/>
          </a:p>
        </p:txBody>
      </p:sp>
    </p:spTree>
    <p:extLst>
      <p:ext uri="{BB962C8B-B14F-4D97-AF65-F5344CB8AC3E}">
        <p14:creationId xmlns:p14="http://schemas.microsoft.com/office/powerpoint/2010/main" val="195320926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a:extLst>
              <a:ext uri="{FF2B5EF4-FFF2-40B4-BE49-F238E27FC236}">
                <a16:creationId xmlns:a16="http://schemas.microsoft.com/office/drawing/2014/main" id="{2909661D-B710-45AB-996B-71A62D6DACBC}"/>
              </a:ext>
            </a:extLst>
          </p:cNvPr>
          <p:cNvGraphicFramePr>
            <a:graphicFrameLocks noGrp="1"/>
          </p:cNvGraphicFramePr>
          <p:nvPr>
            <p:extLst>
              <p:ext uri="{D42A27DB-BD31-4B8C-83A1-F6EECF244321}">
                <p14:modId xmlns:p14="http://schemas.microsoft.com/office/powerpoint/2010/main" val="903228327"/>
              </p:ext>
            </p:extLst>
          </p:nvPr>
        </p:nvGraphicFramePr>
        <p:xfrm>
          <a:off x="7901254" y="2956113"/>
          <a:ext cx="2783870" cy="3471012"/>
        </p:xfrm>
        <a:graphic>
          <a:graphicData uri="http://schemas.openxmlformats.org/drawingml/2006/table">
            <a:tbl>
              <a:tblPr>
                <a:tableStyleId>{5C22544A-7EE6-4342-B048-85BDC9FD1C3A}</a:tableStyleId>
              </a:tblPr>
              <a:tblGrid>
                <a:gridCol w="1391935">
                  <a:extLst>
                    <a:ext uri="{9D8B030D-6E8A-4147-A177-3AD203B41FA5}">
                      <a16:colId xmlns:a16="http://schemas.microsoft.com/office/drawing/2014/main" val="3985691546"/>
                    </a:ext>
                  </a:extLst>
                </a:gridCol>
                <a:gridCol w="1391935">
                  <a:extLst>
                    <a:ext uri="{9D8B030D-6E8A-4147-A177-3AD203B41FA5}">
                      <a16:colId xmlns:a16="http://schemas.microsoft.com/office/drawing/2014/main" val="3105858939"/>
                    </a:ext>
                  </a:extLst>
                </a:gridCol>
              </a:tblGrid>
              <a:tr h="578502">
                <a:tc>
                  <a:txBody>
                    <a:bodyPr/>
                    <a:lstStyle/>
                    <a:p>
                      <a:pPr algn="ctr" fontAlgn="b"/>
                      <a:r>
                        <a:rPr lang="en-US" sz="1500" b="1" u="none" strike="noStrike" dirty="0">
                          <a:effectLst/>
                        </a:rPr>
                        <a:t>Company</a:t>
                      </a:r>
                      <a:endParaRPr lang="en-US" sz="1500" b="1" i="0" u="none" strike="noStrike" dirty="0">
                        <a:solidFill>
                          <a:srgbClr val="000000"/>
                        </a:solidFill>
                        <a:effectLst/>
                        <a:latin typeface="Calibri" panose="020F0502020204030204" pitchFamily="34" charset="0"/>
                      </a:endParaRPr>
                    </a:p>
                  </a:txBody>
                  <a:tcPr marL="6350" marR="6350" marT="6350" marB="0" anchor="b"/>
                </a:tc>
                <a:tc>
                  <a:txBody>
                    <a:bodyPr/>
                    <a:lstStyle/>
                    <a:p>
                      <a:pPr algn="ctr" fontAlgn="b"/>
                      <a:r>
                        <a:rPr lang="en-US" sz="1500" b="1" u="none" strike="noStrike" dirty="0">
                          <a:effectLst/>
                        </a:rPr>
                        <a:t>Current ratio</a:t>
                      </a:r>
                      <a:endParaRPr lang="en-US" sz="1500" b="1" i="0" u="none" strike="noStrike" dirty="0">
                        <a:solidFill>
                          <a:srgbClr val="000000"/>
                        </a:solidFill>
                        <a:effectLst/>
                        <a:latin typeface="Calibri" panose="020F0502020204030204" pitchFamily="34" charset="0"/>
                      </a:endParaRPr>
                    </a:p>
                  </a:txBody>
                  <a:tcPr marL="6350" marR="6350" marT="6350" marB="0" anchor="b"/>
                </a:tc>
                <a:extLst>
                  <a:ext uri="{0D108BD9-81ED-4DB2-BD59-A6C34878D82A}">
                    <a16:rowId xmlns:a16="http://schemas.microsoft.com/office/drawing/2014/main" val="2645226773"/>
                  </a:ext>
                </a:extLst>
              </a:tr>
              <a:tr h="289251">
                <a:tc>
                  <a:txBody>
                    <a:bodyPr/>
                    <a:lstStyle/>
                    <a:p>
                      <a:pPr algn="ctr" fontAlgn="b"/>
                      <a:r>
                        <a:rPr lang="en-US" sz="1500" b="1" u="none" strike="noStrike" dirty="0">
                          <a:effectLst/>
                        </a:rPr>
                        <a:t>Hormel</a:t>
                      </a:r>
                      <a:endParaRPr lang="en-US" sz="1500" b="1" i="0" u="none" strike="noStrike" dirty="0">
                        <a:solidFill>
                          <a:srgbClr val="000000"/>
                        </a:solidFill>
                        <a:effectLst/>
                        <a:latin typeface="Calibri" panose="020F0502020204030204" pitchFamily="34" charset="0"/>
                      </a:endParaRPr>
                    </a:p>
                  </a:txBody>
                  <a:tcPr marL="6350" marR="6350" marT="6350" marB="0" anchor="b"/>
                </a:tc>
                <a:tc>
                  <a:txBody>
                    <a:bodyPr/>
                    <a:lstStyle/>
                    <a:p>
                      <a:pPr algn="ctr" fontAlgn="b"/>
                      <a:r>
                        <a:rPr lang="en-US" sz="1500" b="1" u="none" strike="noStrike" dirty="0">
                          <a:effectLst/>
                        </a:rPr>
                        <a:t>                    2.1 </a:t>
                      </a:r>
                      <a:endParaRPr lang="en-US" sz="1500" b="1" i="0" u="none" strike="noStrike" dirty="0">
                        <a:solidFill>
                          <a:srgbClr val="000000"/>
                        </a:solidFill>
                        <a:effectLst/>
                        <a:latin typeface="Calibri" panose="020F0502020204030204" pitchFamily="34" charset="0"/>
                      </a:endParaRPr>
                    </a:p>
                  </a:txBody>
                  <a:tcPr marL="6350" marR="6350" marT="6350" marB="0" anchor="b"/>
                </a:tc>
                <a:extLst>
                  <a:ext uri="{0D108BD9-81ED-4DB2-BD59-A6C34878D82A}">
                    <a16:rowId xmlns:a16="http://schemas.microsoft.com/office/drawing/2014/main" val="1259175200"/>
                  </a:ext>
                </a:extLst>
              </a:tr>
              <a:tr h="289251">
                <a:tc>
                  <a:txBody>
                    <a:bodyPr/>
                    <a:lstStyle/>
                    <a:p>
                      <a:pPr algn="ctr" fontAlgn="b"/>
                      <a:r>
                        <a:rPr lang="en-US" sz="1500" b="1" u="none" strike="noStrike" dirty="0">
                          <a:effectLst/>
                        </a:rPr>
                        <a:t>3M</a:t>
                      </a:r>
                      <a:endParaRPr lang="en-US" sz="1500" b="1" i="0" u="none" strike="noStrike" dirty="0">
                        <a:solidFill>
                          <a:srgbClr val="000000"/>
                        </a:solidFill>
                        <a:effectLst/>
                        <a:latin typeface="Calibri" panose="020F0502020204030204" pitchFamily="34" charset="0"/>
                      </a:endParaRPr>
                    </a:p>
                  </a:txBody>
                  <a:tcPr marL="6350" marR="6350" marT="6350" marB="0" anchor="b"/>
                </a:tc>
                <a:tc>
                  <a:txBody>
                    <a:bodyPr/>
                    <a:lstStyle/>
                    <a:p>
                      <a:pPr algn="ctr" fontAlgn="b"/>
                      <a:r>
                        <a:rPr lang="en-US" sz="1500" b="1" u="none" strike="noStrike" dirty="0">
                          <a:effectLst/>
                        </a:rPr>
                        <a:t>                    1.7 </a:t>
                      </a:r>
                      <a:endParaRPr lang="en-US" sz="1500" b="1" i="0" u="none" strike="noStrike" dirty="0">
                        <a:solidFill>
                          <a:srgbClr val="000000"/>
                        </a:solidFill>
                        <a:effectLst/>
                        <a:latin typeface="Calibri" panose="020F0502020204030204" pitchFamily="34" charset="0"/>
                      </a:endParaRPr>
                    </a:p>
                  </a:txBody>
                  <a:tcPr marL="6350" marR="6350" marT="6350" marB="0" anchor="b"/>
                </a:tc>
                <a:extLst>
                  <a:ext uri="{0D108BD9-81ED-4DB2-BD59-A6C34878D82A}">
                    <a16:rowId xmlns:a16="http://schemas.microsoft.com/office/drawing/2014/main" val="1746086230"/>
                  </a:ext>
                </a:extLst>
              </a:tr>
              <a:tr h="289251">
                <a:tc>
                  <a:txBody>
                    <a:bodyPr/>
                    <a:lstStyle/>
                    <a:p>
                      <a:pPr algn="ctr" fontAlgn="b"/>
                      <a:r>
                        <a:rPr lang="en-US" sz="1500" b="1" u="none" strike="noStrike" dirty="0">
                          <a:effectLst/>
                        </a:rPr>
                        <a:t>Boeing</a:t>
                      </a:r>
                      <a:endParaRPr lang="en-US" sz="1500" b="1" i="0" u="none" strike="noStrike" dirty="0">
                        <a:solidFill>
                          <a:srgbClr val="000000"/>
                        </a:solidFill>
                        <a:effectLst/>
                        <a:latin typeface="Calibri" panose="020F0502020204030204" pitchFamily="34" charset="0"/>
                      </a:endParaRPr>
                    </a:p>
                  </a:txBody>
                  <a:tcPr marL="6350" marR="6350" marT="6350" marB="0" anchor="b"/>
                </a:tc>
                <a:tc>
                  <a:txBody>
                    <a:bodyPr/>
                    <a:lstStyle/>
                    <a:p>
                      <a:pPr algn="ctr" fontAlgn="b"/>
                      <a:r>
                        <a:rPr lang="en-US" sz="1500" b="1" u="none" strike="noStrike" dirty="0">
                          <a:effectLst/>
                        </a:rPr>
                        <a:t>                    1.3 </a:t>
                      </a:r>
                      <a:endParaRPr lang="en-US" sz="1500" b="1" i="0" u="none" strike="noStrike" dirty="0">
                        <a:solidFill>
                          <a:srgbClr val="000000"/>
                        </a:solidFill>
                        <a:effectLst/>
                        <a:latin typeface="Calibri" panose="020F0502020204030204" pitchFamily="34" charset="0"/>
                      </a:endParaRPr>
                    </a:p>
                  </a:txBody>
                  <a:tcPr marL="6350" marR="6350" marT="6350" marB="0" anchor="b"/>
                </a:tc>
                <a:extLst>
                  <a:ext uri="{0D108BD9-81ED-4DB2-BD59-A6C34878D82A}">
                    <a16:rowId xmlns:a16="http://schemas.microsoft.com/office/drawing/2014/main" val="1108135335"/>
                  </a:ext>
                </a:extLst>
              </a:tr>
              <a:tr h="289251">
                <a:tc>
                  <a:txBody>
                    <a:bodyPr/>
                    <a:lstStyle/>
                    <a:p>
                      <a:pPr algn="ctr" fontAlgn="b"/>
                      <a:r>
                        <a:rPr lang="en-US" sz="1500" b="1" u="none" strike="noStrike" dirty="0">
                          <a:effectLst/>
                        </a:rPr>
                        <a:t>Ecolab</a:t>
                      </a:r>
                      <a:endParaRPr lang="en-US" sz="1500" b="1" i="0" u="none" strike="noStrike" dirty="0">
                        <a:solidFill>
                          <a:srgbClr val="000000"/>
                        </a:solidFill>
                        <a:effectLst/>
                        <a:latin typeface="Calibri" panose="020F0502020204030204" pitchFamily="34" charset="0"/>
                      </a:endParaRPr>
                    </a:p>
                  </a:txBody>
                  <a:tcPr marL="6350" marR="6350" marT="6350" marB="0" anchor="b"/>
                </a:tc>
                <a:tc>
                  <a:txBody>
                    <a:bodyPr/>
                    <a:lstStyle/>
                    <a:p>
                      <a:pPr algn="ctr" fontAlgn="b"/>
                      <a:r>
                        <a:rPr lang="en-US" sz="1500" b="1" u="none" strike="noStrike" dirty="0">
                          <a:effectLst/>
                        </a:rPr>
                        <a:t>                    1.3 </a:t>
                      </a:r>
                      <a:endParaRPr lang="en-US" sz="1500" b="1" i="0" u="none" strike="noStrike" dirty="0">
                        <a:solidFill>
                          <a:srgbClr val="000000"/>
                        </a:solidFill>
                        <a:effectLst/>
                        <a:latin typeface="Calibri" panose="020F0502020204030204" pitchFamily="34" charset="0"/>
                      </a:endParaRPr>
                    </a:p>
                  </a:txBody>
                  <a:tcPr marL="6350" marR="6350" marT="6350" marB="0" anchor="b"/>
                </a:tc>
                <a:extLst>
                  <a:ext uri="{0D108BD9-81ED-4DB2-BD59-A6C34878D82A}">
                    <a16:rowId xmlns:a16="http://schemas.microsoft.com/office/drawing/2014/main" val="168469920"/>
                  </a:ext>
                </a:extLst>
              </a:tr>
              <a:tr h="289251">
                <a:tc>
                  <a:txBody>
                    <a:bodyPr/>
                    <a:lstStyle/>
                    <a:p>
                      <a:pPr algn="ctr" fontAlgn="b"/>
                      <a:r>
                        <a:rPr lang="en-US" sz="1500" b="1" u="none" strike="noStrike" dirty="0">
                          <a:effectLst/>
                        </a:rPr>
                        <a:t>Amazon</a:t>
                      </a:r>
                      <a:endParaRPr lang="en-US" sz="1500" b="1" i="0" u="none" strike="noStrike" dirty="0">
                        <a:solidFill>
                          <a:srgbClr val="000000"/>
                        </a:solidFill>
                        <a:effectLst/>
                        <a:latin typeface="Calibri" panose="020F0502020204030204" pitchFamily="34" charset="0"/>
                      </a:endParaRPr>
                    </a:p>
                  </a:txBody>
                  <a:tcPr marL="6350" marR="6350" marT="6350" marB="0" anchor="b"/>
                </a:tc>
                <a:tc>
                  <a:txBody>
                    <a:bodyPr/>
                    <a:lstStyle/>
                    <a:p>
                      <a:pPr algn="ctr" fontAlgn="b"/>
                      <a:r>
                        <a:rPr lang="en-US" sz="1500" b="1" u="none" strike="noStrike" dirty="0">
                          <a:effectLst/>
                        </a:rPr>
                        <a:t>                    1.1 </a:t>
                      </a:r>
                      <a:endParaRPr lang="en-US" sz="1500" b="1" i="0" u="none" strike="noStrike" dirty="0">
                        <a:solidFill>
                          <a:srgbClr val="000000"/>
                        </a:solidFill>
                        <a:effectLst/>
                        <a:latin typeface="Calibri" panose="020F0502020204030204" pitchFamily="34" charset="0"/>
                      </a:endParaRPr>
                    </a:p>
                  </a:txBody>
                  <a:tcPr marL="6350" marR="6350" marT="6350" marB="0" anchor="b"/>
                </a:tc>
                <a:extLst>
                  <a:ext uri="{0D108BD9-81ED-4DB2-BD59-A6C34878D82A}">
                    <a16:rowId xmlns:a16="http://schemas.microsoft.com/office/drawing/2014/main" val="2941921768"/>
                  </a:ext>
                </a:extLst>
              </a:tr>
              <a:tr h="289251">
                <a:tc>
                  <a:txBody>
                    <a:bodyPr/>
                    <a:lstStyle/>
                    <a:p>
                      <a:pPr algn="ctr" fontAlgn="b"/>
                      <a:r>
                        <a:rPr lang="en-US" sz="1500" b="1" u="none" strike="noStrike" dirty="0">
                          <a:effectLst/>
                        </a:rPr>
                        <a:t>Apple</a:t>
                      </a:r>
                      <a:endParaRPr lang="en-US" sz="1500" b="1" i="0" u="none" strike="noStrike" dirty="0">
                        <a:solidFill>
                          <a:srgbClr val="000000"/>
                        </a:solidFill>
                        <a:effectLst/>
                        <a:latin typeface="Calibri" panose="020F0502020204030204" pitchFamily="34" charset="0"/>
                      </a:endParaRPr>
                    </a:p>
                  </a:txBody>
                  <a:tcPr marL="6350" marR="6350" marT="6350" marB="0" anchor="b"/>
                </a:tc>
                <a:tc>
                  <a:txBody>
                    <a:bodyPr/>
                    <a:lstStyle/>
                    <a:p>
                      <a:pPr algn="ctr" fontAlgn="b"/>
                      <a:r>
                        <a:rPr lang="en-US" sz="1500" b="1" u="none" strike="noStrike" dirty="0">
                          <a:effectLst/>
                        </a:rPr>
                        <a:t>                    1.1 </a:t>
                      </a:r>
                      <a:endParaRPr lang="en-US" sz="1500" b="1" i="0" u="none" strike="noStrike" dirty="0">
                        <a:solidFill>
                          <a:srgbClr val="000000"/>
                        </a:solidFill>
                        <a:effectLst/>
                        <a:latin typeface="Calibri" panose="020F0502020204030204" pitchFamily="34" charset="0"/>
                      </a:endParaRPr>
                    </a:p>
                  </a:txBody>
                  <a:tcPr marL="6350" marR="6350" marT="6350" marB="0" anchor="b"/>
                </a:tc>
                <a:extLst>
                  <a:ext uri="{0D108BD9-81ED-4DB2-BD59-A6C34878D82A}">
                    <a16:rowId xmlns:a16="http://schemas.microsoft.com/office/drawing/2014/main" val="2353365044"/>
                  </a:ext>
                </a:extLst>
              </a:tr>
              <a:tr h="289251">
                <a:tc>
                  <a:txBody>
                    <a:bodyPr/>
                    <a:lstStyle/>
                    <a:p>
                      <a:pPr algn="ctr" fontAlgn="b"/>
                      <a:r>
                        <a:rPr lang="en-US" sz="1500" b="1" u="none" strike="noStrike" dirty="0">
                          <a:effectLst/>
                        </a:rPr>
                        <a:t>Target</a:t>
                      </a:r>
                      <a:endParaRPr lang="en-US" sz="1500" b="1" i="0" u="none" strike="noStrike" dirty="0">
                        <a:solidFill>
                          <a:srgbClr val="000000"/>
                        </a:solidFill>
                        <a:effectLst/>
                        <a:latin typeface="Calibri" panose="020F0502020204030204" pitchFamily="34" charset="0"/>
                      </a:endParaRPr>
                    </a:p>
                  </a:txBody>
                  <a:tcPr marL="6350" marR="6350" marT="6350" marB="0" anchor="b"/>
                </a:tc>
                <a:tc>
                  <a:txBody>
                    <a:bodyPr/>
                    <a:lstStyle/>
                    <a:p>
                      <a:pPr algn="ctr" fontAlgn="b"/>
                      <a:r>
                        <a:rPr lang="en-US" sz="1500" b="1" u="none" strike="noStrike" dirty="0">
                          <a:effectLst/>
                        </a:rPr>
                        <a:t>                    1.0 </a:t>
                      </a:r>
                      <a:endParaRPr lang="en-US" sz="1500" b="1" i="0" u="none" strike="noStrike" dirty="0">
                        <a:solidFill>
                          <a:srgbClr val="000000"/>
                        </a:solidFill>
                        <a:effectLst/>
                        <a:latin typeface="Calibri" panose="020F0502020204030204" pitchFamily="34" charset="0"/>
                      </a:endParaRPr>
                    </a:p>
                  </a:txBody>
                  <a:tcPr marL="6350" marR="6350" marT="6350" marB="0" anchor="b"/>
                </a:tc>
                <a:extLst>
                  <a:ext uri="{0D108BD9-81ED-4DB2-BD59-A6C34878D82A}">
                    <a16:rowId xmlns:a16="http://schemas.microsoft.com/office/drawing/2014/main" val="601313094"/>
                  </a:ext>
                </a:extLst>
              </a:tr>
              <a:tr h="289251">
                <a:tc>
                  <a:txBody>
                    <a:bodyPr/>
                    <a:lstStyle/>
                    <a:p>
                      <a:pPr algn="ctr" fontAlgn="b"/>
                      <a:r>
                        <a:rPr lang="en-US" sz="1500" b="1" u="none" strike="noStrike" dirty="0">
                          <a:effectLst/>
                        </a:rPr>
                        <a:t>Xcel Energy</a:t>
                      </a:r>
                      <a:endParaRPr lang="en-US" sz="1500" b="1" i="0" u="none" strike="noStrike" dirty="0">
                        <a:solidFill>
                          <a:srgbClr val="000000"/>
                        </a:solidFill>
                        <a:effectLst/>
                        <a:latin typeface="Calibri" panose="020F0502020204030204" pitchFamily="34" charset="0"/>
                      </a:endParaRPr>
                    </a:p>
                  </a:txBody>
                  <a:tcPr marL="6350" marR="6350" marT="6350" marB="0" anchor="b"/>
                </a:tc>
                <a:tc>
                  <a:txBody>
                    <a:bodyPr/>
                    <a:lstStyle/>
                    <a:p>
                      <a:pPr algn="ctr" fontAlgn="b"/>
                      <a:r>
                        <a:rPr lang="en-US" sz="1500" b="1" u="none" strike="noStrike" dirty="0">
                          <a:effectLst/>
                        </a:rPr>
                        <a:t>                    0.8 </a:t>
                      </a:r>
                      <a:endParaRPr lang="en-US" sz="1500" b="1" i="0" u="none" strike="noStrike" dirty="0">
                        <a:solidFill>
                          <a:srgbClr val="000000"/>
                        </a:solidFill>
                        <a:effectLst/>
                        <a:latin typeface="Calibri" panose="020F0502020204030204" pitchFamily="34" charset="0"/>
                      </a:endParaRPr>
                    </a:p>
                  </a:txBody>
                  <a:tcPr marL="6350" marR="6350" marT="6350" marB="0" anchor="b"/>
                </a:tc>
                <a:extLst>
                  <a:ext uri="{0D108BD9-81ED-4DB2-BD59-A6C34878D82A}">
                    <a16:rowId xmlns:a16="http://schemas.microsoft.com/office/drawing/2014/main" val="1387462840"/>
                  </a:ext>
                </a:extLst>
              </a:tr>
              <a:tr h="289251">
                <a:tc>
                  <a:txBody>
                    <a:bodyPr/>
                    <a:lstStyle/>
                    <a:p>
                      <a:pPr algn="ctr" fontAlgn="b"/>
                      <a:r>
                        <a:rPr lang="en-US" sz="1500" b="1" u="none" strike="noStrike" dirty="0">
                          <a:effectLst/>
                        </a:rPr>
                        <a:t>UnitedHealth</a:t>
                      </a:r>
                      <a:endParaRPr lang="en-US" sz="1500" b="1" i="0" u="none" strike="noStrike" dirty="0">
                        <a:solidFill>
                          <a:srgbClr val="000000"/>
                        </a:solidFill>
                        <a:effectLst/>
                        <a:latin typeface="Calibri" panose="020F0502020204030204" pitchFamily="34" charset="0"/>
                      </a:endParaRPr>
                    </a:p>
                  </a:txBody>
                  <a:tcPr marL="6350" marR="6350" marT="6350" marB="0" anchor="b"/>
                </a:tc>
                <a:tc>
                  <a:txBody>
                    <a:bodyPr/>
                    <a:lstStyle/>
                    <a:p>
                      <a:pPr algn="ctr" fontAlgn="b"/>
                      <a:r>
                        <a:rPr lang="en-US" sz="1500" b="1" u="none" strike="noStrike" dirty="0">
                          <a:effectLst/>
                        </a:rPr>
                        <a:t>                    0.8 </a:t>
                      </a:r>
                      <a:endParaRPr lang="en-US" sz="1500" b="1" i="0" u="none" strike="noStrike" dirty="0">
                        <a:solidFill>
                          <a:srgbClr val="000000"/>
                        </a:solidFill>
                        <a:effectLst/>
                        <a:latin typeface="Calibri" panose="020F0502020204030204" pitchFamily="34" charset="0"/>
                      </a:endParaRPr>
                    </a:p>
                  </a:txBody>
                  <a:tcPr marL="6350" marR="6350" marT="6350" marB="0" anchor="b"/>
                </a:tc>
                <a:extLst>
                  <a:ext uri="{0D108BD9-81ED-4DB2-BD59-A6C34878D82A}">
                    <a16:rowId xmlns:a16="http://schemas.microsoft.com/office/drawing/2014/main" val="3307857847"/>
                  </a:ext>
                </a:extLst>
              </a:tr>
              <a:tr h="289251">
                <a:tc>
                  <a:txBody>
                    <a:bodyPr/>
                    <a:lstStyle/>
                    <a:p>
                      <a:pPr algn="ctr" fontAlgn="b"/>
                      <a:r>
                        <a:rPr lang="en-US" sz="1500" b="1" u="none" strike="noStrike" dirty="0">
                          <a:effectLst/>
                        </a:rPr>
                        <a:t>AT&amp;T</a:t>
                      </a:r>
                      <a:endParaRPr lang="en-US" sz="1500" b="1" i="0" u="none" strike="noStrike" dirty="0">
                        <a:solidFill>
                          <a:srgbClr val="000000"/>
                        </a:solidFill>
                        <a:effectLst/>
                        <a:latin typeface="Calibri" panose="020F0502020204030204" pitchFamily="34" charset="0"/>
                      </a:endParaRPr>
                    </a:p>
                  </a:txBody>
                  <a:tcPr marL="6350" marR="6350" marT="6350" marB="0" anchor="b"/>
                </a:tc>
                <a:tc>
                  <a:txBody>
                    <a:bodyPr/>
                    <a:lstStyle/>
                    <a:p>
                      <a:pPr algn="ctr" fontAlgn="b"/>
                      <a:r>
                        <a:rPr lang="en-US" sz="1500" b="1" u="none" strike="noStrike" dirty="0">
                          <a:effectLst/>
                        </a:rPr>
                        <a:t>                    0.7 </a:t>
                      </a:r>
                      <a:endParaRPr lang="en-US" sz="1500" b="1" i="0" u="none" strike="noStrike" dirty="0">
                        <a:solidFill>
                          <a:srgbClr val="000000"/>
                        </a:solidFill>
                        <a:effectLst/>
                        <a:latin typeface="Calibri" panose="020F0502020204030204" pitchFamily="34" charset="0"/>
                      </a:endParaRPr>
                    </a:p>
                  </a:txBody>
                  <a:tcPr marL="6350" marR="6350" marT="6350" marB="0" anchor="b"/>
                </a:tc>
                <a:extLst>
                  <a:ext uri="{0D108BD9-81ED-4DB2-BD59-A6C34878D82A}">
                    <a16:rowId xmlns:a16="http://schemas.microsoft.com/office/drawing/2014/main" val="1286881534"/>
                  </a:ext>
                </a:extLst>
              </a:tr>
            </a:tbl>
          </a:graphicData>
        </a:graphic>
      </p:graphicFrame>
      <p:sp>
        <p:nvSpPr>
          <p:cNvPr id="2" name="Title 1">
            <a:extLst>
              <a:ext uri="{FF2B5EF4-FFF2-40B4-BE49-F238E27FC236}">
                <a16:creationId xmlns:a16="http://schemas.microsoft.com/office/drawing/2014/main" id="{6C07E3EE-F2C4-4352-99D0-0B267FE20513}"/>
              </a:ext>
            </a:extLst>
          </p:cNvPr>
          <p:cNvSpPr>
            <a:spLocks noGrp="1"/>
          </p:cNvSpPr>
          <p:nvPr>
            <p:ph type="title"/>
          </p:nvPr>
        </p:nvSpPr>
        <p:spPr>
          <a:xfrm>
            <a:off x="8106310" y="342822"/>
            <a:ext cx="3247490" cy="1325563"/>
          </a:xfrm>
        </p:spPr>
        <p:txBody>
          <a:bodyPr/>
          <a:lstStyle/>
          <a:p>
            <a:r>
              <a:rPr lang="en-US" dirty="0"/>
              <a:t>Current Ratio</a:t>
            </a:r>
          </a:p>
        </p:txBody>
      </p:sp>
      <p:sp>
        <p:nvSpPr>
          <p:cNvPr id="3" name="Content Placeholder 2">
            <a:extLst>
              <a:ext uri="{FF2B5EF4-FFF2-40B4-BE49-F238E27FC236}">
                <a16:creationId xmlns:a16="http://schemas.microsoft.com/office/drawing/2014/main" id="{0828ACEF-8B99-463F-B439-018E46165E89}"/>
              </a:ext>
            </a:extLst>
          </p:cNvPr>
          <p:cNvSpPr>
            <a:spLocks noGrp="1"/>
          </p:cNvSpPr>
          <p:nvPr>
            <p:ph idx="1"/>
          </p:nvPr>
        </p:nvSpPr>
        <p:spPr>
          <a:xfrm>
            <a:off x="242299" y="196283"/>
            <a:ext cx="10515600" cy="2643633"/>
          </a:xfrm>
        </p:spPr>
        <p:txBody>
          <a:bodyPr>
            <a:normAutofit fontScale="70000" lnSpcReduction="20000"/>
          </a:bodyPr>
          <a:lstStyle/>
          <a:p>
            <a:r>
              <a:rPr lang="en-US" u="sng" dirty="0"/>
              <a:t>Current Assets</a:t>
            </a:r>
          </a:p>
          <a:p>
            <a:pPr marL="0" indent="0">
              <a:buNone/>
            </a:pPr>
            <a:r>
              <a:rPr lang="en-US" dirty="0"/>
              <a:t>Current Liabilities</a:t>
            </a:r>
          </a:p>
          <a:p>
            <a:pPr marL="0" indent="0">
              <a:buNone/>
            </a:pPr>
            <a:endParaRPr lang="en-US" sz="1000" dirty="0"/>
          </a:p>
          <a:p>
            <a:r>
              <a:rPr lang="en-US" dirty="0"/>
              <a:t>Higher is…</a:t>
            </a:r>
          </a:p>
          <a:p>
            <a:pPr lvl="1"/>
            <a:r>
              <a:rPr lang="en-US" dirty="0"/>
              <a:t>Conservative</a:t>
            </a:r>
          </a:p>
          <a:p>
            <a:pPr lvl="1"/>
            <a:endParaRPr lang="en-US" dirty="0"/>
          </a:p>
          <a:p>
            <a:pPr lvl="1"/>
            <a:endParaRPr lang="en-US" dirty="0"/>
          </a:p>
          <a:p>
            <a:r>
              <a:rPr lang="en-US" dirty="0"/>
              <a:t>Median was</a:t>
            </a:r>
          </a:p>
          <a:p>
            <a:pPr lvl="1"/>
            <a:r>
              <a:rPr lang="en-US" dirty="0"/>
              <a:t>1.1</a:t>
            </a:r>
          </a:p>
          <a:p>
            <a:endParaRPr lang="en-US" dirty="0"/>
          </a:p>
        </p:txBody>
      </p:sp>
      <p:sp>
        <p:nvSpPr>
          <p:cNvPr id="6" name="Rectangle 5">
            <a:extLst>
              <a:ext uri="{FF2B5EF4-FFF2-40B4-BE49-F238E27FC236}">
                <a16:creationId xmlns:a16="http://schemas.microsoft.com/office/drawing/2014/main" id="{71044225-EA54-4DD3-82D4-F04374796C0D}"/>
              </a:ext>
            </a:extLst>
          </p:cNvPr>
          <p:cNvSpPr/>
          <p:nvPr/>
        </p:nvSpPr>
        <p:spPr>
          <a:xfrm>
            <a:off x="8010204" y="3820622"/>
            <a:ext cx="1140432" cy="259527"/>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US" dirty="0"/>
          </a:p>
        </p:txBody>
      </p:sp>
      <p:sp>
        <p:nvSpPr>
          <p:cNvPr id="7" name="Rectangle 6">
            <a:extLst>
              <a:ext uri="{FF2B5EF4-FFF2-40B4-BE49-F238E27FC236}">
                <a16:creationId xmlns:a16="http://schemas.microsoft.com/office/drawing/2014/main" id="{FACBA1E2-1DEF-440E-BE4D-36512F8DEF3D}"/>
              </a:ext>
            </a:extLst>
          </p:cNvPr>
          <p:cNvSpPr/>
          <p:nvPr/>
        </p:nvSpPr>
        <p:spPr>
          <a:xfrm>
            <a:off x="8010204" y="4134879"/>
            <a:ext cx="1140432" cy="259527"/>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US" dirty="0"/>
          </a:p>
        </p:txBody>
      </p:sp>
      <p:sp>
        <p:nvSpPr>
          <p:cNvPr id="8" name="Rectangle 7">
            <a:extLst>
              <a:ext uri="{FF2B5EF4-FFF2-40B4-BE49-F238E27FC236}">
                <a16:creationId xmlns:a16="http://schemas.microsoft.com/office/drawing/2014/main" id="{8EB5C461-08D3-4115-9B79-584D531000F2}"/>
              </a:ext>
            </a:extLst>
          </p:cNvPr>
          <p:cNvSpPr/>
          <p:nvPr/>
        </p:nvSpPr>
        <p:spPr>
          <a:xfrm>
            <a:off x="8010204" y="4450698"/>
            <a:ext cx="1140432" cy="259527"/>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US" dirty="0"/>
          </a:p>
        </p:txBody>
      </p:sp>
      <p:sp>
        <p:nvSpPr>
          <p:cNvPr id="9" name="Rectangle 8">
            <a:extLst>
              <a:ext uri="{FF2B5EF4-FFF2-40B4-BE49-F238E27FC236}">
                <a16:creationId xmlns:a16="http://schemas.microsoft.com/office/drawing/2014/main" id="{46FF30B8-A4E0-4964-9109-C7454D0D9283}"/>
              </a:ext>
            </a:extLst>
          </p:cNvPr>
          <p:cNvSpPr/>
          <p:nvPr/>
        </p:nvSpPr>
        <p:spPr>
          <a:xfrm>
            <a:off x="8010204" y="4710225"/>
            <a:ext cx="1140432" cy="307197"/>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US" dirty="0"/>
          </a:p>
        </p:txBody>
      </p:sp>
      <p:sp>
        <p:nvSpPr>
          <p:cNvPr id="12" name="Rectangle 11">
            <a:extLst>
              <a:ext uri="{FF2B5EF4-FFF2-40B4-BE49-F238E27FC236}">
                <a16:creationId xmlns:a16="http://schemas.microsoft.com/office/drawing/2014/main" id="{51E1F0D7-7818-4012-8E5E-FA60B3098B07}"/>
              </a:ext>
            </a:extLst>
          </p:cNvPr>
          <p:cNvSpPr/>
          <p:nvPr/>
        </p:nvSpPr>
        <p:spPr>
          <a:xfrm>
            <a:off x="8010204" y="5055096"/>
            <a:ext cx="1140432" cy="259527"/>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US" dirty="0"/>
          </a:p>
        </p:txBody>
      </p:sp>
      <p:sp>
        <p:nvSpPr>
          <p:cNvPr id="13" name="Rectangle 12">
            <a:extLst>
              <a:ext uri="{FF2B5EF4-FFF2-40B4-BE49-F238E27FC236}">
                <a16:creationId xmlns:a16="http://schemas.microsoft.com/office/drawing/2014/main" id="{FB83AD4B-91D2-4B2F-91B7-73D08F2023B1}"/>
              </a:ext>
            </a:extLst>
          </p:cNvPr>
          <p:cNvSpPr/>
          <p:nvPr/>
        </p:nvSpPr>
        <p:spPr>
          <a:xfrm>
            <a:off x="8010204" y="5364302"/>
            <a:ext cx="1140432" cy="259527"/>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US" dirty="0"/>
          </a:p>
        </p:txBody>
      </p:sp>
      <p:sp>
        <p:nvSpPr>
          <p:cNvPr id="14" name="Rectangle 13">
            <a:extLst>
              <a:ext uri="{FF2B5EF4-FFF2-40B4-BE49-F238E27FC236}">
                <a16:creationId xmlns:a16="http://schemas.microsoft.com/office/drawing/2014/main" id="{89A093C9-D233-48BA-B821-376C0F9E9176}"/>
              </a:ext>
            </a:extLst>
          </p:cNvPr>
          <p:cNvSpPr/>
          <p:nvPr/>
        </p:nvSpPr>
        <p:spPr>
          <a:xfrm>
            <a:off x="8022405" y="5647321"/>
            <a:ext cx="1140432" cy="259527"/>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US" dirty="0"/>
          </a:p>
        </p:txBody>
      </p:sp>
      <p:sp>
        <p:nvSpPr>
          <p:cNvPr id="15" name="Rectangle 14">
            <a:extLst>
              <a:ext uri="{FF2B5EF4-FFF2-40B4-BE49-F238E27FC236}">
                <a16:creationId xmlns:a16="http://schemas.microsoft.com/office/drawing/2014/main" id="{7C6C0FA9-8F6D-4B36-84A6-40B7E301ED75}"/>
              </a:ext>
            </a:extLst>
          </p:cNvPr>
          <p:cNvSpPr/>
          <p:nvPr/>
        </p:nvSpPr>
        <p:spPr>
          <a:xfrm>
            <a:off x="8010204" y="5923012"/>
            <a:ext cx="1140432" cy="259527"/>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US" dirty="0"/>
          </a:p>
        </p:txBody>
      </p:sp>
      <p:sp>
        <p:nvSpPr>
          <p:cNvPr id="16" name="Rectangle 15">
            <a:extLst>
              <a:ext uri="{FF2B5EF4-FFF2-40B4-BE49-F238E27FC236}">
                <a16:creationId xmlns:a16="http://schemas.microsoft.com/office/drawing/2014/main" id="{A3CE074D-8819-4BFC-8E37-A29C115841B5}"/>
              </a:ext>
            </a:extLst>
          </p:cNvPr>
          <p:cNvSpPr/>
          <p:nvPr/>
        </p:nvSpPr>
        <p:spPr>
          <a:xfrm>
            <a:off x="8010204" y="3529326"/>
            <a:ext cx="1140432" cy="259527"/>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US" dirty="0"/>
          </a:p>
        </p:txBody>
      </p:sp>
      <p:sp>
        <p:nvSpPr>
          <p:cNvPr id="17" name="Rectangle 16">
            <a:extLst>
              <a:ext uri="{FF2B5EF4-FFF2-40B4-BE49-F238E27FC236}">
                <a16:creationId xmlns:a16="http://schemas.microsoft.com/office/drawing/2014/main" id="{52951E61-7E10-4210-9DD2-C61DDD6E016F}"/>
              </a:ext>
            </a:extLst>
          </p:cNvPr>
          <p:cNvSpPr/>
          <p:nvPr/>
        </p:nvSpPr>
        <p:spPr>
          <a:xfrm>
            <a:off x="8022405" y="6177872"/>
            <a:ext cx="1140432" cy="259527"/>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US" dirty="0"/>
          </a:p>
        </p:txBody>
      </p:sp>
      <p:graphicFrame>
        <p:nvGraphicFramePr>
          <p:cNvPr id="4" name="Table 3">
            <a:extLst>
              <a:ext uri="{FF2B5EF4-FFF2-40B4-BE49-F238E27FC236}">
                <a16:creationId xmlns:a16="http://schemas.microsoft.com/office/drawing/2014/main" id="{ED5A4A83-6AAF-410C-B511-43F577A02014}"/>
              </a:ext>
            </a:extLst>
          </p:cNvPr>
          <p:cNvGraphicFramePr>
            <a:graphicFrameLocks noGrp="1"/>
          </p:cNvGraphicFramePr>
          <p:nvPr>
            <p:extLst>
              <p:ext uri="{D42A27DB-BD31-4B8C-83A1-F6EECF244321}">
                <p14:modId xmlns:p14="http://schemas.microsoft.com/office/powerpoint/2010/main" val="710633234"/>
              </p:ext>
            </p:extLst>
          </p:nvPr>
        </p:nvGraphicFramePr>
        <p:xfrm>
          <a:off x="4017195" y="2835667"/>
          <a:ext cx="2488490" cy="3639804"/>
        </p:xfrm>
        <a:graphic>
          <a:graphicData uri="http://schemas.openxmlformats.org/drawingml/2006/table">
            <a:tbl>
              <a:tblPr>
                <a:tableStyleId>{5C22544A-7EE6-4342-B048-85BDC9FD1C3A}</a:tableStyleId>
              </a:tblPr>
              <a:tblGrid>
                <a:gridCol w="1244245">
                  <a:extLst>
                    <a:ext uri="{9D8B030D-6E8A-4147-A177-3AD203B41FA5}">
                      <a16:colId xmlns:a16="http://schemas.microsoft.com/office/drawing/2014/main" val="3645464339"/>
                    </a:ext>
                  </a:extLst>
                </a:gridCol>
                <a:gridCol w="1244245">
                  <a:extLst>
                    <a:ext uri="{9D8B030D-6E8A-4147-A177-3AD203B41FA5}">
                      <a16:colId xmlns:a16="http://schemas.microsoft.com/office/drawing/2014/main" val="1846254619"/>
                    </a:ext>
                  </a:extLst>
                </a:gridCol>
              </a:tblGrid>
              <a:tr h="606634">
                <a:tc>
                  <a:txBody>
                    <a:bodyPr/>
                    <a:lstStyle/>
                    <a:p>
                      <a:pPr algn="ctr" fontAlgn="b"/>
                      <a:r>
                        <a:rPr lang="en-US" sz="1500" b="1" u="none" strike="noStrike" dirty="0">
                          <a:effectLst/>
                        </a:rPr>
                        <a:t>Company</a:t>
                      </a:r>
                      <a:endParaRPr lang="en-US" sz="1500" b="1" i="0" u="none" strike="noStrike" dirty="0">
                        <a:solidFill>
                          <a:srgbClr val="000000"/>
                        </a:solidFill>
                        <a:effectLst/>
                        <a:latin typeface="Calibri" panose="020F0502020204030204" pitchFamily="34" charset="0"/>
                      </a:endParaRPr>
                    </a:p>
                  </a:txBody>
                  <a:tcPr marL="6350" marR="6350" marT="6350" marB="0" anchor="b"/>
                </a:tc>
                <a:tc>
                  <a:txBody>
                    <a:bodyPr/>
                    <a:lstStyle/>
                    <a:p>
                      <a:pPr algn="ctr" fontAlgn="b"/>
                      <a:r>
                        <a:rPr lang="en-US" sz="1500" b="1" u="none" strike="noStrike" dirty="0">
                          <a:effectLst/>
                        </a:rPr>
                        <a:t>Current ratio</a:t>
                      </a:r>
                      <a:endParaRPr lang="en-US" sz="1500" b="1" i="0" u="none" strike="noStrike" dirty="0">
                        <a:solidFill>
                          <a:srgbClr val="000000"/>
                        </a:solidFill>
                        <a:effectLst/>
                        <a:latin typeface="Calibri" panose="020F0502020204030204" pitchFamily="34" charset="0"/>
                      </a:endParaRPr>
                    </a:p>
                  </a:txBody>
                  <a:tcPr marL="6350" marR="6350" marT="6350" marB="0" anchor="b"/>
                </a:tc>
                <a:extLst>
                  <a:ext uri="{0D108BD9-81ED-4DB2-BD59-A6C34878D82A}">
                    <a16:rowId xmlns:a16="http://schemas.microsoft.com/office/drawing/2014/main" val="4009955608"/>
                  </a:ext>
                </a:extLst>
              </a:tr>
              <a:tr h="303317">
                <a:tc>
                  <a:txBody>
                    <a:bodyPr/>
                    <a:lstStyle/>
                    <a:p>
                      <a:pPr algn="ctr" fontAlgn="b"/>
                      <a:r>
                        <a:rPr lang="en-US" sz="1500" b="1" u="none" strike="noStrike" dirty="0">
                          <a:effectLst/>
                        </a:rPr>
                        <a:t>3M</a:t>
                      </a:r>
                      <a:endParaRPr lang="en-US" sz="1500" b="1" i="0" u="none" strike="noStrike" dirty="0">
                        <a:solidFill>
                          <a:srgbClr val="000000"/>
                        </a:solidFill>
                        <a:effectLst/>
                        <a:latin typeface="Calibri" panose="020F0502020204030204" pitchFamily="34" charset="0"/>
                      </a:endParaRPr>
                    </a:p>
                  </a:txBody>
                  <a:tcPr marL="6350" marR="6350" marT="6350" marB="0" anchor="b"/>
                </a:tc>
                <a:tc>
                  <a:txBody>
                    <a:bodyPr/>
                    <a:lstStyle/>
                    <a:p>
                      <a:pPr algn="ctr" fontAlgn="b"/>
                      <a:r>
                        <a:rPr lang="en-US" sz="1500" b="1" u="none" strike="noStrike" dirty="0">
                          <a:effectLst/>
                        </a:rPr>
                        <a:t>                    2.1 </a:t>
                      </a:r>
                      <a:endParaRPr lang="en-US" sz="1500" b="1" i="0" u="none" strike="noStrike" dirty="0">
                        <a:solidFill>
                          <a:srgbClr val="000000"/>
                        </a:solidFill>
                        <a:effectLst/>
                        <a:latin typeface="Calibri" panose="020F0502020204030204" pitchFamily="34" charset="0"/>
                      </a:endParaRPr>
                    </a:p>
                  </a:txBody>
                  <a:tcPr marL="6350" marR="6350" marT="6350" marB="0" anchor="b"/>
                </a:tc>
                <a:extLst>
                  <a:ext uri="{0D108BD9-81ED-4DB2-BD59-A6C34878D82A}">
                    <a16:rowId xmlns:a16="http://schemas.microsoft.com/office/drawing/2014/main" val="4210638979"/>
                  </a:ext>
                </a:extLst>
              </a:tr>
              <a:tr h="303317">
                <a:tc>
                  <a:txBody>
                    <a:bodyPr/>
                    <a:lstStyle/>
                    <a:p>
                      <a:pPr algn="ctr" fontAlgn="b"/>
                      <a:r>
                        <a:rPr lang="en-US" sz="1500" b="1" u="none" strike="noStrike" dirty="0">
                          <a:effectLst/>
                        </a:rPr>
                        <a:t>Amazon</a:t>
                      </a:r>
                      <a:endParaRPr lang="en-US" sz="1500" b="1" i="0" u="none" strike="noStrike" dirty="0">
                        <a:solidFill>
                          <a:srgbClr val="000000"/>
                        </a:solidFill>
                        <a:effectLst/>
                        <a:latin typeface="Calibri" panose="020F0502020204030204" pitchFamily="34" charset="0"/>
                      </a:endParaRPr>
                    </a:p>
                  </a:txBody>
                  <a:tcPr marL="6350" marR="6350" marT="6350" marB="0" anchor="b"/>
                </a:tc>
                <a:tc>
                  <a:txBody>
                    <a:bodyPr/>
                    <a:lstStyle/>
                    <a:p>
                      <a:pPr algn="ctr" fontAlgn="b"/>
                      <a:r>
                        <a:rPr lang="en-US" sz="1500" b="1" u="none" strike="noStrike" dirty="0">
                          <a:effectLst/>
                        </a:rPr>
                        <a:t>                    1.7 </a:t>
                      </a:r>
                      <a:endParaRPr lang="en-US" sz="1500" b="1" i="0" u="none" strike="noStrike" dirty="0">
                        <a:solidFill>
                          <a:srgbClr val="000000"/>
                        </a:solidFill>
                        <a:effectLst/>
                        <a:latin typeface="Calibri" panose="020F0502020204030204" pitchFamily="34" charset="0"/>
                      </a:endParaRPr>
                    </a:p>
                  </a:txBody>
                  <a:tcPr marL="6350" marR="6350" marT="6350" marB="0" anchor="b"/>
                </a:tc>
                <a:extLst>
                  <a:ext uri="{0D108BD9-81ED-4DB2-BD59-A6C34878D82A}">
                    <a16:rowId xmlns:a16="http://schemas.microsoft.com/office/drawing/2014/main" val="3298061080"/>
                  </a:ext>
                </a:extLst>
              </a:tr>
              <a:tr h="303317">
                <a:tc>
                  <a:txBody>
                    <a:bodyPr/>
                    <a:lstStyle/>
                    <a:p>
                      <a:pPr algn="ctr" fontAlgn="b"/>
                      <a:r>
                        <a:rPr lang="en-US" sz="1500" b="1" u="none" strike="noStrike" dirty="0">
                          <a:effectLst/>
                        </a:rPr>
                        <a:t>Apple</a:t>
                      </a:r>
                      <a:endParaRPr lang="en-US" sz="1500" b="1" i="0" u="none" strike="noStrike" dirty="0">
                        <a:solidFill>
                          <a:srgbClr val="000000"/>
                        </a:solidFill>
                        <a:effectLst/>
                        <a:latin typeface="Calibri" panose="020F0502020204030204" pitchFamily="34" charset="0"/>
                      </a:endParaRPr>
                    </a:p>
                  </a:txBody>
                  <a:tcPr marL="6350" marR="6350" marT="6350" marB="0" anchor="b"/>
                </a:tc>
                <a:tc>
                  <a:txBody>
                    <a:bodyPr/>
                    <a:lstStyle/>
                    <a:p>
                      <a:pPr algn="ctr" fontAlgn="b"/>
                      <a:r>
                        <a:rPr lang="en-US" sz="1500" b="1" u="none" strike="noStrike" dirty="0">
                          <a:effectLst/>
                        </a:rPr>
                        <a:t>                    1.3 </a:t>
                      </a:r>
                      <a:endParaRPr lang="en-US" sz="1500" b="1" i="0" u="none" strike="noStrike" dirty="0">
                        <a:solidFill>
                          <a:srgbClr val="000000"/>
                        </a:solidFill>
                        <a:effectLst/>
                        <a:latin typeface="Calibri" panose="020F0502020204030204" pitchFamily="34" charset="0"/>
                      </a:endParaRPr>
                    </a:p>
                  </a:txBody>
                  <a:tcPr marL="6350" marR="6350" marT="6350" marB="0" anchor="b"/>
                </a:tc>
                <a:extLst>
                  <a:ext uri="{0D108BD9-81ED-4DB2-BD59-A6C34878D82A}">
                    <a16:rowId xmlns:a16="http://schemas.microsoft.com/office/drawing/2014/main" val="2936981009"/>
                  </a:ext>
                </a:extLst>
              </a:tr>
              <a:tr h="303317">
                <a:tc>
                  <a:txBody>
                    <a:bodyPr/>
                    <a:lstStyle/>
                    <a:p>
                      <a:pPr algn="ctr" fontAlgn="b"/>
                      <a:r>
                        <a:rPr lang="en-US" sz="1500" b="1" u="none" strike="noStrike" dirty="0">
                          <a:effectLst/>
                        </a:rPr>
                        <a:t>AT&amp;T</a:t>
                      </a:r>
                      <a:endParaRPr lang="en-US" sz="1500" b="1" i="0" u="none" strike="noStrike" dirty="0">
                        <a:solidFill>
                          <a:srgbClr val="000000"/>
                        </a:solidFill>
                        <a:effectLst/>
                        <a:latin typeface="Calibri" panose="020F0502020204030204" pitchFamily="34" charset="0"/>
                      </a:endParaRPr>
                    </a:p>
                  </a:txBody>
                  <a:tcPr marL="6350" marR="6350" marT="6350" marB="0" anchor="b"/>
                </a:tc>
                <a:tc>
                  <a:txBody>
                    <a:bodyPr/>
                    <a:lstStyle/>
                    <a:p>
                      <a:pPr algn="ctr" fontAlgn="b"/>
                      <a:r>
                        <a:rPr lang="en-US" sz="1500" b="1" u="none" strike="noStrike" dirty="0">
                          <a:effectLst/>
                        </a:rPr>
                        <a:t>                    1.3 </a:t>
                      </a:r>
                      <a:endParaRPr lang="en-US" sz="1500" b="1" i="0" u="none" strike="noStrike" dirty="0">
                        <a:solidFill>
                          <a:srgbClr val="000000"/>
                        </a:solidFill>
                        <a:effectLst/>
                        <a:latin typeface="Calibri" panose="020F0502020204030204" pitchFamily="34" charset="0"/>
                      </a:endParaRPr>
                    </a:p>
                  </a:txBody>
                  <a:tcPr marL="6350" marR="6350" marT="6350" marB="0" anchor="b"/>
                </a:tc>
                <a:extLst>
                  <a:ext uri="{0D108BD9-81ED-4DB2-BD59-A6C34878D82A}">
                    <a16:rowId xmlns:a16="http://schemas.microsoft.com/office/drawing/2014/main" val="284201961"/>
                  </a:ext>
                </a:extLst>
              </a:tr>
              <a:tr h="303317">
                <a:tc>
                  <a:txBody>
                    <a:bodyPr/>
                    <a:lstStyle/>
                    <a:p>
                      <a:pPr algn="ctr" fontAlgn="b"/>
                      <a:r>
                        <a:rPr lang="en-US" sz="1500" b="1" u="none" strike="noStrike" dirty="0">
                          <a:effectLst/>
                        </a:rPr>
                        <a:t>Boeing</a:t>
                      </a:r>
                      <a:endParaRPr lang="en-US" sz="1500" b="1" i="0" u="none" strike="noStrike" dirty="0">
                        <a:solidFill>
                          <a:srgbClr val="000000"/>
                        </a:solidFill>
                        <a:effectLst/>
                        <a:latin typeface="Calibri" panose="020F0502020204030204" pitchFamily="34" charset="0"/>
                      </a:endParaRPr>
                    </a:p>
                  </a:txBody>
                  <a:tcPr marL="6350" marR="6350" marT="6350" marB="0" anchor="b"/>
                </a:tc>
                <a:tc>
                  <a:txBody>
                    <a:bodyPr/>
                    <a:lstStyle/>
                    <a:p>
                      <a:pPr algn="ctr" fontAlgn="b"/>
                      <a:r>
                        <a:rPr lang="en-US" sz="1500" b="1" u="none" strike="noStrike" dirty="0">
                          <a:effectLst/>
                        </a:rPr>
                        <a:t>                    1.1 </a:t>
                      </a:r>
                      <a:endParaRPr lang="en-US" sz="1500" b="1" i="0" u="none" strike="noStrike" dirty="0">
                        <a:solidFill>
                          <a:srgbClr val="000000"/>
                        </a:solidFill>
                        <a:effectLst/>
                        <a:latin typeface="Calibri" panose="020F0502020204030204" pitchFamily="34" charset="0"/>
                      </a:endParaRPr>
                    </a:p>
                  </a:txBody>
                  <a:tcPr marL="6350" marR="6350" marT="6350" marB="0" anchor="b"/>
                </a:tc>
                <a:extLst>
                  <a:ext uri="{0D108BD9-81ED-4DB2-BD59-A6C34878D82A}">
                    <a16:rowId xmlns:a16="http://schemas.microsoft.com/office/drawing/2014/main" val="1612811880"/>
                  </a:ext>
                </a:extLst>
              </a:tr>
              <a:tr h="303317">
                <a:tc>
                  <a:txBody>
                    <a:bodyPr/>
                    <a:lstStyle/>
                    <a:p>
                      <a:pPr algn="ctr" fontAlgn="b"/>
                      <a:r>
                        <a:rPr lang="en-US" sz="1500" b="1" u="none" strike="noStrike" dirty="0">
                          <a:effectLst/>
                        </a:rPr>
                        <a:t>Ecolab</a:t>
                      </a:r>
                      <a:endParaRPr lang="en-US" sz="1500" b="1" i="0" u="none" strike="noStrike" dirty="0">
                        <a:solidFill>
                          <a:srgbClr val="000000"/>
                        </a:solidFill>
                        <a:effectLst/>
                        <a:latin typeface="Calibri" panose="020F0502020204030204" pitchFamily="34" charset="0"/>
                      </a:endParaRPr>
                    </a:p>
                  </a:txBody>
                  <a:tcPr marL="6350" marR="6350" marT="6350" marB="0" anchor="b"/>
                </a:tc>
                <a:tc>
                  <a:txBody>
                    <a:bodyPr/>
                    <a:lstStyle/>
                    <a:p>
                      <a:pPr algn="ctr" fontAlgn="b"/>
                      <a:r>
                        <a:rPr lang="en-US" sz="1500" b="1" u="none" strike="noStrike" dirty="0">
                          <a:effectLst/>
                        </a:rPr>
                        <a:t>                    1.1 </a:t>
                      </a:r>
                      <a:endParaRPr lang="en-US" sz="1500" b="1" i="0" u="none" strike="noStrike" dirty="0">
                        <a:solidFill>
                          <a:srgbClr val="000000"/>
                        </a:solidFill>
                        <a:effectLst/>
                        <a:latin typeface="Calibri" panose="020F0502020204030204" pitchFamily="34" charset="0"/>
                      </a:endParaRPr>
                    </a:p>
                  </a:txBody>
                  <a:tcPr marL="6350" marR="6350" marT="6350" marB="0" anchor="b"/>
                </a:tc>
                <a:extLst>
                  <a:ext uri="{0D108BD9-81ED-4DB2-BD59-A6C34878D82A}">
                    <a16:rowId xmlns:a16="http://schemas.microsoft.com/office/drawing/2014/main" val="1303426861"/>
                  </a:ext>
                </a:extLst>
              </a:tr>
              <a:tr h="303317">
                <a:tc>
                  <a:txBody>
                    <a:bodyPr/>
                    <a:lstStyle/>
                    <a:p>
                      <a:pPr algn="ctr" fontAlgn="b"/>
                      <a:r>
                        <a:rPr lang="en-US" sz="1500" b="1" u="none" strike="noStrike" dirty="0">
                          <a:effectLst/>
                        </a:rPr>
                        <a:t>Hormel</a:t>
                      </a:r>
                      <a:endParaRPr lang="en-US" sz="1500" b="1" i="0" u="none" strike="noStrike" dirty="0">
                        <a:solidFill>
                          <a:srgbClr val="000000"/>
                        </a:solidFill>
                        <a:effectLst/>
                        <a:latin typeface="Calibri" panose="020F0502020204030204" pitchFamily="34" charset="0"/>
                      </a:endParaRPr>
                    </a:p>
                  </a:txBody>
                  <a:tcPr marL="6350" marR="6350" marT="6350" marB="0" anchor="b"/>
                </a:tc>
                <a:tc>
                  <a:txBody>
                    <a:bodyPr/>
                    <a:lstStyle/>
                    <a:p>
                      <a:pPr algn="ctr" fontAlgn="b"/>
                      <a:r>
                        <a:rPr lang="en-US" sz="1500" b="1" u="none" strike="noStrike" dirty="0">
                          <a:effectLst/>
                        </a:rPr>
                        <a:t>                    1.0 </a:t>
                      </a:r>
                      <a:endParaRPr lang="en-US" sz="1500" b="1" i="0" u="none" strike="noStrike" dirty="0">
                        <a:solidFill>
                          <a:srgbClr val="000000"/>
                        </a:solidFill>
                        <a:effectLst/>
                        <a:latin typeface="Calibri" panose="020F0502020204030204" pitchFamily="34" charset="0"/>
                      </a:endParaRPr>
                    </a:p>
                  </a:txBody>
                  <a:tcPr marL="6350" marR="6350" marT="6350" marB="0" anchor="b"/>
                </a:tc>
                <a:extLst>
                  <a:ext uri="{0D108BD9-81ED-4DB2-BD59-A6C34878D82A}">
                    <a16:rowId xmlns:a16="http://schemas.microsoft.com/office/drawing/2014/main" val="2807760434"/>
                  </a:ext>
                </a:extLst>
              </a:tr>
              <a:tr h="303317">
                <a:tc>
                  <a:txBody>
                    <a:bodyPr/>
                    <a:lstStyle/>
                    <a:p>
                      <a:pPr algn="ctr" fontAlgn="b"/>
                      <a:r>
                        <a:rPr lang="en-US" sz="1500" b="1" u="none" strike="noStrike" dirty="0">
                          <a:effectLst/>
                        </a:rPr>
                        <a:t>Target</a:t>
                      </a:r>
                      <a:endParaRPr lang="en-US" sz="1500" b="1" i="0" u="none" strike="noStrike" dirty="0">
                        <a:solidFill>
                          <a:srgbClr val="000000"/>
                        </a:solidFill>
                        <a:effectLst/>
                        <a:latin typeface="Calibri" panose="020F0502020204030204" pitchFamily="34" charset="0"/>
                      </a:endParaRPr>
                    </a:p>
                  </a:txBody>
                  <a:tcPr marL="6350" marR="6350" marT="6350" marB="0" anchor="b"/>
                </a:tc>
                <a:tc>
                  <a:txBody>
                    <a:bodyPr/>
                    <a:lstStyle/>
                    <a:p>
                      <a:pPr algn="ctr" fontAlgn="b"/>
                      <a:r>
                        <a:rPr lang="en-US" sz="1500" b="1" u="none" strike="noStrike" dirty="0">
                          <a:effectLst/>
                        </a:rPr>
                        <a:t>                    0.8 </a:t>
                      </a:r>
                      <a:endParaRPr lang="en-US" sz="1500" b="1" i="0" u="none" strike="noStrike" dirty="0">
                        <a:solidFill>
                          <a:srgbClr val="000000"/>
                        </a:solidFill>
                        <a:effectLst/>
                        <a:latin typeface="Calibri" panose="020F0502020204030204" pitchFamily="34" charset="0"/>
                      </a:endParaRPr>
                    </a:p>
                  </a:txBody>
                  <a:tcPr marL="6350" marR="6350" marT="6350" marB="0" anchor="b"/>
                </a:tc>
                <a:extLst>
                  <a:ext uri="{0D108BD9-81ED-4DB2-BD59-A6C34878D82A}">
                    <a16:rowId xmlns:a16="http://schemas.microsoft.com/office/drawing/2014/main" val="1711653979"/>
                  </a:ext>
                </a:extLst>
              </a:tr>
              <a:tr h="303317">
                <a:tc>
                  <a:txBody>
                    <a:bodyPr/>
                    <a:lstStyle/>
                    <a:p>
                      <a:pPr algn="ctr" fontAlgn="b"/>
                      <a:r>
                        <a:rPr lang="en-US" sz="1500" b="1" u="none" strike="noStrike" dirty="0">
                          <a:effectLst/>
                        </a:rPr>
                        <a:t>UnitedHealth</a:t>
                      </a:r>
                      <a:endParaRPr lang="en-US" sz="1500" b="1" i="0" u="none" strike="noStrike" dirty="0">
                        <a:solidFill>
                          <a:srgbClr val="000000"/>
                        </a:solidFill>
                        <a:effectLst/>
                        <a:latin typeface="Calibri" panose="020F0502020204030204" pitchFamily="34" charset="0"/>
                      </a:endParaRPr>
                    </a:p>
                  </a:txBody>
                  <a:tcPr marL="6350" marR="6350" marT="6350" marB="0" anchor="b"/>
                </a:tc>
                <a:tc>
                  <a:txBody>
                    <a:bodyPr/>
                    <a:lstStyle/>
                    <a:p>
                      <a:pPr algn="ctr" fontAlgn="b"/>
                      <a:r>
                        <a:rPr lang="en-US" sz="1500" b="1" u="none" strike="noStrike" dirty="0">
                          <a:effectLst/>
                        </a:rPr>
                        <a:t>                    0.8 </a:t>
                      </a:r>
                      <a:endParaRPr lang="en-US" sz="1500" b="1" i="0" u="none" strike="noStrike" dirty="0">
                        <a:solidFill>
                          <a:srgbClr val="000000"/>
                        </a:solidFill>
                        <a:effectLst/>
                        <a:latin typeface="Calibri" panose="020F0502020204030204" pitchFamily="34" charset="0"/>
                      </a:endParaRPr>
                    </a:p>
                  </a:txBody>
                  <a:tcPr marL="6350" marR="6350" marT="6350" marB="0" anchor="b"/>
                </a:tc>
                <a:extLst>
                  <a:ext uri="{0D108BD9-81ED-4DB2-BD59-A6C34878D82A}">
                    <a16:rowId xmlns:a16="http://schemas.microsoft.com/office/drawing/2014/main" val="1605286294"/>
                  </a:ext>
                </a:extLst>
              </a:tr>
              <a:tr h="303317">
                <a:tc>
                  <a:txBody>
                    <a:bodyPr/>
                    <a:lstStyle/>
                    <a:p>
                      <a:pPr algn="ctr" fontAlgn="b"/>
                      <a:r>
                        <a:rPr lang="en-US" sz="1500" b="1" u="none" strike="noStrike" dirty="0">
                          <a:effectLst/>
                        </a:rPr>
                        <a:t>Xcel Energy</a:t>
                      </a:r>
                      <a:endParaRPr lang="en-US" sz="1500" b="1" i="0" u="none" strike="noStrike" dirty="0">
                        <a:solidFill>
                          <a:srgbClr val="000000"/>
                        </a:solidFill>
                        <a:effectLst/>
                        <a:latin typeface="Calibri" panose="020F0502020204030204" pitchFamily="34" charset="0"/>
                      </a:endParaRPr>
                    </a:p>
                  </a:txBody>
                  <a:tcPr marL="6350" marR="6350" marT="6350" marB="0" anchor="b"/>
                </a:tc>
                <a:tc>
                  <a:txBody>
                    <a:bodyPr/>
                    <a:lstStyle/>
                    <a:p>
                      <a:pPr algn="ctr" fontAlgn="b"/>
                      <a:r>
                        <a:rPr lang="en-US" sz="1500" b="1" u="none" strike="noStrike" dirty="0">
                          <a:effectLst/>
                        </a:rPr>
                        <a:t>                    0.7 </a:t>
                      </a:r>
                      <a:endParaRPr lang="en-US" sz="1500" b="1" i="0" u="none" strike="noStrike" dirty="0">
                        <a:solidFill>
                          <a:srgbClr val="000000"/>
                        </a:solidFill>
                        <a:effectLst/>
                        <a:latin typeface="Calibri" panose="020F0502020204030204" pitchFamily="34" charset="0"/>
                      </a:endParaRPr>
                    </a:p>
                  </a:txBody>
                  <a:tcPr marL="6350" marR="6350" marT="6350" marB="0" anchor="b"/>
                </a:tc>
                <a:extLst>
                  <a:ext uri="{0D108BD9-81ED-4DB2-BD59-A6C34878D82A}">
                    <a16:rowId xmlns:a16="http://schemas.microsoft.com/office/drawing/2014/main" val="475731536"/>
                  </a:ext>
                </a:extLst>
              </a:tr>
            </a:tbl>
          </a:graphicData>
        </a:graphic>
      </p:graphicFrame>
      <p:sp>
        <p:nvSpPr>
          <p:cNvPr id="10" name="Slide Number Placeholder 9">
            <a:extLst>
              <a:ext uri="{FF2B5EF4-FFF2-40B4-BE49-F238E27FC236}">
                <a16:creationId xmlns:a16="http://schemas.microsoft.com/office/drawing/2014/main" id="{F94C0AD0-837A-4B32-A80C-726E5B9051C1}"/>
              </a:ext>
            </a:extLst>
          </p:cNvPr>
          <p:cNvSpPr>
            <a:spLocks noGrp="1"/>
          </p:cNvSpPr>
          <p:nvPr>
            <p:ph type="sldNum" sz="quarter" idx="12"/>
          </p:nvPr>
        </p:nvSpPr>
        <p:spPr/>
        <p:txBody>
          <a:bodyPr/>
          <a:lstStyle/>
          <a:p>
            <a:pPr lvl="0"/>
            <a:fld id="{6537A761-896E-43B3-B9EB-894236AC1F9A}" type="slidenum">
              <a:rPr lang="en-US" smtClean="0"/>
              <a:t>40</a:t>
            </a:fld>
            <a:endParaRPr lang="en-US" dirty="0"/>
          </a:p>
        </p:txBody>
      </p:sp>
    </p:spTree>
    <p:extLst>
      <p:ext uri="{BB962C8B-B14F-4D97-AF65-F5344CB8AC3E}">
        <p14:creationId xmlns:p14="http://schemas.microsoft.com/office/powerpoint/2010/main" val="29635500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0" nodeType="clickEffect">
                                  <p:stCondLst>
                                    <p:cond delay="0"/>
                                  </p:stCondLst>
                                  <p:childTnLst>
                                    <p:set>
                                      <p:cBhvr>
                                        <p:cTn id="10" dur="1" fill="hold">
                                          <p:stCondLst>
                                            <p:cond delay="0"/>
                                          </p:stCondLst>
                                        </p:cTn>
                                        <p:tgtEl>
                                          <p:spTgt spid="16"/>
                                        </p:tgtEl>
                                        <p:attrNameLst>
                                          <p:attrName>style.visibility</p:attrName>
                                        </p:attrNameLst>
                                      </p:cBhvr>
                                      <p:to>
                                        <p:strVal val="hidden"/>
                                      </p:to>
                                    </p:set>
                                  </p:childTnLst>
                                </p:cTn>
                              </p:par>
                            </p:childTnLst>
                          </p:cTn>
                        </p:par>
                      </p:childTnLst>
                    </p:cTn>
                  </p:par>
                  <p:par>
                    <p:cTn id="11" fill="hold">
                      <p:stCondLst>
                        <p:cond delay="indefinite"/>
                      </p:stCondLst>
                      <p:childTnLst>
                        <p:par>
                          <p:cTn id="12" fill="hold">
                            <p:stCondLst>
                              <p:cond delay="0"/>
                            </p:stCondLst>
                            <p:childTnLst>
                              <p:par>
                                <p:cTn id="13" presetID="1" presetClass="exit"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1" presetClass="exit" presetSubtype="0" fill="hold" grpId="0" nodeType="clickEffect">
                                  <p:stCondLst>
                                    <p:cond delay="0"/>
                                  </p:stCondLst>
                                  <p:childTnLst>
                                    <p:set>
                                      <p:cBhvr>
                                        <p:cTn id="18" dur="1" fill="hold">
                                          <p:stCondLst>
                                            <p:cond delay="0"/>
                                          </p:stCondLst>
                                        </p:cTn>
                                        <p:tgtEl>
                                          <p:spTgt spid="7"/>
                                        </p:tgtEl>
                                        <p:attrNameLst>
                                          <p:attrName>style.visibility</p:attrName>
                                        </p:attrNameLst>
                                      </p:cBhvr>
                                      <p:to>
                                        <p:strVal val="hidden"/>
                                      </p:to>
                                    </p:set>
                                  </p:childTnLst>
                                </p:cTn>
                              </p:par>
                            </p:childTnLst>
                          </p:cTn>
                        </p:par>
                      </p:childTnLst>
                    </p:cTn>
                  </p:par>
                  <p:par>
                    <p:cTn id="19" fill="hold">
                      <p:stCondLst>
                        <p:cond delay="indefinite"/>
                      </p:stCondLst>
                      <p:childTnLst>
                        <p:par>
                          <p:cTn id="20" fill="hold">
                            <p:stCondLst>
                              <p:cond delay="0"/>
                            </p:stCondLst>
                            <p:childTnLst>
                              <p:par>
                                <p:cTn id="21" presetID="1" presetClass="exit" presetSubtype="0" fill="hold" grpId="0" nodeType="clickEffect">
                                  <p:stCondLst>
                                    <p:cond delay="0"/>
                                  </p:stCondLst>
                                  <p:childTnLst>
                                    <p:set>
                                      <p:cBhvr>
                                        <p:cTn id="22" dur="1" fill="hold">
                                          <p:stCondLst>
                                            <p:cond delay="0"/>
                                          </p:stCondLst>
                                        </p:cTn>
                                        <p:tgtEl>
                                          <p:spTgt spid="8"/>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1" presetClass="exit" presetSubtype="0" fill="hold" grpId="0" nodeType="clickEffect">
                                  <p:stCondLst>
                                    <p:cond delay="0"/>
                                  </p:stCondLst>
                                  <p:childTnLst>
                                    <p:set>
                                      <p:cBhvr>
                                        <p:cTn id="26" dur="1" fill="hold">
                                          <p:stCondLst>
                                            <p:cond delay="0"/>
                                          </p:stCondLst>
                                        </p:cTn>
                                        <p:tgtEl>
                                          <p:spTgt spid="9"/>
                                        </p:tgtEl>
                                        <p:attrNameLst>
                                          <p:attrName>style.visibility</p:attrName>
                                        </p:attrNameLst>
                                      </p:cBhvr>
                                      <p:to>
                                        <p:strVal val="hidden"/>
                                      </p:to>
                                    </p:set>
                                  </p:childTnLst>
                                </p:cTn>
                              </p:par>
                            </p:childTnLst>
                          </p:cTn>
                        </p:par>
                      </p:childTnLst>
                    </p:cTn>
                  </p:par>
                  <p:par>
                    <p:cTn id="27" fill="hold">
                      <p:stCondLst>
                        <p:cond delay="indefinite"/>
                      </p:stCondLst>
                      <p:childTnLst>
                        <p:par>
                          <p:cTn id="28" fill="hold">
                            <p:stCondLst>
                              <p:cond delay="0"/>
                            </p:stCondLst>
                            <p:childTnLst>
                              <p:par>
                                <p:cTn id="29" presetID="1" presetClass="exit" presetSubtype="0" fill="hold" grpId="0" nodeType="clickEffect">
                                  <p:stCondLst>
                                    <p:cond delay="0"/>
                                  </p:stCondLst>
                                  <p:childTnLst>
                                    <p:set>
                                      <p:cBhvr>
                                        <p:cTn id="30" dur="1" fill="hold">
                                          <p:stCondLst>
                                            <p:cond delay="0"/>
                                          </p:stCondLst>
                                        </p:cTn>
                                        <p:tgtEl>
                                          <p:spTgt spid="12"/>
                                        </p:tgtEl>
                                        <p:attrNameLst>
                                          <p:attrName>style.visibility</p:attrName>
                                        </p:attrNameLst>
                                      </p:cBhvr>
                                      <p:to>
                                        <p:strVal val="hidden"/>
                                      </p:to>
                                    </p:set>
                                  </p:childTnLst>
                                </p:cTn>
                              </p:par>
                            </p:childTnLst>
                          </p:cTn>
                        </p:par>
                      </p:childTnLst>
                    </p:cTn>
                  </p:par>
                  <p:par>
                    <p:cTn id="31" fill="hold">
                      <p:stCondLst>
                        <p:cond delay="indefinite"/>
                      </p:stCondLst>
                      <p:childTnLst>
                        <p:par>
                          <p:cTn id="32" fill="hold">
                            <p:stCondLst>
                              <p:cond delay="0"/>
                            </p:stCondLst>
                            <p:childTnLst>
                              <p:par>
                                <p:cTn id="33" presetID="1" presetClass="exit" presetSubtype="0" fill="hold" grpId="0" nodeType="clickEffect">
                                  <p:stCondLst>
                                    <p:cond delay="0"/>
                                  </p:stCondLst>
                                  <p:childTnLst>
                                    <p:set>
                                      <p:cBhvr>
                                        <p:cTn id="34" dur="1" fill="hold">
                                          <p:stCondLst>
                                            <p:cond delay="0"/>
                                          </p:stCondLst>
                                        </p:cTn>
                                        <p:tgtEl>
                                          <p:spTgt spid="13"/>
                                        </p:tgtEl>
                                        <p:attrNameLst>
                                          <p:attrName>style.visibility</p:attrName>
                                        </p:attrNameLst>
                                      </p:cBhvr>
                                      <p:to>
                                        <p:strVal val="hidden"/>
                                      </p:to>
                                    </p:set>
                                  </p:childTnLst>
                                </p:cTn>
                              </p:par>
                            </p:childTnLst>
                          </p:cTn>
                        </p:par>
                      </p:childTnLst>
                    </p:cTn>
                  </p:par>
                  <p:par>
                    <p:cTn id="35" fill="hold">
                      <p:stCondLst>
                        <p:cond delay="indefinite"/>
                      </p:stCondLst>
                      <p:childTnLst>
                        <p:par>
                          <p:cTn id="36" fill="hold">
                            <p:stCondLst>
                              <p:cond delay="0"/>
                            </p:stCondLst>
                            <p:childTnLst>
                              <p:par>
                                <p:cTn id="37" presetID="1" presetClass="exit" presetSubtype="0" fill="hold" grpId="0" nodeType="clickEffect">
                                  <p:stCondLst>
                                    <p:cond delay="0"/>
                                  </p:stCondLst>
                                  <p:childTnLst>
                                    <p:set>
                                      <p:cBhvr>
                                        <p:cTn id="38" dur="1" fill="hold">
                                          <p:stCondLst>
                                            <p:cond delay="0"/>
                                          </p:stCondLst>
                                        </p:cTn>
                                        <p:tgtEl>
                                          <p:spTgt spid="14"/>
                                        </p:tgtEl>
                                        <p:attrNameLst>
                                          <p:attrName>style.visibility</p:attrName>
                                        </p:attrNameLst>
                                      </p:cBhvr>
                                      <p:to>
                                        <p:strVal val="hidden"/>
                                      </p:to>
                                    </p:set>
                                  </p:childTnLst>
                                </p:cTn>
                              </p:par>
                            </p:childTnLst>
                          </p:cTn>
                        </p:par>
                      </p:childTnLst>
                    </p:cTn>
                  </p:par>
                  <p:par>
                    <p:cTn id="39" fill="hold">
                      <p:stCondLst>
                        <p:cond delay="indefinite"/>
                      </p:stCondLst>
                      <p:childTnLst>
                        <p:par>
                          <p:cTn id="40" fill="hold">
                            <p:stCondLst>
                              <p:cond delay="0"/>
                            </p:stCondLst>
                            <p:childTnLst>
                              <p:par>
                                <p:cTn id="41" presetID="1" presetClass="exit" presetSubtype="0" fill="hold" grpId="0" nodeType="clickEffect">
                                  <p:stCondLst>
                                    <p:cond delay="0"/>
                                  </p:stCondLst>
                                  <p:childTnLst>
                                    <p:set>
                                      <p:cBhvr>
                                        <p:cTn id="42" dur="1" fill="hold">
                                          <p:stCondLst>
                                            <p:cond delay="0"/>
                                          </p:stCondLst>
                                        </p:cTn>
                                        <p:tgtEl>
                                          <p:spTgt spid="15"/>
                                        </p:tgtEl>
                                        <p:attrNameLst>
                                          <p:attrName>style.visibility</p:attrName>
                                        </p:attrNameLst>
                                      </p:cBhvr>
                                      <p:to>
                                        <p:strVal val="hidden"/>
                                      </p:to>
                                    </p:set>
                                  </p:childTnLst>
                                </p:cTn>
                              </p:par>
                            </p:childTnLst>
                          </p:cTn>
                        </p:par>
                      </p:childTnLst>
                    </p:cTn>
                  </p:par>
                  <p:par>
                    <p:cTn id="43" fill="hold">
                      <p:stCondLst>
                        <p:cond delay="indefinite"/>
                      </p:stCondLst>
                      <p:childTnLst>
                        <p:par>
                          <p:cTn id="44" fill="hold">
                            <p:stCondLst>
                              <p:cond delay="0"/>
                            </p:stCondLst>
                            <p:childTnLst>
                              <p:par>
                                <p:cTn id="45" presetID="1" presetClass="exit" presetSubtype="0" fill="hold" grpId="0" nodeType="clickEffect">
                                  <p:stCondLst>
                                    <p:cond delay="0"/>
                                  </p:stCondLst>
                                  <p:childTnLst>
                                    <p:set>
                                      <p:cBhvr>
                                        <p:cTn id="46" dur="1" fill="hold">
                                          <p:stCondLst>
                                            <p:cond delay="0"/>
                                          </p:stCondLst>
                                        </p:cTn>
                                        <p:tgtEl>
                                          <p:spTgt spid="17"/>
                                        </p:tgtEl>
                                        <p:attrNameLst>
                                          <p:attrName>style.visibility</p:attrName>
                                        </p:attrNameLst>
                                      </p:cBhvr>
                                      <p:to>
                                        <p:strVal val="hidden"/>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3">
                                            <p:txEl>
                                              <p:pRg st="7" end="7"/>
                                            </p:txEl>
                                          </p:spTgt>
                                        </p:tgtEl>
                                        <p:attrNameLst>
                                          <p:attrName>style.visibility</p:attrName>
                                        </p:attrNameLst>
                                      </p:cBhvr>
                                      <p:to>
                                        <p:strVal val="visible"/>
                                      </p:to>
                                    </p:set>
                                  </p:childTnLst>
                                </p:cTn>
                              </p:par>
                              <p:par>
                                <p:cTn id="51" presetID="1" presetClass="entr" presetSubtype="0" fill="hold" nodeType="withEffect">
                                  <p:stCondLst>
                                    <p:cond delay="0"/>
                                  </p:stCondLst>
                                  <p:childTnLst>
                                    <p:set>
                                      <p:cBhvr>
                                        <p:cTn id="52"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9" grpId="0" animBg="1"/>
      <p:bldP spid="12" grpId="0" animBg="1"/>
      <p:bldP spid="13" grpId="0" animBg="1"/>
      <p:bldP spid="14" grpId="0" animBg="1"/>
      <p:bldP spid="15" grpId="0" animBg="1"/>
      <p:bldP spid="16" grpId="0" animBg="1"/>
      <p:bldP spid="17"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9" name="Table 18">
            <a:extLst>
              <a:ext uri="{FF2B5EF4-FFF2-40B4-BE49-F238E27FC236}">
                <a16:creationId xmlns:a16="http://schemas.microsoft.com/office/drawing/2014/main" id="{6F85647E-1BB6-4E44-83BE-379CD38AEDA2}"/>
              </a:ext>
            </a:extLst>
          </p:cNvPr>
          <p:cNvGraphicFramePr>
            <a:graphicFrameLocks noGrp="1"/>
          </p:cNvGraphicFramePr>
          <p:nvPr>
            <p:extLst>
              <p:ext uri="{D42A27DB-BD31-4B8C-83A1-F6EECF244321}">
                <p14:modId xmlns:p14="http://schemas.microsoft.com/office/powerpoint/2010/main" val="1608024859"/>
              </p:ext>
            </p:extLst>
          </p:nvPr>
        </p:nvGraphicFramePr>
        <p:xfrm>
          <a:off x="7958834" y="2769855"/>
          <a:ext cx="2469436" cy="3345083"/>
        </p:xfrm>
        <a:graphic>
          <a:graphicData uri="http://schemas.openxmlformats.org/drawingml/2006/table">
            <a:tbl>
              <a:tblPr>
                <a:tableStyleId>{5C22544A-7EE6-4342-B048-85BDC9FD1C3A}</a:tableStyleId>
              </a:tblPr>
              <a:tblGrid>
                <a:gridCol w="1234718">
                  <a:extLst>
                    <a:ext uri="{9D8B030D-6E8A-4147-A177-3AD203B41FA5}">
                      <a16:colId xmlns:a16="http://schemas.microsoft.com/office/drawing/2014/main" val="1756330914"/>
                    </a:ext>
                  </a:extLst>
                </a:gridCol>
                <a:gridCol w="1234718">
                  <a:extLst>
                    <a:ext uri="{9D8B030D-6E8A-4147-A177-3AD203B41FA5}">
                      <a16:colId xmlns:a16="http://schemas.microsoft.com/office/drawing/2014/main" val="2830840934"/>
                    </a:ext>
                  </a:extLst>
                </a:gridCol>
              </a:tblGrid>
              <a:tr h="520426">
                <a:tc>
                  <a:txBody>
                    <a:bodyPr/>
                    <a:lstStyle/>
                    <a:p>
                      <a:pPr algn="ctr" fontAlgn="b"/>
                      <a:r>
                        <a:rPr lang="en-US" sz="1400" b="1" u="none" strike="noStrike" dirty="0">
                          <a:effectLst/>
                        </a:rPr>
                        <a:t>Company</a:t>
                      </a:r>
                      <a:endParaRPr lang="en-US" sz="1400" b="1" i="0" u="none" strike="noStrike" dirty="0">
                        <a:solidFill>
                          <a:srgbClr val="000000"/>
                        </a:solidFill>
                        <a:effectLst/>
                        <a:latin typeface="Calibri" panose="020F0502020204030204" pitchFamily="34" charset="0"/>
                      </a:endParaRPr>
                    </a:p>
                  </a:txBody>
                  <a:tcPr marL="6350" marR="6350" marT="6350" marB="0" anchor="b"/>
                </a:tc>
                <a:tc>
                  <a:txBody>
                    <a:bodyPr/>
                    <a:lstStyle/>
                    <a:p>
                      <a:pPr algn="ctr" fontAlgn="b"/>
                      <a:r>
                        <a:rPr lang="en-US" sz="1400" b="1" u="none" strike="noStrike" dirty="0">
                          <a:effectLst/>
                        </a:rPr>
                        <a:t>Leverage Ratio</a:t>
                      </a:r>
                      <a:endParaRPr lang="en-US" sz="1400" b="1" i="0" u="none" strike="noStrike" dirty="0">
                        <a:solidFill>
                          <a:srgbClr val="000000"/>
                        </a:solidFill>
                        <a:effectLst/>
                        <a:latin typeface="Calibri" panose="020F0502020204030204" pitchFamily="34" charset="0"/>
                      </a:endParaRPr>
                    </a:p>
                  </a:txBody>
                  <a:tcPr marL="6350" marR="6350" marT="6350" marB="0" anchor="b"/>
                </a:tc>
                <a:extLst>
                  <a:ext uri="{0D108BD9-81ED-4DB2-BD59-A6C34878D82A}">
                    <a16:rowId xmlns:a16="http://schemas.microsoft.com/office/drawing/2014/main" val="3589452461"/>
                  </a:ext>
                </a:extLst>
              </a:tr>
              <a:tr h="260213">
                <a:tc>
                  <a:txBody>
                    <a:bodyPr/>
                    <a:lstStyle/>
                    <a:p>
                      <a:pPr algn="ctr" fontAlgn="b"/>
                      <a:r>
                        <a:rPr lang="en-US" sz="1400" b="1" u="none" strike="noStrike" dirty="0">
                          <a:effectLst/>
                        </a:rPr>
                        <a:t>Xcel Energy</a:t>
                      </a:r>
                      <a:endParaRPr lang="en-US" sz="1400" b="1" i="0" u="none" strike="noStrike" dirty="0">
                        <a:solidFill>
                          <a:srgbClr val="000000"/>
                        </a:solidFill>
                        <a:effectLst/>
                        <a:latin typeface="Calibri" panose="020F0502020204030204" pitchFamily="34" charset="0"/>
                      </a:endParaRPr>
                    </a:p>
                  </a:txBody>
                  <a:tcPr marL="6350" marR="6350" marT="6350" marB="0" anchor="b"/>
                </a:tc>
                <a:tc>
                  <a:txBody>
                    <a:bodyPr/>
                    <a:lstStyle/>
                    <a:p>
                      <a:pPr algn="ctr" fontAlgn="b"/>
                      <a:r>
                        <a:rPr lang="en-US" sz="1400" b="1" u="none" strike="noStrike" dirty="0">
                          <a:effectLst/>
                        </a:rPr>
                        <a:t>                    5.4 </a:t>
                      </a:r>
                      <a:endParaRPr lang="en-US" sz="1400" b="1" i="0" u="none" strike="noStrike" dirty="0">
                        <a:solidFill>
                          <a:srgbClr val="000000"/>
                        </a:solidFill>
                        <a:effectLst/>
                        <a:latin typeface="Calibri" panose="020F0502020204030204" pitchFamily="34" charset="0"/>
                      </a:endParaRPr>
                    </a:p>
                  </a:txBody>
                  <a:tcPr marL="6350" marR="6350" marT="6350" marB="0" anchor="b"/>
                </a:tc>
                <a:extLst>
                  <a:ext uri="{0D108BD9-81ED-4DB2-BD59-A6C34878D82A}">
                    <a16:rowId xmlns:a16="http://schemas.microsoft.com/office/drawing/2014/main" val="4104098332"/>
                  </a:ext>
                </a:extLst>
              </a:tr>
              <a:tr h="260213">
                <a:tc>
                  <a:txBody>
                    <a:bodyPr/>
                    <a:lstStyle/>
                    <a:p>
                      <a:pPr algn="ctr" fontAlgn="b"/>
                      <a:r>
                        <a:rPr lang="en-US" sz="1400" b="1" u="none" strike="noStrike" dirty="0">
                          <a:effectLst/>
                        </a:rPr>
                        <a:t>AT&amp;T</a:t>
                      </a:r>
                      <a:endParaRPr lang="en-US" sz="1400" b="1" i="0" u="none" strike="noStrike" dirty="0">
                        <a:solidFill>
                          <a:srgbClr val="000000"/>
                        </a:solidFill>
                        <a:effectLst/>
                        <a:latin typeface="Calibri" panose="020F0502020204030204" pitchFamily="34" charset="0"/>
                      </a:endParaRPr>
                    </a:p>
                  </a:txBody>
                  <a:tcPr marL="6350" marR="6350" marT="6350" marB="0" anchor="b"/>
                </a:tc>
                <a:tc>
                  <a:txBody>
                    <a:bodyPr/>
                    <a:lstStyle/>
                    <a:p>
                      <a:pPr algn="ctr" fontAlgn="b"/>
                      <a:r>
                        <a:rPr lang="en-US" sz="1400" b="1" u="none" strike="noStrike" dirty="0">
                          <a:effectLst/>
                        </a:rPr>
                        <a:t>                    3.8 </a:t>
                      </a:r>
                      <a:endParaRPr lang="en-US" sz="1400" b="1" i="0" u="none" strike="noStrike" dirty="0">
                        <a:solidFill>
                          <a:srgbClr val="000000"/>
                        </a:solidFill>
                        <a:effectLst/>
                        <a:latin typeface="Calibri" panose="020F0502020204030204" pitchFamily="34" charset="0"/>
                      </a:endParaRPr>
                    </a:p>
                  </a:txBody>
                  <a:tcPr marL="6350" marR="6350" marT="6350" marB="0" anchor="b"/>
                </a:tc>
                <a:extLst>
                  <a:ext uri="{0D108BD9-81ED-4DB2-BD59-A6C34878D82A}">
                    <a16:rowId xmlns:a16="http://schemas.microsoft.com/office/drawing/2014/main" val="1674329223"/>
                  </a:ext>
                </a:extLst>
              </a:tr>
              <a:tr h="260213">
                <a:tc>
                  <a:txBody>
                    <a:bodyPr/>
                    <a:lstStyle/>
                    <a:p>
                      <a:pPr algn="ctr" fontAlgn="b"/>
                      <a:r>
                        <a:rPr lang="en-US" sz="1400" b="1" u="none" strike="noStrike" dirty="0">
                          <a:effectLst/>
                        </a:rPr>
                        <a:t>Ecolab</a:t>
                      </a:r>
                      <a:endParaRPr lang="en-US" sz="1400" b="1" i="0" u="none" strike="noStrike" dirty="0">
                        <a:solidFill>
                          <a:srgbClr val="000000"/>
                        </a:solidFill>
                        <a:effectLst/>
                        <a:latin typeface="Calibri" panose="020F0502020204030204" pitchFamily="34" charset="0"/>
                      </a:endParaRPr>
                    </a:p>
                  </a:txBody>
                  <a:tcPr marL="6350" marR="6350" marT="6350" marB="0" anchor="b"/>
                </a:tc>
                <a:tc>
                  <a:txBody>
                    <a:bodyPr/>
                    <a:lstStyle/>
                    <a:p>
                      <a:pPr algn="ctr" fontAlgn="b"/>
                      <a:r>
                        <a:rPr lang="en-US" sz="1400" b="1" u="none" strike="noStrike" dirty="0">
                          <a:effectLst/>
                        </a:rPr>
                        <a:t>                    3.6 </a:t>
                      </a:r>
                      <a:endParaRPr lang="en-US" sz="1400" b="1" i="0" u="none" strike="noStrike" dirty="0">
                        <a:solidFill>
                          <a:srgbClr val="000000"/>
                        </a:solidFill>
                        <a:effectLst/>
                        <a:latin typeface="Calibri" panose="020F0502020204030204" pitchFamily="34" charset="0"/>
                      </a:endParaRPr>
                    </a:p>
                  </a:txBody>
                  <a:tcPr marL="6350" marR="6350" marT="6350" marB="0" anchor="b"/>
                </a:tc>
                <a:extLst>
                  <a:ext uri="{0D108BD9-81ED-4DB2-BD59-A6C34878D82A}">
                    <a16:rowId xmlns:a16="http://schemas.microsoft.com/office/drawing/2014/main" val="1179630581"/>
                  </a:ext>
                </a:extLst>
              </a:tr>
              <a:tr h="260213">
                <a:tc>
                  <a:txBody>
                    <a:bodyPr/>
                    <a:lstStyle/>
                    <a:p>
                      <a:pPr algn="ctr" fontAlgn="b"/>
                      <a:r>
                        <a:rPr lang="en-US" sz="1400" b="1" u="none" strike="noStrike" dirty="0">
                          <a:effectLst/>
                        </a:rPr>
                        <a:t>Hormel</a:t>
                      </a:r>
                      <a:endParaRPr lang="en-US" sz="1400" b="1" i="0" u="none" strike="noStrike" dirty="0">
                        <a:solidFill>
                          <a:srgbClr val="000000"/>
                        </a:solidFill>
                        <a:effectLst/>
                        <a:latin typeface="Calibri" panose="020F0502020204030204" pitchFamily="34" charset="0"/>
                      </a:endParaRPr>
                    </a:p>
                  </a:txBody>
                  <a:tcPr marL="6350" marR="6350" marT="6350" marB="0" anchor="b"/>
                </a:tc>
                <a:tc>
                  <a:txBody>
                    <a:bodyPr/>
                    <a:lstStyle/>
                    <a:p>
                      <a:pPr algn="ctr" fontAlgn="b"/>
                      <a:r>
                        <a:rPr lang="en-US" sz="1400" b="1" u="none" strike="noStrike" dirty="0">
                          <a:effectLst/>
                        </a:rPr>
                        <a:t>                    2.5 </a:t>
                      </a:r>
                      <a:endParaRPr lang="en-US" sz="1400" b="1" i="0" u="none" strike="noStrike" dirty="0">
                        <a:solidFill>
                          <a:srgbClr val="000000"/>
                        </a:solidFill>
                        <a:effectLst/>
                        <a:latin typeface="Calibri" panose="020F0502020204030204" pitchFamily="34" charset="0"/>
                      </a:endParaRPr>
                    </a:p>
                  </a:txBody>
                  <a:tcPr marL="6350" marR="6350" marT="6350" marB="0" anchor="b"/>
                </a:tc>
                <a:extLst>
                  <a:ext uri="{0D108BD9-81ED-4DB2-BD59-A6C34878D82A}">
                    <a16:rowId xmlns:a16="http://schemas.microsoft.com/office/drawing/2014/main" val="3206309253"/>
                  </a:ext>
                </a:extLst>
              </a:tr>
              <a:tr h="260213">
                <a:tc>
                  <a:txBody>
                    <a:bodyPr/>
                    <a:lstStyle/>
                    <a:p>
                      <a:pPr algn="ctr" fontAlgn="b"/>
                      <a:r>
                        <a:rPr lang="en-US" sz="1400" b="1" u="none" strike="noStrike" dirty="0">
                          <a:effectLst/>
                        </a:rPr>
                        <a:t>3M</a:t>
                      </a:r>
                      <a:endParaRPr lang="en-US" sz="1400" b="1" i="0" u="none" strike="noStrike" dirty="0">
                        <a:solidFill>
                          <a:srgbClr val="000000"/>
                        </a:solidFill>
                        <a:effectLst/>
                        <a:latin typeface="Calibri" panose="020F0502020204030204" pitchFamily="34" charset="0"/>
                      </a:endParaRPr>
                    </a:p>
                  </a:txBody>
                  <a:tcPr marL="6350" marR="6350" marT="6350" marB="0" anchor="b"/>
                </a:tc>
                <a:tc>
                  <a:txBody>
                    <a:bodyPr/>
                    <a:lstStyle/>
                    <a:p>
                      <a:pPr algn="ctr" fontAlgn="b"/>
                      <a:r>
                        <a:rPr lang="en-US" sz="1400" b="1" u="none" strike="noStrike" dirty="0">
                          <a:effectLst/>
                        </a:rPr>
                        <a:t>                    1.9 </a:t>
                      </a:r>
                      <a:endParaRPr lang="en-US" sz="1400" b="1" i="0" u="none" strike="noStrike" dirty="0">
                        <a:solidFill>
                          <a:srgbClr val="000000"/>
                        </a:solidFill>
                        <a:effectLst/>
                        <a:latin typeface="Calibri" panose="020F0502020204030204" pitchFamily="34" charset="0"/>
                      </a:endParaRPr>
                    </a:p>
                  </a:txBody>
                  <a:tcPr marL="6350" marR="6350" marT="6350" marB="0" anchor="b"/>
                </a:tc>
                <a:extLst>
                  <a:ext uri="{0D108BD9-81ED-4DB2-BD59-A6C34878D82A}">
                    <a16:rowId xmlns:a16="http://schemas.microsoft.com/office/drawing/2014/main" val="3452332598"/>
                  </a:ext>
                </a:extLst>
              </a:tr>
              <a:tr h="260213">
                <a:tc>
                  <a:txBody>
                    <a:bodyPr/>
                    <a:lstStyle/>
                    <a:p>
                      <a:pPr algn="ctr" fontAlgn="b"/>
                      <a:r>
                        <a:rPr lang="en-US" sz="1400" b="1" u="none" strike="noStrike" dirty="0">
                          <a:effectLst/>
                        </a:rPr>
                        <a:t>UnitedHealth</a:t>
                      </a:r>
                      <a:endParaRPr lang="en-US" sz="1400" b="1" i="0" u="none" strike="noStrike" dirty="0">
                        <a:solidFill>
                          <a:srgbClr val="000000"/>
                        </a:solidFill>
                        <a:effectLst/>
                        <a:latin typeface="Calibri" panose="020F0502020204030204" pitchFamily="34" charset="0"/>
                      </a:endParaRPr>
                    </a:p>
                  </a:txBody>
                  <a:tcPr marL="6350" marR="6350" marT="6350" marB="0" anchor="b"/>
                </a:tc>
                <a:tc>
                  <a:txBody>
                    <a:bodyPr/>
                    <a:lstStyle/>
                    <a:p>
                      <a:pPr algn="ctr" fontAlgn="b"/>
                      <a:r>
                        <a:rPr lang="en-US" sz="1400" b="1" u="none" strike="noStrike" dirty="0">
                          <a:effectLst/>
                        </a:rPr>
                        <a:t>                    1.7 </a:t>
                      </a:r>
                      <a:endParaRPr lang="en-US" sz="1400" b="1" i="0" u="none" strike="noStrike" dirty="0">
                        <a:solidFill>
                          <a:srgbClr val="000000"/>
                        </a:solidFill>
                        <a:effectLst/>
                        <a:latin typeface="Calibri" panose="020F0502020204030204" pitchFamily="34" charset="0"/>
                      </a:endParaRPr>
                    </a:p>
                  </a:txBody>
                  <a:tcPr marL="6350" marR="6350" marT="6350" marB="0" anchor="b"/>
                </a:tc>
                <a:extLst>
                  <a:ext uri="{0D108BD9-81ED-4DB2-BD59-A6C34878D82A}">
                    <a16:rowId xmlns:a16="http://schemas.microsoft.com/office/drawing/2014/main" val="273882639"/>
                  </a:ext>
                </a:extLst>
              </a:tr>
              <a:tr h="260213">
                <a:tc>
                  <a:txBody>
                    <a:bodyPr/>
                    <a:lstStyle/>
                    <a:p>
                      <a:pPr algn="ctr" fontAlgn="b"/>
                      <a:r>
                        <a:rPr lang="en-US" sz="1400" b="1" u="none" strike="noStrike" dirty="0">
                          <a:effectLst/>
                        </a:rPr>
                        <a:t>Target</a:t>
                      </a:r>
                      <a:endParaRPr lang="en-US" sz="1400" b="1" i="0" u="none" strike="noStrike" dirty="0">
                        <a:solidFill>
                          <a:srgbClr val="000000"/>
                        </a:solidFill>
                        <a:effectLst/>
                        <a:latin typeface="Calibri" panose="020F0502020204030204" pitchFamily="34" charset="0"/>
                      </a:endParaRPr>
                    </a:p>
                  </a:txBody>
                  <a:tcPr marL="6350" marR="6350" marT="6350" marB="0" anchor="b"/>
                </a:tc>
                <a:tc>
                  <a:txBody>
                    <a:bodyPr/>
                    <a:lstStyle/>
                    <a:p>
                      <a:pPr algn="ctr" fontAlgn="b"/>
                      <a:r>
                        <a:rPr lang="en-US" sz="1400" b="1" u="none" strike="noStrike" dirty="0">
                          <a:effectLst/>
                        </a:rPr>
                        <a:t>                    1.2 </a:t>
                      </a:r>
                      <a:endParaRPr lang="en-US" sz="1400" b="1" i="0" u="none" strike="noStrike" dirty="0">
                        <a:solidFill>
                          <a:srgbClr val="000000"/>
                        </a:solidFill>
                        <a:effectLst/>
                        <a:latin typeface="Calibri" panose="020F0502020204030204" pitchFamily="34" charset="0"/>
                      </a:endParaRPr>
                    </a:p>
                  </a:txBody>
                  <a:tcPr marL="6350" marR="6350" marT="6350" marB="0" anchor="b"/>
                </a:tc>
                <a:extLst>
                  <a:ext uri="{0D108BD9-81ED-4DB2-BD59-A6C34878D82A}">
                    <a16:rowId xmlns:a16="http://schemas.microsoft.com/office/drawing/2014/main" val="3986850888"/>
                  </a:ext>
                </a:extLst>
              </a:tr>
              <a:tr h="260213">
                <a:tc>
                  <a:txBody>
                    <a:bodyPr/>
                    <a:lstStyle/>
                    <a:p>
                      <a:pPr algn="ctr" fontAlgn="b"/>
                      <a:r>
                        <a:rPr lang="en-US" sz="1400" b="1" u="none" strike="noStrike" dirty="0">
                          <a:effectLst/>
                        </a:rPr>
                        <a:t>Apple</a:t>
                      </a:r>
                      <a:endParaRPr lang="en-US" sz="1400" b="1" i="0" u="none" strike="noStrike" dirty="0">
                        <a:solidFill>
                          <a:srgbClr val="000000"/>
                        </a:solidFill>
                        <a:effectLst/>
                        <a:latin typeface="Calibri" panose="020F0502020204030204" pitchFamily="34" charset="0"/>
                      </a:endParaRPr>
                    </a:p>
                  </a:txBody>
                  <a:tcPr marL="6350" marR="6350" marT="6350" marB="0" anchor="b"/>
                </a:tc>
                <a:tc>
                  <a:txBody>
                    <a:bodyPr/>
                    <a:lstStyle/>
                    <a:p>
                      <a:pPr algn="ctr" fontAlgn="b"/>
                      <a:r>
                        <a:rPr lang="en-US" sz="1400" b="1" u="none" strike="noStrike" dirty="0">
                          <a:effectLst/>
                        </a:rPr>
                        <a:t>                    1.0 </a:t>
                      </a:r>
                      <a:endParaRPr lang="en-US" sz="1400" b="1" i="0" u="none" strike="noStrike" dirty="0">
                        <a:solidFill>
                          <a:srgbClr val="000000"/>
                        </a:solidFill>
                        <a:effectLst/>
                        <a:latin typeface="Calibri" panose="020F0502020204030204" pitchFamily="34" charset="0"/>
                      </a:endParaRPr>
                    </a:p>
                  </a:txBody>
                  <a:tcPr marL="6350" marR="6350" marT="6350" marB="0" anchor="b"/>
                </a:tc>
                <a:extLst>
                  <a:ext uri="{0D108BD9-81ED-4DB2-BD59-A6C34878D82A}">
                    <a16:rowId xmlns:a16="http://schemas.microsoft.com/office/drawing/2014/main" val="210260827"/>
                  </a:ext>
                </a:extLst>
              </a:tr>
              <a:tr h="260213">
                <a:tc>
                  <a:txBody>
                    <a:bodyPr/>
                    <a:lstStyle/>
                    <a:p>
                      <a:pPr algn="ctr" fontAlgn="b"/>
                      <a:r>
                        <a:rPr lang="en-US" sz="1400" b="1" u="none" strike="noStrike" dirty="0">
                          <a:effectLst/>
                        </a:rPr>
                        <a:t>Amazon</a:t>
                      </a:r>
                      <a:endParaRPr lang="en-US" sz="1400" b="1" i="0" u="none" strike="noStrike" dirty="0">
                        <a:solidFill>
                          <a:srgbClr val="000000"/>
                        </a:solidFill>
                        <a:effectLst/>
                        <a:latin typeface="Calibri" panose="020F0502020204030204" pitchFamily="34" charset="0"/>
                      </a:endParaRPr>
                    </a:p>
                  </a:txBody>
                  <a:tcPr marL="6350" marR="6350" marT="6350" marB="0" anchor="b"/>
                </a:tc>
                <a:tc>
                  <a:txBody>
                    <a:bodyPr/>
                    <a:lstStyle/>
                    <a:p>
                      <a:pPr algn="ctr" fontAlgn="b"/>
                      <a:r>
                        <a:rPr lang="en-US" sz="1400" b="1" u="none" strike="noStrike" dirty="0">
                          <a:effectLst/>
                        </a:rPr>
                        <a:t>                    0.8 </a:t>
                      </a:r>
                      <a:endParaRPr lang="en-US" sz="1400" b="1" i="0" u="none" strike="noStrike" dirty="0">
                        <a:solidFill>
                          <a:srgbClr val="000000"/>
                        </a:solidFill>
                        <a:effectLst/>
                        <a:latin typeface="Calibri" panose="020F0502020204030204" pitchFamily="34" charset="0"/>
                      </a:endParaRPr>
                    </a:p>
                  </a:txBody>
                  <a:tcPr marL="6350" marR="6350" marT="6350" marB="0" anchor="b"/>
                </a:tc>
                <a:extLst>
                  <a:ext uri="{0D108BD9-81ED-4DB2-BD59-A6C34878D82A}">
                    <a16:rowId xmlns:a16="http://schemas.microsoft.com/office/drawing/2014/main" val="3746956426"/>
                  </a:ext>
                </a:extLst>
              </a:tr>
              <a:tr h="482740">
                <a:tc>
                  <a:txBody>
                    <a:bodyPr/>
                    <a:lstStyle/>
                    <a:p>
                      <a:pPr algn="ctr" fontAlgn="b"/>
                      <a:r>
                        <a:rPr lang="en-US" sz="1400" b="1" u="none" strike="noStrike" dirty="0">
                          <a:effectLst/>
                        </a:rPr>
                        <a:t>Boeing</a:t>
                      </a:r>
                      <a:endParaRPr lang="en-US" sz="1400" b="1" i="0" u="none" strike="noStrike" dirty="0">
                        <a:solidFill>
                          <a:srgbClr val="000000"/>
                        </a:solidFill>
                        <a:effectLst/>
                        <a:latin typeface="Calibri" panose="020F0502020204030204" pitchFamily="34" charset="0"/>
                      </a:endParaRPr>
                    </a:p>
                  </a:txBody>
                  <a:tcPr marL="6350" marR="6350" marT="6350" marB="0" anchor="b"/>
                </a:tc>
                <a:tc>
                  <a:txBody>
                    <a:bodyPr/>
                    <a:lstStyle/>
                    <a:p>
                      <a:pPr algn="ctr" fontAlgn="b"/>
                      <a:r>
                        <a:rPr lang="en-US" sz="1400" b="1" u="none" strike="noStrike" dirty="0">
                          <a:effectLst/>
                        </a:rPr>
                        <a:t>                (76.7)</a:t>
                      </a:r>
                      <a:endParaRPr lang="en-US" sz="1400" b="1" i="0" u="none" strike="noStrike" dirty="0">
                        <a:solidFill>
                          <a:srgbClr val="000000"/>
                        </a:solidFill>
                        <a:effectLst/>
                        <a:latin typeface="Calibri" panose="020F0502020204030204" pitchFamily="34" charset="0"/>
                      </a:endParaRPr>
                    </a:p>
                  </a:txBody>
                  <a:tcPr marL="6350" marR="6350" marT="6350" marB="0" anchor="b"/>
                </a:tc>
                <a:extLst>
                  <a:ext uri="{0D108BD9-81ED-4DB2-BD59-A6C34878D82A}">
                    <a16:rowId xmlns:a16="http://schemas.microsoft.com/office/drawing/2014/main" val="1138030433"/>
                  </a:ext>
                </a:extLst>
              </a:tr>
            </a:tbl>
          </a:graphicData>
        </a:graphic>
      </p:graphicFrame>
      <p:sp>
        <p:nvSpPr>
          <p:cNvPr id="2" name="Title 1">
            <a:extLst>
              <a:ext uri="{FF2B5EF4-FFF2-40B4-BE49-F238E27FC236}">
                <a16:creationId xmlns:a16="http://schemas.microsoft.com/office/drawing/2014/main" id="{6C07E3EE-F2C4-4352-99D0-0B267FE20513}"/>
              </a:ext>
            </a:extLst>
          </p:cNvPr>
          <p:cNvSpPr>
            <a:spLocks noGrp="1"/>
          </p:cNvSpPr>
          <p:nvPr>
            <p:ph type="title"/>
          </p:nvPr>
        </p:nvSpPr>
        <p:spPr>
          <a:xfrm>
            <a:off x="8825500" y="342822"/>
            <a:ext cx="2528299" cy="1325563"/>
          </a:xfrm>
        </p:spPr>
        <p:txBody>
          <a:bodyPr/>
          <a:lstStyle/>
          <a:p>
            <a:r>
              <a:rPr lang="en-US" dirty="0"/>
              <a:t>Leverage Ratio</a:t>
            </a:r>
          </a:p>
        </p:txBody>
      </p:sp>
      <p:sp>
        <p:nvSpPr>
          <p:cNvPr id="3" name="Content Placeholder 2">
            <a:extLst>
              <a:ext uri="{FF2B5EF4-FFF2-40B4-BE49-F238E27FC236}">
                <a16:creationId xmlns:a16="http://schemas.microsoft.com/office/drawing/2014/main" id="{0828ACEF-8B99-463F-B439-018E46165E89}"/>
              </a:ext>
            </a:extLst>
          </p:cNvPr>
          <p:cNvSpPr>
            <a:spLocks noGrp="1"/>
          </p:cNvSpPr>
          <p:nvPr>
            <p:ph idx="1"/>
          </p:nvPr>
        </p:nvSpPr>
        <p:spPr>
          <a:xfrm>
            <a:off x="0" y="-14097"/>
            <a:ext cx="10515600" cy="2643633"/>
          </a:xfrm>
        </p:spPr>
        <p:txBody>
          <a:bodyPr>
            <a:normAutofit fontScale="62500" lnSpcReduction="20000"/>
          </a:bodyPr>
          <a:lstStyle/>
          <a:p>
            <a:r>
              <a:rPr lang="en-US" u="sng" dirty="0"/>
              <a:t>Debt</a:t>
            </a:r>
          </a:p>
          <a:p>
            <a:pPr marL="0" indent="0">
              <a:buNone/>
            </a:pPr>
            <a:r>
              <a:rPr lang="en-US" dirty="0"/>
              <a:t> EBITDA</a:t>
            </a:r>
          </a:p>
          <a:p>
            <a:endParaRPr lang="en-US" dirty="0"/>
          </a:p>
          <a:p>
            <a:r>
              <a:rPr lang="en-US" dirty="0"/>
              <a:t>Higher is…</a:t>
            </a:r>
          </a:p>
          <a:p>
            <a:pPr lvl="1"/>
            <a:r>
              <a:rPr lang="en-US" dirty="0"/>
              <a:t>Aggressive</a:t>
            </a:r>
          </a:p>
          <a:p>
            <a:pPr lvl="1"/>
            <a:endParaRPr lang="en-US" dirty="0"/>
          </a:p>
          <a:p>
            <a:pPr lvl="1"/>
            <a:endParaRPr lang="en-US" dirty="0"/>
          </a:p>
          <a:p>
            <a:r>
              <a:rPr lang="en-US" dirty="0"/>
              <a:t>Median was</a:t>
            </a:r>
          </a:p>
          <a:p>
            <a:pPr lvl="1"/>
            <a:r>
              <a:rPr lang="en-US" dirty="0"/>
              <a:t>1.7</a:t>
            </a:r>
          </a:p>
          <a:p>
            <a:pPr lvl="1"/>
            <a:endParaRPr lang="en-US" dirty="0"/>
          </a:p>
          <a:p>
            <a:pPr lvl="1"/>
            <a:endParaRPr lang="en-US" dirty="0"/>
          </a:p>
          <a:p>
            <a:endParaRPr lang="en-US" dirty="0"/>
          </a:p>
        </p:txBody>
      </p:sp>
      <p:sp>
        <p:nvSpPr>
          <p:cNvPr id="6" name="Rectangle 5">
            <a:extLst>
              <a:ext uri="{FF2B5EF4-FFF2-40B4-BE49-F238E27FC236}">
                <a16:creationId xmlns:a16="http://schemas.microsoft.com/office/drawing/2014/main" id="{565C8098-9916-4F2B-BE8A-86DDB12304FD}"/>
              </a:ext>
            </a:extLst>
          </p:cNvPr>
          <p:cNvSpPr/>
          <p:nvPr/>
        </p:nvSpPr>
        <p:spPr>
          <a:xfrm>
            <a:off x="7999930" y="3574044"/>
            <a:ext cx="1140432" cy="259527"/>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US" dirty="0"/>
          </a:p>
        </p:txBody>
      </p:sp>
      <p:sp>
        <p:nvSpPr>
          <p:cNvPr id="7" name="Rectangle 6">
            <a:extLst>
              <a:ext uri="{FF2B5EF4-FFF2-40B4-BE49-F238E27FC236}">
                <a16:creationId xmlns:a16="http://schemas.microsoft.com/office/drawing/2014/main" id="{709B512D-7675-4F50-BD2D-411FC458F309}"/>
              </a:ext>
            </a:extLst>
          </p:cNvPr>
          <p:cNvSpPr/>
          <p:nvPr/>
        </p:nvSpPr>
        <p:spPr>
          <a:xfrm>
            <a:off x="7999930" y="3867753"/>
            <a:ext cx="1140432" cy="259527"/>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US" dirty="0"/>
          </a:p>
        </p:txBody>
      </p:sp>
      <p:sp>
        <p:nvSpPr>
          <p:cNvPr id="8" name="Rectangle 7">
            <a:extLst>
              <a:ext uri="{FF2B5EF4-FFF2-40B4-BE49-F238E27FC236}">
                <a16:creationId xmlns:a16="http://schemas.microsoft.com/office/drawing/2014/main" id="{FFB2E63F-BA92-4472-93CC-4B9635B85A2F}"/>
              </a:ext>
            </a:extLst>
          </p:cNvPr>
          <p:cNvSpPr/>
          <p:nvPr/>
        </p:nvSpPr>
        <p:spPr>
          <a:xfrm>
            <a:off x="7999930" y="4163024"/>
            <a:ext cx="1140432" cy="259527"/>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US" dirty="0"/>
          </a:p>
        </p:txBody>
      </p:sp>
      <p:sp>
        <p:nvSpPr>
          <p:cNvPr id="9" name="Rectangle 8">
            <a:extLst>
              <a:ext uri="{FF2B5EF4-FFF2-40B4-BE49-F238E27FC236}">
                <a16:creationId xmlns:a16="http://schemas.microsoft.com/office/drawing/2014/main" id="{9A274A29-02C1-4157-8E96-BC32334574D3}"/>
              </a:ext>
            </a:extLst>
          </p:cNvPr>
          <p:cNvSpPr/>
          <p:nvPr/>
        </p:nvSpPr>
        <p:spPr>
          <a:xfrm>
            <a:off x="7999930" y="4387405"/>
            <a:ext cx="1140432" cy="208781"/>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US" dirty="0"/>
          </a:p>
        </p:txBody>
      </p:sp>
      <p:sp>
        <p:nvSpPr>
          <p:cNvPr id="10" name="Rectangle 9">
            <a:extLst>
              <a:ext uri="{FF2B5EF4-FFF2-40B4-BE49-F238E27FC236}">
                <a16:creationId xmlns:a16="http://schemas.microsoft.com/office/drawing/2014/main" id="{2A5EDC69-55B2-4DEB-88C2-587CD4E45E0D}"/>
              </a:ext>
            </a:extLst>
          </p:cNvPr>
          <p:cNvSpPr/>
          <p:nvPr/>
        </p:nvSpPr>
        <p:spPr>
          <a:xfrm>
            <a:off x="7999930" y="4603038"/>
            <a:ext cx="1140432" cy="259527"/>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US" dirty="0"/>
          </a:p>
        </p:txBody>
      </p:sp>
      <p:sp>
        <p:nvSpPr>
          <p:cNvPr id="11" name="Rectangle 10">
            <a:extLst>
              <a:ext uri="{FF2B5EF4-FFF2-40B4-BE49-F238E27FC236}">
                <a16:creationId xmlns:a16="http://schemas.microsoft.com/office/drawing/2014/main" id="{D58B0811-45D4-44C8-98AD-5C6C5FF8500A}"/>
              </a:ext>
            </a:extLst>
          </p:cNvPr>
          <p:cNvSpPr/>
          <p:nvPr/>
        </p:nvSpPr>
        <p:spPr>
          <a:xfrm>
            <a:off x="7999930" y="4901970"/>
            <a:ext cx="1140432" cy="259527"/>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US" dirty="0"/>
          </a:p>
        </p:txBody>
      </p:sp>
      <p:sp>
        <p:nvSpPr>
          <p:cNvPr id="12" name="Rectangle 11">
            <a:extLst>
              <a:ext uri="{FF2B5EF4-FFF2-40B4-BE49-F238E27FC236}">
                <a16:creationId xmlns:a16="http://schemas.microsoft.com/office/drawing/2014/main" id="{D8F3D6A0-D739-4637-932A-025A28DCC304}"/>
              </a:ext>
            </a:extLst>
          </p:cNvPr>
          <p:cNvSpPr/>
          <p:nvPr/>
        </p:nvSpPr>
        <p:spPr>
          <a:xfrm>
            <a:off x="8012131" y="5154166"/>
            <a:ext cx="1140432" cy="259527"/>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US" dirty="0"/>
          </a:p>
        </p:txBody>
      </p:sp>
      <p:sp>
        <p:nvSpPr>
          <p:cNvPr id="13" name="Rectangle 12">
            <a:extLst>
              <a:ext uri="{FF2B5EF4-FFF2-40B4-BE49-F238E27FC236}">
                <a16:creationId xmlns:a16="http://schemas.microsoft.com/office/drawing/2014/main" id="{959553BF-05C6-4109-854D-B7BFBB1292D9}"/>
              </a:ext>
            </a:extLst>
          </p:cNvPr>
          <p:cNvSpPr/>
          <p:nvPr/>
        </p:nvSpPr>
        <p:spPr>
          <a:xfrm>
            <a:off x="7999930" y="5347661"/>
            <a:ext cx="1140432" cy="259527"/>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US" dirty="0"/>
          </a:p>
        </p:txBody>
      </p:sp>
      <p:sp>
        <p:nvSpPr>
          <p:cNvPr id="16" name="Rectangle 15">
            <a:extLst>
              <a:ext uri="{FF2B5EF4-FFF2-40B4-BE49-F238E27FC236}">
                <a16:creationId xmlns:a16="http://schemas.microsoft.com/office/drawing/2014/main" id="{A13544E3-8513-4EC4-A60F-C3E34559D819}"/>
              </a:ext>
            </a:extLst>
          </p:cNvPr>
          <p:cNvSpPr/>
          <p:nvPr/>
        </p:nvSpPr>
        <p:spPr>
          <a:xfrm>
            <a:off x="7999930" y="3293022"/>
            <a:ext cx="1140432" cy="259527"/>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US" dirty="0"/>
          </a:p>
        </p:txBody>
      </p:sp>
      <p:sp>
        <p:nvSpPr>
          <p:cNvPr id="17" name="Rectangle 16">
            <a:extLst>
              <a:ext uri="{FF2B5EF4-FFF2-40B4-BE49-F238E27FC236}">
                <a16:creationId xmlns:a16="http://schemas.microsoft.com/office/drawing/2014/main" id="{32C565A8-68FA-4992-8880-B6ED3D6737E7}"/>
              </a:ext>
            </a:extLst>
          </p:cNvPr>
          <p:cNvSpPr/>
          <p:nvPr/>
        </p:nvSpPr>
        <p:spPr>
          <a:xfrm>
            <a:off x="8012131" y="5890198"/>
            <a:ext cx="1140432" cy="259527"/>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US" dirty="0"/>
          </a:p>
        </p:txBody>
      </p:sp>
      <p:graphicFrame>
        <p:nvGraphicFramePr>
          <p:cNvPr id="5" name="Table 4">
            <a:extLst>
              <a:ext uri="{FF2B5EF4-FFF2-40B4-BE49-F238E27FC236}">
                <a16:creationId xmlns:a16="http://schemas.microsoft.com/office/drawing/2014/main" id="{DC7A609B-F015-461B-826E-ECABDBD9AF55}"/>
              </a:ext>
            </a:extLst>
          </p:cNvPr>
          <p:cNvGraphicFramePr>
            <a:graphicFrameLocks noGrp="1"/>
          </p:cNvGraphicFramePr>
          <p:nvPr>
            <p:extLst>
              <p:ext uri="{D42A27DB-BD31-4B8C-83A1-F6EECF244321}">
                <p14:modId xmlns:p14="http://schemas.microsoft.com/office/powerpoint/2010/main" val="1846503586"/>
              </p:ext>
            </p:extLst>
          </p:nvPr>
        </p:nvGraphicFramePr>
        <p:xfrm>
          <a:off x="4458984" y="2760251"/>
          <a:ext cx="2627618" cy="3354686"/>
        </p:xfrm>
        <a:graphic>
          <a:graphicData uri="http://schemas.openxmlformats.org/drawingml/2006/table">
            <a:tbl>
              <a:tblPr>
                <a:tableStyleId>{5C22544A-7EE6-4342-B048-85BDC9FD1C3A}</a:tableStyleId>
              </a:tblPr>
              <a:tblGrid>
                <a:gridCol w="1313809">
                  <a:extLst>
                    <a:ext uri="{9D8B030D-6E8A-4147-A177-3AD203B41FA5}">
                      <a16:colId xmlns:a16="http://schemas.microsoft.com/office/drawing/2014/main" val="34334458"/>
                    </a:ext>
                  </a:extLst>
                </a:gridCol>
                <a:gridCol w="1313809">
                  <a:extLst>
                    <a:ext uri="{9D8B030D-6E8A-4147-A177-3AD203B41FA5}">
                      <a16:colId xmlns:a16="http://schemas.microsoft.com/office/drawing/2014/main" val="2314956525"/>
                    </a:ext>
                  </a:extLst>
                </a:gridCol>
              </a:tblGrid>
              <a:tr h="521920">
                <a:tc>
                  <a:txBody>
                    <a:bodyPr/>
                    <a:lstStyle/>
                    <a:p>
                      <a:pPr algn="ctr" fontAlgn="b"/>
                      <a:r>
                        <a:rPr lang="en-US" sz="1400" b="1" u="none" strike="noStrike" dirty="0">
                          <a:effectLst/>
                        </a:rPr>
                        <a:t>Company</a:t>
                      </a:r>
                      <a:endParaRPr lang="en-US" sz="1400" b="1" i="0" u="none" strike="noStrike" dirty="0">
                        <a:solidFill>
                          <a:srgbClr val="000000"/>
                        </a:solidFill>
                        <a:effectLst/>
                        <a:latin typeface="Calibri" panose="020F0502020204030204" pitchFamily="34" charset="0"/>
                      </a:endParaRPr>
                    </a:p>
                  </a:txBody>
                  <a:tcPr marL="6350" marR="6350" marT="6350" marB="0" anchor="b"/>
                </a:tc>
                <a:tc>
                  <a:txBody>
                    <a:bodyPr/>
                    <a:lstStyle/>
                    <a:p>
                      <a:pPr algn="ctr" fontAlgn="b"/>
                      <a:r>
                        <a:rPr lang="en-US" sz="1400" b="1" u="none" strike="noStrike" dirty="0">
                          <a:effectLst/>
                        </a:rPr>
                        <a:t>Leverage Ratio</a:t>
                      </a:r>
                      <a:endParaRPr lang="en-US" sz="1400" b="1" i="0" u="none" strike="noStrike" dirty="0">
                        <a:solidFill>
                          <a:srgbClr val="000000"/>
                        </a:solidFill>
                        <a:effectLst/>
                        <a:latin typeface="Calibri" panose="020F0502020204030204" pitchFamily="34" charset="0"/>
                      </a:endParaRPr>
                    </a:p>
                  </a:txBody>
                  <a:tcPr marL="6350" marR="6350" marT="6350" marB="0" anchor="b"/>
                </a:tc>
                <a:extLst>
                  <a:ext uri="{0D108BD9-81ED-4DB2-BD59-A6C34878D82A}">
                    <a16:rowId xmlns:a16="http://schemas.microsoft.com/office/drawing/2014/main" val="3086220134"/>
                  </a:ext>
                </a:extLst>
              </a:tr>
              <a:tr h="260960">
                <a:tc>
                  <a:txBody>
                    <a:bodyPr/>
                    <a:lstStyle/>
                    <a:p>
                      <a:pPr algn="ctr" fontAlgn="b"/>
                      <a:r>
                        <a:rPr lang="en-US" sz="1400" b="1" u="none" strike="noStrike" dirty="0">
                          <a:effectLst/>
                        </a:rPr>
                        <a:t>3M</a:t>
                      </a:r>
                      <a:endParaRPr lang="en-US" sz="1400" b="1" i="0" u="none" strike="noStrike" dirty="0">
                        <a:solidFill>
                          <a:srgbClr val="000000"/>
                        </a:solidFill>
                        <a:effectLst/>
                        <a:latin typeface="Calibri" panose="020F0502020204030204" pitchFamily="34" charset="0"/>
                      </a:endParaRPr>
                    </a:p>
                  </a:txBody>
                  <a:tcPr marL="6350" marR="6350" marT="6350" marB="0" anchor="b"/>
                </a:tc>
                <a:tc>
                  <a:txBody>
                    <a:bodyPr/>
                    <a:lstStyle/>
                    <a:p>
                      <a:pPr algn="ctr" fontAlgn="b"/>
                      <a:r>
                        <a:rPr lang="en-US" sz="1400" b="1" u="none" strike="noStrike" dirty="0">
                          <a:effectLst/>
                        </a:rPr>
                        <a:t>                    5.4 </a:t>
                      </a:r>
                      <a:endParaRPr lang="en-US" sz="1400" b="1" i="0" u="none" strike="noStrike" dirty="0">
                        <a:solidFill>
                          <a:srgbClr val="000000"/>
                        </a:solidFill>
                        <a:effectLst/>
                        <a:latin typeface="Calibri" panose="020F0502020204030204" pitchFamily="34" charset="0"/>
                      </a:endParaRPr>
                    </a:p>
                  </a:txBody>
                  <a:tcPr marL="6350" marR="6350" marT="6350" marB="0" anchor="b"/>
                </a:tc>
                <a:extLst>
                  <a:ext uri="{0D108BD9-81ED-4DB2-BD59-A6C34878D82A}">
                    <a16:rowId xmlns:a16="http://schemas.microsoft.com/office/drawing/2014/main" val="2521283546"/>
                  </a:ext>
                </a:extLst>
              </a:tr>
              <a:tr h="260960">
                <a:tc>
                  <a:txBody>
                    <a:bodyPr/>
                    <a:lstStyle/>
                    <a:p>
                      <a:pPr algn="ctr" fontAlgn="b"/>
                      <a:r>
                        <a:rPr lang="en-US" sz="1400" b="1" u="none" strike="noStrike" dirty="0">
                          <a:effectLst/>
                        </a:rPr>
                        <a:t>Amazon</a:t>
                      </a:r>
                      <a:endParaRPr lang="en-US" sz="1400" b="1" i="0" u="none" strike="noStrike" dirty="0">
                        <a:solidFill>
                          <a:srgbClr val="000000"/>
                        </a:solidFill>
                        <a:effectLst/>
                        <a:latin typeface="Calibri" panose="020F0502020204030204" pitchFamily="34" charset="0"/>
                      </a:endParaRPr>
                    </a:p>
                  </a:txBody>
                  <a:tcPr marL="6350" marR="6350" marT="6350" marB="0" anchor="b"/>
                </a:tc>
                <a:tc>
                  <a:txBody>
                    <a:bodyPr/>
                    <a:lstStyle/>
                    <a:p>
                      <a:pPr algn="ctr" fontAlgn="b"/>
                      <a:r>
                        <a:rPr lang="en-US" sz="1400" b="1" u="none" strike="noStrike" dirty="0">
                          <a:effectLst/>
                        </a:rPr>
                        <a:t>                    3.8 </a:t>
                      </a:r>
                      <a:endParaRPr lang="en-US" sz="1400" b="1" i="0" u="none" strike="noStrike" dirty="0">
                        <a:solidFill>
                          <a:srgbClr val="000000"/>
                        </a:solidFill>
                        <a:effectLst/>
                        <a:latin typeface="Calibri" panose="020F0502020204030204" pitchFamily="34" charset="0"/>
                      </a:endParaRPr>
                    </a:p>
                  </a:txBody>
                  <a:tcPr marL="6350" marR="6350" marT="6350" marB="0" anchor="b"/>
                </a:tc>
                <a:extLst>
                  <a:ext uri="{0D108BD9-81ED-4DB2-BD59-A6C34878D82A}">
                    <a16:rowId xmlns:a16="http://schemas.microsoft.com/office/drawing/2014/main" val="3505636083"/>
                  </a:ext>
                </a:extLst>
              </a:tr>
              <a:tr h="260960">
                <a:tc>
                  <a:txBody>
                    <a:bodyPr/>
                    <a:lstStyle/>
                    <a:p>
                      <a:pPr algn="ctr" fontAlgn="b"/>
                      <a:r>
                        <a:rPr lang="en-US" sz="1400" b="1" u="none" strike="noStrike" dirty="0">
                          <a:effectLst/>
                        </a:rPr>
                        <a:t>Apple</a:t>
                      </a:r>
                      <a:endParaRPr lang="en-US" sz="1400" b="1" i="0" u="none" strike="noStrike" dirty="0">
                        <a:solidFill>
                          <a:srgbClr val="000000"/>
                        </a:solidFill>
                        <a:effectLst/>
                        <a:latin typeface="Calibri" panose="020F0502020204030204" pitchFamily="34" charset="0"/>
                      </a:endParaRPr>
                    </a:p>
                  </a:txBody>
                  <a:tcPr marL="6350" marR="6350" marT="6350" marB="0" anchor="b"/>
                </a:tc>
                <a:tc>
                  <a:txBody>
                    <a:bodyPr/>
                    <a:lstStyle/>
                    <a:p>
                      <a:pPr algn="ctr" fontAlgn="b"/>
                      <a:r>
                        <a:rPr lang="en-US" sz="1400" b="1" u="none" strike="noStrike" dirty="0">
                          <a:effectLst/>
                        </a:rPr>
                        <a:t>                    3.6 </a:t>
                      </a:r>
                      <a:endParaRPr lang="en-US" sz="1400" b="1" i="0" u="none" strike="noStrike" dirty="0">
                        <a:solidFill>
                          <a:srgbClr val="000000"/>
                        </a:solidFill>
                        <a:effectLst/>
                        <a:latin typeface="Calibri" panose="020F0502020204030204" pitchFamily="34" charset="0"/>
                      </a:endParaRPr>
                    </a:p>
                  </a:txBody>
                  <a:tcPr marL="6350" marR="6350" marT="6350" marB="0" anchor="b"/>
                </a:tc>
                <a:extLst>
                  <a:ext uri="{0D108BD9-81ED-4DB2-BD59-A6C34878D82A}">
                    <a16:rowId xmlns:a16="http://schemas.microsoft.com/office/drawing/2014/main" val="3628149909"/>
                  </a:ext>
                </a:extLst>
              </a:tr>
              <a:tr h="260960">
                <a:tc>
                  <a:txBody>
                    <a:bodyPr/>
                    <a:lstStyle/>
                    <a:p>
                      <a:pPr algn="ctr" fontAlgn="b"/>
                      <a:r>
                        <a:rPr lang="en-US" sz="1400" b="1" u="none" strike="noStrike" dirty="0">
                          <a:effectLst/>
                        </a:rPr>
                        <a:t>AT&amp;T</a:t>
                      </a:r>
                      <a:endParaRPr lang="en-US" sz="1400" b="1" i="0" u="none" strike="noStrike" dirty="0">
                        <a:solidFill>
                          <a:srgbClr val="000000"/>
                        </a:solidFill>
                        <a:effectLst/>
                        <a:latin typeface="Calibri" panose="020F0502020204030204" pitchFamily="34" charset="0"/>
                      </a:endParaRPr>
                    </a:p>
                  </a:txBody>
                  <a:tcPr marL="6350" marR="6350" marT="6350" marB="0" anchor="b"/>
                </a:tc>
                <a:tc>
                  <a:txBody>
                    <a:bodyPr/>
                    <a:lstStyle/>
                    <a:p>
                      <a:pPr algn="ctr" fontAlgn="b"/>
                      <a:r>
                        <a:rPr lang="en-US" sz="1400" b="1" u="none" strike="noStrike" dirty="0">
                          <a:effectLst/>
                        </a:rPr>
                        <a:t>                    2.5 </a:t>
                      </a:r>
                      <a:endParaRPr lang="en-US" sz="1400" b="1" i="0" u="none" strike="noStrike" dirty="0">
                        <a:solidFill>
                          <a:srgbClr val="000000"/>
                        </a:solidFill>
                        <a:effectLst/>
                        <a:latin typeface="Calibri" panose="020F0502020204030204" pitchFamily="34" charset="0"/>
                      </a:endParaRPr>
                    </a:p>
                  </a:txBody>
                  <a:tcPr marL="6350" marR="6350" marT="6350" marB="0" anchor="b"/>
                </a:tc>
                <a:extLst>
                  <a:ext uri="{0D108BD9-81ED-4DB2-BD59-A6C34878D82A}">
                    <a16:rowId xmlns:a16="http://schemas.microsoft.com/office/drawing/2014/main" val="3794737350"/>
                  </a:ext>
                </a:extLst>
              </a:tr>
              <a:tr h="260960">
                <a:tc>
                  <a:txBody>
                    <a:bodyPr/>
                    <a:lstStyle/>
                    <a:p>
                      <a:pPr algn="ctr" fontAlgn="b"/>
                      <a:r>
                        <a:rPr lang="en-US" sz="1400" b="1" u="none" strike="noStrike" dirty="0">
                          <a:effectLst/>
                        </a:rPr>
                        <a:t>Boeing</a:t>
                      </a:r>
                      <a:endParaRPr lang="en-US" sz="1400" b="1" i="0" u="none" strike="noStrike" dirty="0">
                        <a:solidFill>
                          <a:srgbClr val="000000"/>
                        </a:solidFill>
                        <a:effectLst/>
                        <a:latin typeface="Calibri" panose="020F0502020204030204" pitchFamily="34" charset="0"/>
                      </a:endParaRPr>
                    </a:p>
                  </a:txBody>
                  <a:tcPr marL="6350" marR="6350" marT="6350" marB="0" anchor="b"/>
                </a:tc>
                <a:tc>
                  <a:txBody>
                    <a:bodyPr/>
                    <a:lstStyle/>
                    <a:p>
                      <a:pPr algn="ctr" fontAlgn="b"/>
                      <a:r>
                        <a:rPr lang="en-US" sz="1400" b="1" u="none" strike="noStrike" dirty="0">
                          <a:effectLst/>
                        </a:rPr>
                        <a:t>                    1.9 </a:t>
                      </a:r>
                      <a:endParaRPr lang="en-US" sz="1400" b="1" i="0" u="none" strike="noStrike" dirty="0">
                        <a:solidFill>
                          <a:srgbClr val="000000"/>
                        </a:solidFill>
                        <a:effectLst/>
                        <a:latin typeface="Calibri" panose="020F0502020204030204" pitchFamily="34" charset="0"/>
                      </a:endParaRPr>
                    </a:p>
                  </a:txBody>
                  <a:tcPr marL="6350" marR="6350" marT="6350" marB="0" anchor="b"/>
                </a:tc>
                <a:extLst>
                  <a:ext uri="{0D108BD9-81ED-4DB2-BD59-A6C34878D82A}">
                    <a16:rowId xmlns:a16="http://schemas.microsoft.com/office/drawing/2014/main" val="3423251527"/>
                  </a:ext>
                </a:extLst>
              </a:tr>
              <a:tr h="260960">
                <a:tc>
                  <a:txBody>
                    <a:bodyPr/>
                    <a:lstStyle/>
                    <a:p>
                      <a:pPr algn="ctr" fontAlgn="b"/>
                      <a:r>
                        <a:rPr lang="en-US" sz="1400" b="1" u="none" strike="noStrike" dirty="0">
                          <a:effectLst/>
                        </a:rPr>
                        <a:t>Ecolab</a:t>
                      </a:r>
                      <a:endParaRPr lang="en-US" sz="1400" b="1" i="0" u="none" strike="noStrike" dirty="0">
                        <a:solidFill>
                          <a:srgbClr val="000000"/>
                        </a:solidFill>
                        <a:effectLst/>
                        <a:latin typeface="Calibri" panose="020F0502020204030204" pitchFamily="34" charset="0"/>
                      </a:endParaRPr>
                    </a:p>
                  </a:txBody>
                  <a:tcPr marL="6350" marR="6350" marT="6350" marB="0" anchor="b"/>
                </a:tc>
                <a:tc>
                  <a:txBody>
                    <a:bodyPr/>
                    <a:lstStyle/>
                    <a:p>
                      <a:pPr algn="ctr" fontAlgn="b"/>
                      <a:r>
                        <a:rPr lang="en-US" sz="1400" b="1" u="none" strike="noStrike" dirty="0">
                          <a:effectLst/>
                        </a:rPr>
                        <a:t>                    1.7 </a:t>
                      </a:r>
                      <a:endParaRPr lang="en-US" sz="1400" b="1" i="0" u="none" strike="noStrike" dirty="0">
                        <a:solidFill>
                          <a:srgbClr val="000000"/>
                        </a:solidFill>
                        <a:effectLst/>
                        <a:latin typeface="Calibri" panose="020F0502020204030204" pitchFamily="34" charset="0"/>
                      </a:endParaRPr>
                    </a:p>
                  </a:txBody>
                  <a:tcPr marL="6350" marR="6350" marT="6350" marB="0" anchor="b"/>
                </a:tc>
                <a:extLst>
                  <a:ext uri="{0D108BD9-81ED-4DB2-BD59-A6C34878D82A}">
                    <a16:rowId xmlns:a16="http://schemas.microsoft.com/office/drawing/2014/main" val="2915903559"/>
                  </a:ext>
                </a:extLst>
              </a:tr>
              <a:tr h="260960">
                <a:tc>
                  <a:txBody>
                    <a:bodyPr/>
                    <a:lstStyle/>
                    <a:p>
                      <a:pPr algn="ctr" fontAlgn="b"/>
                      <a:r>
                        <a:rPr lang="en-US" sz="1400" b="1" u="none" strike="noStrike" dirty="0">
                          <a:effectLst/>
                        </a:rPr>
                        <a:t>Hormel</a:t>
                      </a:r>
                      <a:endParaRPr lang="en-US" sz="1400" b="1" i="0" u="none" strike="noStrike" dirty="0">
                        <a:solidFill>
                          <a:srgbClr val="000000"/>
                        </a:solidFill>
                        <a:effectLst/>
                        <a:latin typeface="Calibri" panose="020F0502020204030204" pitchFamily="34" charset="0"/>
                      </a:endParaRPr>
                    </a:p>
                  </a:txBody>
                  <a:tcPr marL="6350" marR="6350" marT="6350" marB="0" anchor="b"/>
                </a:tc>
                <a:tc>
                  <a:txBody>
                    <a:bodyPr/>
                    <a:lstStyle/>
                    <a:p>
                      <a:pPr algn="ctr" fontAlgn="b"/>
                      <a:r>
                        <a:rPr lang="en-US" sz="1400" b="1" u="none" strike="noStrike" dirty="0">
                          <a:effectLst/>
                        </a:rPr>
                        <a:t>                    1.2 </a:t>
                      </a:r>
                      <a:endParaRPr lang="en-US" sz="1400" b="1" i="0" u="none" strike="noStrike" dirty="0">
                        <a:solidFill>
                          <a:srgbClr val="000000"/>
                        </a:solidFill>
                        <a:effectLst/>
                        <a:latin typeface="Calibri" panose="020F0502020204030204" pitchFamily="34" charset="0"/>
                      </a:endParaRPr>
                    </a:p>
                  </a:txBody>
                  <a:tcPr marL="6350" marR="6350" marT="6350" marB="0" anchor="b"/>
                </a:tc>
                <a:extLst>
                  <a:ext uri="{0D108BD9-81ED-4DB2-BD59-A6C34878D82A}">
                    <a16:rowId xmlns:a16="http://schemas.microsoft.com/office/drawing/2014/main" val="1512503818"/>
                  </a:ext>
                </a:extLst>
              </a:tr>
              <a:tr h="260960">
                <a:tc>
                  <a:txBody>
                    <a:bodyPr/>
                    <a:lstStyle/>
                    <a:p>
                      <a:pPr algn="ctr" fontAlgn="b"/>
                      <a:r>
                        <a:rPr lang="en-US" sz="1400" b="1" u="none" strike="noStrike" dirty="0">
                          <a:effectLst/>
                        </a:rPr>
                        <a:t>Target</a:t>
                      </a:r>
                      <a:endParaRPr lang="en-US" sz="1400" b="1" i="0" u="none" strike="noStrike" dirty="0">
                        <a:solidFill>
                          <a:srgbClr val="000000"/>
                        </a:solidFill>
                        <a:effectLst/>
                        <a:latin typeface="Calibri" panose="020F0502020204030204" pitchFamily="34" charset="0"/>
                      </a:endParaRPr>
                    </a:p>
                  </a:txBody>
                  <a:tcPr marL="6350" marR="6350" marT="6350" marB="0" anchor="b"/>
                </a:tc>
                <a:tc>
                  <a:txBody>
                    <a:bodyPr/>
                    <a:lstStyle/>
                    <a:p>
                      <a:pPr algn="ctr" fontAlgn="b"/>
                      <a:r>
                        <a:rPr lang="en-US" sz="1400" b="1" u="none" strike="noStrike" dirty="0">
                          <a:effectLst/>
                        </a:rPr>
                        <a:t>                    1.0 </a:t>
                      </a:r>
                      <a:endParaRPr lang="en-US" sz="1400" b="1" i="0" u="none" strike="noStrike" dirty="0">
                        <a:solidFill>
                          <a:srgbClr val="000000"/>
                        </a:solidFill>
                        <a:effectLst/>
                        <a:latin typeface="Calibri" panose="020F0502020204030204" pitchFamily="34" charset="0"/>
                      </a:endParaRPr>
                    </a:p>
                  </a:txBody>
                  <a:tcPr marL="6350" marR="6350" marT="6350" marB="0" anchor="b"/>
                </a:tc>
                <a:extLst>
                  <a:ext uri="{0D108BD9-81ED-4DB2-BD59-A6C34878D82A}">
                    <a16:rowId xmlns:a16="http://schemas.microsoft.com/office/drawing/2014/main" val="1203050462"/>
                  </a:ext>
                </a:extLst>
              </a:tr>
              <a:tr h="260960">
                <a:tc>
                  <a:txBody>
                    <a:bodyPr/>
                    <a:lstStyle/>
                    <a:p>
                      <a:pPr algn="ctr" fontAlgn="b"/>
                      <a:r>
                        <a:rPr lang="en-US" sz="1400" b="1" u="none" strike="noStrike" dirty="0">
                          <a:effectLst/>
                        </a:rPr>
                        <a:t>UnitedHealth</a:t>
                      </a:r>
                      <a:endParaRPr lang="en-US" sz="1400" b="1" i="0" u="none" strike="noStrike" dirty="0">
                        <a:solidFill>
                          <a:srgbClr val="000000"/>
                        </a:solidFill>
                        <a:effectLst/>
                        <a:latin typeface="Calibri" panose="020F0502020204030204" pitchFamily="34" charset="0"/>
                      </a:endParaRPr>
                    </a:p>
                  </a:txBody>
                  <a:tcPr marL="6350" marR="6350" marT="6350" marB="0" anchor="b"/>
                </a:tc>
                <a:tc>
                  <a:txBody>
                    <a:bodyPr/>
                    <a:lstStyle/>
                    <a:p>
                      <a:pPr algn="ctr" fontAlgn="b"/>
                      <a:r>
                        <a:rPr lang="en-US" sz="1400" b="1" u="none" strike="noStrike" dirty="0">
                          <a:effectLst/>
                        </a:rPr>
                        <a:t>                    0.8 </a:t>
                      </a:r>
                      <a:endParaRPr lang="en-US" sz="1400" b="1" i="0" u="none" strike="noStrike" dirty="0">
                        <a:solidFill>
                          <a:srgbClr val="000000"/>
                        </a:solidFill>
                        <a:effectLst/>
                        <a:latin typeface="Calibri" panose="020F0502020204030204" pitchFamily="34" charset="0"/>
                      </a:endParaRPr>
                    </a:p>
                  </a:txBody>
                  <a:tcPr marL="6350" marR="6350" marT="6350" marB="0" anchor="b"/>
                </a:tc>
                <a:extLst>
                  <a:ext uri="{0D108BD9-81ED-4DB2-BD59-A6C34878D82A}">
                    <a16:rowId xmlns:a16="http://schemas.microsoft.com/office/drawing/2014/main" val="1170961427"/>
                  </a:ext>
                </a:extLst>
              </a:tr>
              <a:tr h="484126">
                <a:tc>
                  <a:txBody>
                    <a:bodyPr/>
                    <a:lstStyle/>
                    <a:p>
                      <a:pPr algn="ctr" fontAlgn="b"/>
                      <a:r>
                        <a:rPr lang="en-US" sz="1400" b="1" u="none" strike="noStrike" dirty="0">
                          <a:effectLst/>
                        </a:rPr>
                        <a:t>Xcel Energy</a:t>
                      </a:r>
                      <a:endParaRPr lang="en-US" sz="1400" b="1" i="0" u="none" strike="noStrike" dirty="0">
                        <a:solidFill>
                          <a:srgbClr val="000000"/>
                        </a:solidFill>
                        <a:effectLst/>
                        <a:latin typeface="Calibri" panose="020F0502020204030204" pitchFamily="34" charset="0"/>
                      </a:endParaRPr>
                    </a:p>
                  </a:txBody>
                  <a:tcPr marL="6350" marR="6350" marT="6350" marB="0" anchor="b"/>
                </a:tc>
                <a:tc>
                  <a:txBody>
                    <a:bodyPr/>
                    <a:lstStyle/>
                    <a:p>
                      <a:pPr algn="ctr" fontAlgn="b"/>
                      <a:r>
                        <a:rPr lang="en-US" sz="1400" b="1" u="none" strike="noStrike" dirty="0">
                          <a:effectLst/>
                        </a:rPr>
                        <a:t>                (76.7)</a:t>
                      </a:r>
                      <a:endParaRPr lang="en-US" sz="1400" b="1" i="0" u="none" strike="noStrike" dirty="0">
                        <a:solidFill>
                          <a:srgbClr val="000000"/>
                        </a:solidFill>
                        <a:effectLst/>
                        <a:latin typeface="Calibri" panose="020F0502020204030204" pitchFamily="34" charset="0"/>
                      </a:endParaRPr>
                    </a:p>
                  </a:txBody>
                  <a:tcPr marL="6350" marR="6350" marT="6350" marB="0" anchor="b"/>
                </a:tc>
                <a:extLst>
                  <a:ext uri="{0D108BD9-81ED-4DB2-BD59-A6C34878D82A}">
                    <a16:rowId xmlns:a16="http://schemas.microsoft.com/office/drawing/2014/main" val="4038405711"/>
                  </a:ext>
                </a:extLst>
              </a:tr>
            </a:tbl>
          </a:graphicData>
        </a:graphic>
      </p:graphicFrame>
      <p:sp>
        <p:nvSpPr>
          <p:cNvPr id="4" name="Slide Number Placeholder 3">
            <a:extLst>
              <a:ext uri="{FF2B5EF4-FFF2-40B4-BE49-F238E27FC236}">
                <a16:creationId xmlns:a16="http://schemas.microsoft.com/office/drawing/2014/main" id="{DB387ED3-916E-453F-809B-D07A7EE86C73}"/>
              </a:ext>
            </a:extLst>
          </p:cNvPr>
          <p:cNvSpPr>
            <a:spLocks noGrp="1"/>
          </p:cNvSpPr>
          <p:nvPr>
            <p:ph type="sldNum" sz="quarter" idx="12"/>
          </p:nvPr>
        </p:nvSpPr>
        <p:spPr/>
        <p:txBody>
          <a:bodyPr/>
          <a:lstStyle/>
          <a:p>
            <a:pPr lvl="0"/>
            <a:fld id="{6537A761-896E-43B3-B9EB-894236AC1F9A}" type="slidenum">
              <a:rPr lang="en-US" smtClean="0"/>
              <a:t>41</a:t>
            </a:fld>
            <a:endParaRPr lang="en-US" dirty="0"/>
          </a:p>
        </p:txBody>
      </p:sp>
    </p:spTree>
    <p:extLst>
      <p:ext uri="{BB962C8B-B14F-4D97-AF65-F5344CB8AC3E}">
        <p14:creationId xmlns:p14="http://schemas.microsoft.com/office/powerpoint/2010/main" val="9704880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0" nodeType="clickEffect">
                                  <p:stCondLst>
                                    <p:cond delay="0"/>
                                  </p:stCondLst>
                                  <p:childTnLst>
                                    <p:set>
                                      <p:cBhvr>
                                        <p:cTn id="10" dur="1" fill="hold">
                                          <p:stCondLst>
                                            <p:cond delay="0"/>
                                          </p:stCondLst>
                                        </p:cTn>
                                        <p:tgtEl>
                                          <p:spTgt spid="16"/>
                                        </p:tgtEl>
                                        <p:attrNameLst>
                                          <p:attrName>style.visibility</p:attrName>
                                        </p:attrNameLst>
                                      </p:cBhvr>
                                      <p:to>
                                        <p:strVal val="hidden"/>
                                      </p:to>
                                    </p:set>
                                  </p:childTnLst>
                                </p:cTn>
                              </p:par>
                            </p:childTnLst>
                          </p:cTn>
                        </p:par>
                      </p:childTnLst>
                    </p:cTn>
                  </p:par>
                  <p:par>
                    <p:cTn id="11" fill="hold">
                      <p:stCondLst>
                        <p:cond delay="indefinite"/>
                      </p:stCondLst>
                      <p:childTnLst>
                        <p:par>
                          <p:cTn id="12" fill="hold">
                            <p:stCondLst>
                              <p:cond delay="0"/>
                            </p:stCondLst>
                            <p:childTnLst>
                              <p:par>
                                <p:cTn id="13" presetID="1" presetClass="exit"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1" presetClass="exit" presetSubtype="0" fill="hold" grpId="0" nodeType="clickEffect">
                                  <p:stCondLst>
                                    <p:cond delay="0"/>
                                  </p:stCondLst>
                                  <p:childTnLst>
                                    <p:set>
                                      <p:cBhvr>
                                        <p:cTn id="18" dur="1" fill="hold">
                                          <p:stCondLst>
                                            <p:cond delay="0"/>
                                          </p:stCondLst>
                                        </p:cTn>
                                        <p:tgtEl>
                                          <p:spTgt spid="7"/>
                                        </p:tgtEl>
                                        <p:attrNameLst>
                                          <p:attrName>style.visibility</p:attrName>
                                        </p:attrNameLst>
                                      </p:cBhvr>
                                      <p:to>
                                        <p:strVal val="hidden"/>
                                      </p:to>
                                    </p:set>
                                  </p:childTnLst>
                                </p:cTn>
                              </p:par>
                            </p:childTnLst>
                          </p:cTn>
                        </p:par>
                      </p:childTnLst>
                    </p:cTn>
                  </p:par>
                  <p:par>
                    <p:cTn id="19" fill="hold">
                      <p:stCondLst>
                        <p:cond delay="indefinite"/>
                      </p:stCondLst>
                      <p:childTnLst>
                        <p:par>
                          <p:cTn id="20" fill="hold">
                            <p:stCondLst>
                              <p:cond delay="0"/>
                            </p:stCondLst>
                            <p:childTnLst>
                              <p:par>
                                <p:cTn id="21" presetID="1" presetClass="exit" presetSubtype="0" fill="hold" grpId="0" nodeType="clickEffect">
                                  <p:stCondLst>
                                    <p:cond delay="0"/>
                                  </p:stCondLst>
                                  <p:childTnLst>
                                    <p:set>
                                      <p:cBhvr>
                                        <p:cTn id="22" dur="1" fill="hold">
                                          <p:stCondLst>
                                            <p:cond delay="0"/>
                                          </p:stCondLst>
                                        </p:cTn>
                                        <p:tgtEl>
                                          <p:spTgt spid="8"/>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1" presetClass="exit" presetSubtype="0" fill="hold" grpId="0" nodeType="clickEffect">
                                  <p:stCondLst>
                                    <p:cond delay="0"/>
                                  </p:stCondLst>
                                  <p:childTnLst>
                                    <p:set>
                                      <p:cBhvr>
                                        <p:cTn id="26" dur="1" fill="hold">
                                          <p:stCondLst>
                                            <p:cond delay="0"/>
                                          </p:stCondLst>
                                        </p:cTn>
                                        <p:tgtEl>
                                          <p:spTgt spid="9"/>
                                        </p:tgtEl>
                                        <p:attrNameLst>
                                          <p:attrName>style.visibility</p:attrName>
                                        </p:attrNameLst>
                                      </p:cBhvr>
                                      <p:to>
                                        <p:strVal val="hidden"/>
                                      </p:to>
                                    </p:set>
                                  </p:childTnLst>
                                </p:cTn>
                              </p:par>
                            </p:childTnLst>
                          </p:cTn>
                        </p:par>
                      </p:childTnLst>
                    </p:cTn>
                  </p:par>
                  <p:par>
                    <p:cTn id="27" fill="hold">
                      <p:stCondLst>
                        <p:cond delay="indefinite"/>
                      </p:stCondLst>
                      <p:childTnLst>
                        <p:par>
                          <p:cTn id="28" fill="hold">
                            <p:stCondLst>
                              <p:cond delay="0"/>
                            </p:stCondLst>
                            <p:childTnLst>
                              <p:par>
                                <p:cTn id="29" presetID="1" presetClass="exit" presetSubtype="0" fill="hold" grpId="0" nodeType="clickEffect">
                                  <p:stCondLst>
                                    <p:cond delay="0"/>
                                  </p:stCondLst>
                                  <p:childTnLst>
                                    <p:set>
                                      <p:cBhvr>
                                        <p:cTn id="30" dur="1" fill="hold">
                                          <p:stCondLst>
                                            <p:cond delay="0"/>
                                          </p:stCondLst>
                                        </p:cTn>
                                        <p:tgtEl>
                                          <p:spTgt spid="10"/>
                                        </p:tgtEl>
                                        <p:attrNameLst>
                                          <p:attrName>style.visibility</p:attrName>
                                        </p:attrNameLst>
                                      </p:cBhvr>
                                      <p:to>
                                        <p:strVal val="hidden"/>
                                      </p:to>
                                    </p:set>
                                  </p:childTnLst>
                                </p:cTn>
                              </p:par>
                            </p:childTnLst>
                          </p:cTn>
                        </p:par>
                      </p:childTnLst>
                    </p:cTn>
                  </p:par>
                  <p:par>
                    <p:cTn id="31" fill="hold">
                      <p:stCondLst>
                        <p:cond delay="indefinite"/>
                      </p:stCondLst>
                      <p:childTnLst>
                        <p:par>
                          <p:cTn id="32" fill="hold">
                            <p:stCondLst>
                              <p:cond delay="0"/>
                            </p:stCondLst>
                            <p:childTnLst>
                              <p:par>
                                <p:cTn id="33" presetID="1" presetClass="exit" presetSubtype="0" fill="hold" grpId="0" nodeType="clickEffect">
                                  <p:stCondLst>
                                    <p:cond delay="0"/>
                                  </p:stCondLst>
                                  <p:childTnLst>
                                    <p:set>
                                      <p:cBhvr>
                                        <p:cTn id="34" dur="1" fill="hold">
                                          <p:stCondLst>
                                            <p:cond delay="0"/>
                                          </p:stCondLst>
                                        </p:cTn>
                                        <p:tgtEl>
                                          <p:spTgt spid="11"/>
                                        </p:tgtEl>
                                        <p:attrNameLst>
                                          <p:attrName>style.visibility</p:attrName>
                                        </p:attrNameLst>
                                      </p:cBhvr>
                                      <p:to>
                                        <p:strVal val="hidden"/>
                                      </p:to>
                                    </p:set>
                                  </p:childTnLst>
                                </p:cTn>
                              </p:par>
                            </p:childTnLst>
                          </p:cTn>
                        </p:par>
                      </p:childTnLst>
                    </p:cTn>
                  </p:par>
                  <p:par>
                    <p:cTn id="35" fill="hold">
                      <p:stCondLst>
                        <p:cond delay="indefinite"/>
                      </p:stCondLst>
                      <p:childTnLst>
                        <p:par>
                          <p:cTn id="36" fill="hold">
                            <p:stCondLst>
                              <p:cond delay="0"/>
                            </p:stCondLst>
                            <p:childTnLst>
                              <p:par>
                                <p:cTn id="37" presetID="1" presetClass="exit" presetSubtype="0" fill="hold" grpId="0" nodeType="clickEffect">
                                  <p:stCondLst>
                                    <p:cond delay="0"/>
                                  </p:stCondLst>
                                  <p:childTnLst>
                                    <p:set>
                                      <p:cBhvr>
                                        <p:cTn id="38" dur="1" fill="hold">
                                          <p:stCondLst>
                                            <p:cond delay="0"/>
                                          </p:stCondLst>
                                        </p:cTn>
                                        <p:tgtEl>
                                          <p:spTgt spid="12"/>
                                        </p:tgtEl>
                                        <p:attrNameLst>
                                          <p:attrName>style.visibility</p:attrName>
                                        </p:attrNameLst>
                                      </p:cBhvr>
                                      <p:to>
                                        <p:strVal val="hidden"/>
                                      </p:to>
                                    </p:set>
                                  </p:childTnLst>
                                </p:cTn>
                              </p:par>
                            </p:childTnLst>
                          </p:cTn>
                        </p:par>
                      </p:childTnLst>
                    </p:cTn>
                  </p:par>
                  <p:par>
                    <p:cTn id="39" fill="hold">
                      <p:stCondLst>
                        <p:cond delay="indefinite"/>
                      </p:stCondLst>
                      <p:childTnLst>
                        <p:par>
                          <p:cTn id="40" fill="hold">
                            <p:stCondLst>
                              <p:cond delay="0"/>
                            </p:stCondLst>
                            <p:childTnLst>
                              <p:par>
                                <p:cTn id="41" presetID="1" presetClass="exit" presetSubtype="0" fill="hold" grpId="0" nodeType="clickEffect">
                                  <p:stCondLst>
                                    <p:cond delay="0"/>
                                  </p:stCondLst>
                                  <p:childTnLst>
                                    <p:set>
                                      <p:cBhvr>
                                        <p:cTn id="42" dur="1" fill="hold">
                                          <p:stCondLst>
                                            <p:cond delay="0"/>
                                          </p:stCondLst>
                                        </p:cTn>
                                        <p:tgtEl>
                                          <p:spTgt spid="13"/>
                                        </p:tgtEl>
                                        <p:attrNameLst>
                                          <p:attrName>style.visibility</p:attrName>
                                        </p:attrNameLst>
                                      </p:cBhvr>
                                      <p:to>
                                        <p:strVal val="hidden"/>
                                      </p:to>
                                    </p:set>
                                  </p:childTnLst>
                                </p:cTn>
                              </p:par>
                            </p:childTnLst>
                          </p:cTn>
                        </p:par>
                      </p:childTnLst>
                    </p:cTn>
                  </p:par>
                  <p:par>
                    <p:cTn id="43" fill="hold">
                      <p:stCondLst>
                        <p:cond delay="indefinite"/>
                      </p:stCondLst>
                      <p:childTnLst>
                        <p:par>
                          <p:cTn id="44" fill="hold">
                            <p:stCondLst>
                              <p:cond delay="0"/>
                            </p:stCondLst>
                            <p:childTnLst>
                              <p:par>
                                <p:cTn id="45" presetID="1" presetClass="exit" presetSubtype="0" fill="hold" grpId="0" nodeType="clickEffect">
                                  <p:stCondLst>
                                    <p:cond delay="0"/>
                                  </p:stCondLst>
                                  <p:childTnLst>
                                    <p:set>
                                      <p:cBhvr>
                                        <p:cTn id="46" dur="1" fill="hold">
                                          <p:stCondLst>
                                            <p:cond delay="0"/>
                                          </p:stCondLst>
                                        </p:cTn>
                                        <p:tgtEl>
                                          <p:spTgt spid="17"/>
                                        </p:tgtEl>
                                        <p:attrNameLst>
                                          <p:attrName>style.visibility</p:attrName>
                                        </p:attrNameLst>
                                      </p:cBhvr>
                                      <p:to>
                                        <p:strVal val="hidden"/>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3">
                                            <p:txEl>
                                              <p:pRg st="7" end="7"/>
                                            </p:txEl>
                                          </p:spTgt>
                                        </p:tgtEl>
                                        <p:attrNameLst>
                                          <p:attrName>style.visibility</p:attrName>
                                        </p:attrNameLst>
                                      </p:cBhvr>
                                      <p:to>
                                        <p:strVal val="visible"/>
                                      </p:to>
                                    </p:set>
                                  </p:childTnLst>
                                </p:cTn>
                              </p:par>
                              <p:par>
                                <p:cTn id="51" presetID="1" presetClass="entr" presetSubtype="0" fill="hold" nodeType="withEffect">
                                  <p:stCondLst>
                                    <p:cond delay="0"/>
                                  </p:stCondLst>
                                  <p:childTnLst>
                                    <p:set>
                                      <p:cBhvr>
                                        <p:cTn id="52"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9" grpId="0" animBg="1"/>
      <p:bldP spid="10" grpId="0" animBg="1"/>
      <p:bldP spid="11" grpId="0" animBg="1"/>
      <p:bldP spid="12" grpId="0" animBg="1"/>
      <p:bldP spid="13" grpId="0" animBg="1"/>
      <p:bldP spid="16" grpId="0" animBg="1"/>
      <p:bldP spid="17"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5CAC2B-7E95-4355-8D95-F745E39E5E77}"/>
              </a:ext>
            </a:extLst>
          </p:cNvPr>
          <p:cNvSpPr>
            <a:spLocks noGrp="1"/>
          </p:cNvSpPr>
          <p:nvPr>
            <p:ph type="title"/>
          </p:nvPr>
        </p:nvSpPr>
        <p:spPr/>
        <p:txBody>
          <a:bodyPr/>
          <a:lstStyle/>
          <a:p>
            <a:r>
              <a:rPr lang="en-US" dirty="0"/>
              <a:t>The final results!</a:t>
            </a:r>
          </a:p>
        </p:txBody>
      </p:sp>
      <p:graphicFrame>
        <p:nvGraphicFramePr>
          <p:cNvPr id="4" name="Table 3">
            <a:extLst>
              <a:ext uri="{FF2B5EF4-FFF2-40B4-BE49-F238E27FC236}">
                <a16:creationId xmlns:a16="http://schemas.microsoft.com/office/drawing/2014/main" id="{5B036991-DC56-41E2-A3B2-4205C282693B}"/>
              </a:ext>
            </a:extLst>
          </p:cNvPr>
          <p:cNvGraphicFramePr>
            <a:graphicFrameLocks noGrp="1"/>
          </p:cNvGraphicFramePr>
          <p:nvPr>
            <p:extLst>
              <p:ext uri="{D42A27DB-BD31-4B8C-83A1-F6EECF244321}">
                <p14:modId xmlns:p14="http://schemas.microsoft.com/office/powerpoint/2010/main" val="2169583465"/>
              </p:ext>
            </p:extLst>
          </p:nvPr>
        </p:nvGraphicFramePr>
        <p:xfrm>
          <a:off x="431515" y="1500027"/>
          <a:ext cx="11424863" cy="5157627"/>
        </p:xfrm>
        <a:graphic>
          <a:graphicData uri="http://schemas.openxmlformats.org/drawingml/2006/table">
            <a:tbl>
              <a:tblPr>
                <a:tableStyleId>{5C22544A-7EE6-4342-B048-85BDC9FD1C3A}</a:tableStyleId>
              </a:tblPr>
              <a:tblGrid>
                <a:gridCol w="1133895">
                  <a:extLst>
                    <a:ext uri="{9D8B030D-6E8A-4147-A177-3AD203B41FA5}">
                      <a16:colId xmlns:a16="http://schemas.microsoft.com/office/drawing/2014/main" val="1415565143"/>
                    </a:ext>
                  </a:extLst>
                </a:gridCol>
                <a:gridCol w="1254158">
                  <a:extLst>
                    <a:ext uri="{9D8B030D-6E8A-4147-A177-3AD203B41FA5}">
                      <a16:colId xmlns:a16="http://schemas.microsoft.com/office/drawing/2014/main" val="1647655303"/>
                    </a:ext>
                  </a:extLst>
                </a:gridCol>
                <a:gridCol w="1254158">
                  <a:extLst>
                    <a:ext uri="{9D8B030D-6E8A-4147-A177-3AD203B41FA5}">
                      <a16:colId xmlns:a16="http://schemas.microsoft.com/office/drawing/2014/main" val="896097781"/>
                    </a:ext>
                  </a:extLst>
                </a:gridCol>
                <a:gridCol w="1340059">
                  <a:extLst>
                    <a:ext uri="{9D8B030D-6E8A-4147-A177-3AD203B41FA5}">
                      <a16:colId xmlns:a16="http://schemas.microsoft.com/office/drawing/2014/main" val="2293877901"/>
                    </a:ext>
                  </a:extLst>
                </a:gridCol>
                <a:gridCol w="1305699">
                  <a:extLst>
                    <a:ext uri="{9D8B030D-6E8A-4147-A177-3AD203B41FA5}">
                      <a16:colId xmlns:a16="http://schemas.microsoft.com/office/drawing/2014/main" val="3092116353"/>
                    </a:ext>
                  </a:extLst>
                </a:gridCol>
                <a:gridCol w="1168257">
                  <a:extLst>
                    <a:ext uri="{9D8B030D-6E8A-4147-A177-3AD203B41FA5}">
                      <a16:colId xmlns:a16="http://schemas.microsoft.com/office/drawing/2014/main" val="3879831230"/>
                    </a:ext>
                  </a:extLst>
                </a:gridCol>
                <a:gridCol w="1185437">
                  <a:extLst>
                    <a:ext uri="{9D8B030D-6E8A-4147-A177-3AD203B41FA5}">
                      <a16:colId xmlns:a16="http://schemas.microsoft.com/office/drawing/2014/main" val="2000962392"/>
                    </a:ext>
                  </a:extLst>
                </a:gridCol>
                <a:gridCol w="1322879">
                  <a:extLst>
                    <a:ext uri="{9D8B030D-6E8A-4147-A177-3AD203B41FA5}">
                      <a16:colId xmlns:a16="http://schemas.microsoft.com/office/drawing/2014/main" val="2704409090"/>
                    </a:ext>
                  </a:extLst>
                </a:gridCol>
                <a:gridCol w="1460321">
                  <a:extLst>
                    <a:ext uri="{9D8B030D-6E8A-4147-A177-3AD203B41FA5}">
                      <a16:colId xmlns:a16="http://schemas.microsoft.com/office/drawing/2014/main" val="432012338"/>
                    </a:ext>
                  </a:extLst>
                </a:gridCol>
              </a:tblGrid>
              <a:tr h="501917">
                <a:tc>
                  <a:txBody>
                    <a:bodyPr/>
                    <a:lstStyle/>
                    <a:p>
                      <a:pPr algn="ctr" fontAlgn="b"/>
                      <a:r>
                        <a:rPr lang="en-US" sz="1500" b="1" u="none" strike="noStrike" dirty="0">
                          <a:effectLst/>
                        </a:rPr>
                        <a:t>Company</a:t>
                      </a:r>
                      <a:endParaRPr lang="en-US" sz="1500" b="1" i="0" u="none" strike="noStrike" dirty="0">
                        <a:solidFill>
                          <a:srgbClr val="000000"/>
                        </a:solidFill>
                        <a:effectLst/>
                        <a:latin typeface="Calibri" panose="020F0502020204030204" pitchFamily="34" charset="0"/>
                      </a:endParaRPr>
                    </a:p>
                  </a:txBody>
                  <a:tcPr marL="6350" marR="6350" marT="6350" marB="0" anchor="b"/>
                </a:tc>
                <a:tc>
                  <a:txBody>
                    <a:bodyPr/>
                    <a:lstStyle/>
                    <a:p>
                      <a:pPr algn="ctr" fontAlgn="b"/>
                      <a:r>
                        <a:rPr lang="en-US" sz="1500" b="1" u="none" strike="noStrike" dirty="0">
                          <a:effectLst/>
                        </a:rPr>
                        <a:t>% Change in Revenues</a:t>
                      </a:r>
                      <a:endParaRPr lang="en-US" sz="1500" b="1" i="0" u="none" strike="noStrike" dirty="0">
                        <a:solidFill>
                          <a:srgbClr val="000000"/>
                        </a:solidFill>
                        <a:effectLst/>
                        <a:latin typeface="Calibri" panose="020F0502020204030204" pitchFamily="34" charset="0"/>
                      </a:endParaRPr>
                    </a:p>
                  </a:txBody>
                  <a:tcPr marL="6350" marR="6350" marT="6350" marB="0" anchor="b"/>
                </a:tc>
                <a:tc>
                  <a:txBody>
                    <a:bodyPr/>
                    <a:lstStyle/>
                    <a:p>
                      <a:pPr algn="ctr" fontAlgn="b"/>
                      <a:r>
                        <a:rPr lang="en-US" sz="1500" b="1" u="none" strike="noStrike" dirty="0">
                          <a:effectLst/>
                        </a:rPr>
                        <a:t>% Change in EPS</a:t>
                      </a:r>
                      <a:endParaRPr lang="en-US" sz="1500" b="1" i="0" u="none" strike="noStrike" dirty="0">
                        <a:solidFill>
                          <a:srgbClr val="000000"/>
                        </a:solidFill>
                        <a:effectLst/>
                        <a:latin typeface="Calibri" panose="020F0502020204030204" pitchFamily="34" charset="0"/>
                      </a:endParaRPr>
                    </a:p>
                  </a:txBody>
                  <a:tcPr marL="6350" marR="6350" marT="6350" marB="0" anchor="b"/>
                </a:tc>
                <a:tc>
                  <a:txBody>
                    <a:bodyPr/>
                    <a:lstStyle/>
                    <a:p>
                      <a:pPr algn="ctr" fontAlgn="b"/>
                      <a:r>
                        <a:rPr lang="en-US" sz="1500" b="1" u="none" strike="noStrike" dirty="0">
                          <a:effectLst/>
                        </a:rPr>
                        <a:t>Gross margin ratio</a:t>
                      </a:r>
                      <a:endParaRPr lang="en-US" sz="1500" b="1" i="0" u="none" strike="noStrike" dirty="0">
                        <a:solidFill>
                          <a:srgbClr val="000000"/>
                        </a:solidFill>
                        <a:effectLst/>
                        <a:latin typeface="Calibri" panose="020F0502020204030204" pitchFamily="34" charset="0"/>
                      </a:endParaRPr>
                    </a:p>
                  </a:txBody>
                  <a:tcPr marL="6350" marR="6350" marT="6350" marB="0" anchor="b"/>
                </a:tc>
                <a:tc>
                  <a:txBody>
                    <a:bodyPr/>
                    <a:lstStyle/>
                    <a:p>
                      <a:pPr algn="ctr" fontAlgn="b"/>
                      <a:r>
                        <a:rPr lang="en-US" sz="1500" b="1" u="none" strike="noStrike" dirty="0">
                          <a:effectLst/>
                        </a:rPr>
                        <a:t>OI % of Sales</a:t>
                      </a:r>
                      <a:endParaRPr lang="en-US" sz="1500" b="1" i="0" u="none" strike="noStrike" dirty="0">
                        <a:solidFill>
                          <a:srgbClr val="000000"/>
                        </a:solidFill>
                        <a:effectLst/>
                        <a:latin typeface="Calibri" panose="020F0502020204030204" pitchFamily="34" charset="0"/>
                      </a:endParaRPr>
                    </a:p>
                  </a:txBody>
                  <a:tcPr marL="6350" marR="6350" marT="6350" marB="0" anchor="b"/>
                </a:tc>
                <a:tc>
                  <a:txBody>
                    <a:bodyPr/>
                    <a:lstStyle/>
                    <a:p>
                      <a:pPr algn="ctr" fontAlgn="b"/>
                      <a:r>
                        <a:rPr lang="en-US" sz="1500" b="1" u="none" strike="noStrike" dirty="0">
                          <a:effectLst/>
                        </a:rPr>
                        <a:t>Days receivables</a:t>
                      </a:r>
                      <a:endParaRPr lang="en-US" sz="1500" b="1" i="0" u="none" strike="noStrike" dirty="0">
                        <a:solidFill>
                          <a:srgbClr val="000000"/>
                        </a:solidFill>
                        <a:effectLst/>
                        <a:latin typeface="Calibri" panose="020F0502020204030204" pitchFamily="34" charset="0"/>
                      </a:endParaRPr>
                    </a:p>
                  </a:txBody>
                  <a:tcPr marL="6350" marR="6350" marT="6350" marB="0" anchor="b"/>
                </a:tc>
                <a:tc>
                  <a:txBody>
                    <a:bodyPr/>
                    <a:lstStyle/>
                    <a:p>
                      <a:pPr algn="ctr" fontAlgn="b"/>
                      <a:r>
                        <a:rPr lang="en-US" sz="1500" b="1" u="none" strike="noStrike" dirty="0">
                          <a:effectLst/>
                        </a:rPr>
                        <a:t>Days inventories</a:t>
                      </a:r>
                      <a:endParaRPr lang="en-US" sz="1500" b="1" i="0" u="none" strike="noStrike" dirty="0">
                        <a:solidFill>
                          <a:srgbClr val="000000"/>
                        </a:solidFill>
                        <a:effectLst/>
                        <a:latin typeface="Calibri" panose="020F0502020204030204" pitchFamily="34" charset="0"/>
                      </a:endParaRPr>
                    </a:p>
                  </a:txBody>
                  <a:tcPr marL="6350" marR="6350" marT="6350" marB="0" anchor="b"/>
                </a:tc>
                <a:tc>
                  <a:txBody>
                    <a:bodyPr/>
                    <a:lstStyle/>
                    <a:p>
                      <a:pPr algn="ctr" fontAlgn="b"/>
                      <a:r>
                        <a:rPr lang="en-US" sz="1500" b="1" u="none" strike="noStrike" dirty="0">
                          <a:effectLst/>
                        </a:rPr>
                        <a:t>Current ratio</a:t>
                      </a:r>
                      <a:endParaRPr lang="en-US" sz="1500" b="1" i="0" u="none" strike="noStrike" dirty="0">
                        <a:solidFill>
                          <a:srgbClr val="000000"/>
                        </a:solidFill>
                        <a:effectLst/>
                        <a:latin typeface="Calibri" panose="020F0502020204030204" pitchFamily="34" charset="0"/>
                      </a:endParaRPr>
                    </a:p>
                  </a:txBody>
                  <a:tcPr marL="6350" marR="6350" marT="6350" marB="0" anchor="b"/>
                </a:tc>
                <a:tc>
                  <a:txBody>
                    <a:bodyPr/>
                    <a:lstStyle/>
                    <a:p>
                      <a:pPr algn="ctr" fontAlgn="b"/>
                      <a:r>
                        <a:rPr lang="en-US" sz="1500" b="1" u="none" strike="noStrike" dirty="0">
                          <a:effectLst/>
                        </a:rPr>
                        <a:t>Leverage Ratio</a:t>
                      </a:r>
                      <a:endParaRPr lang="en-US" sz="1500" b="1" i="0" u="none" strike="noStrike" dirty="0">
                        <a:solidFill>
                          <a:srgbClr val="000000"/>
                        </a:solidFill>
                        <a:effectLst/>
                        <a:latin typeface="Calibri" panose="020F0502020204030204" pitchFamily="34" charset="0"/>
                      </a:endParaRPr>
                    </a:p>
                  </a:txBody>
                  <a:tcPr marL="6350" marR="6350" marT="6350" marB="0" anchor="b"/>
                </a:tc>
                <a:extLst>
                  <a:ext uri="{0D108BD9-81ED-4DB2-BD59-A6C34878D82A}">
                    <a16:rowId xmlns:a16="http://schemas.microsoft.com/office/drawing/2014/main" val="142863704"/>
                  </a:ext>
                </a:extLst>
              </a:tr>
              <a:tr h="465571">
                <a:tc>
                  <a:txBody>
                    <a:bodyPr/>
                    <a:lstStyle/>
                    <a:p>
                      <a:pPr algn="ctr" fontAlgn="b"/>
                      <a:r>
                        <a:rPr lang="en-US" sz="1500" b="1" u="none" strike="noStrike" dirty="0">
                          <a:effectLst/>
                        </a:rPr>
                        <a:t>Apple</a:t>
                      </a:r>
                      <a:endParaRPr lang="en-US" sz="1500" b="1" i="0" u="none" strike="noStrike" dirty="0">
                        <a:solidFill>
                          <a:srgbClr val="000000"/>
                        </a:solidFill>
                        <a:effectLst/>
                        <a:latin typeface="Calibri" panose="020F0502020204030204" pitchFamily="34" charset="0"/>
                      </a:endParaRPr>
                    </a:p>
                  </a:txBody>
                  <a:tcPr marL="6350" marR="6350" marT="6350" marB="0" anchor="b"/>
                </a:tc>
                <a:tc>
                  <a:txBody>
                    <a:bodyPr/>
                    <a:lstStyle/>
                    <a:p>
                      <a:pPr algn="ctr" fontAlgn="b"/>
                      <a:r>
                        <a:rPr lang="en-US" sz="1500" b="1" u="none" strike="noStrike" dirty="0">
                          <a:effectLst/>
                        </a:rPr>
                        <a:t>33.3%</a:t>
                      </a:r>
                      <a:endParaRPr lang="en-US" sz="1500" b="1" i="0" u="none" strike="noStrike" dirty="0">
                        <a:solidFill>
                          <a:srgbClr val="000000"/>
                        </a:solidFill>
                        <a:effectLst/>
                        <a:latin typeface="Calibri" panose="020F0502020204030204" pitchFamily="34" charset="0"/>
                      </a:endParaRPr>
                    </a:p>
                  </a:txBody>
                  <a:tcPr marL="6350" marR="6350" marT="6350" marB="0" anchor="b"/>
                </a:tc>
                <a:tc>
                  <a:txBody>
                    <a:bodyPr/>
                    <a:lstStyle/>
                    <a:p>
                      <a:pPr algn="ctr" fontAlgn="b"/>
                      <a:r>
                        <a:rPr lang="en-US" sz="1500" b="1" u="none" strike="noStrike" dirty="0">
                          <a:effectLst/>
                        </a:rPr>
                        <a:t>71.3%</a:t>
                      </a:r>
                      <a:endParaRPr lang="en-US" sz="1500" b="1" i="0" u="none" strike="noStrike" dirty="0">
                        <a:solidFill>
                          <a:srgbClr val="000000"/>
                        </a:solidFill>
                        <a:effectLst/>
                        <a:latin typeface="Calibri" panose="020F0502020204030204" pitchFamily="34" charset="0"/>
                      </a:endParaRPr>
                    </a:p>
                  </a:txBody>
                  <a:tcPr marL="6350" marR="6350" marT="6350" marB="0" anchor="b"/>
                </a:tc>
                <a:tc>
                  <a:txBody>
                    <a:bodyPr/>
                    <a:lstStyle/>
                    <a:p>
                      <a:pPr algn="ctr" fontAlgn="b"/>
                      <a:r>
                        <a:rPr lang="en-US" sz="1500" b="1" u="none" strike="noStrike" dirty="0">
                          <a:effectLst/>
                        </a:rPr>
                        <a:t>41.8%</a:t>
                      </a:r>
                      <a:endParaRPr lang="en-US" sz="1500" b="1" i="0" u="none" strike="noStrike" dirty="0">
                        <a:solidFill>
                          <a:srgbClr val="000000"/>
                        </a:solidFill>
                        <a:effectLst/>
                        <a:latin typeface="Calibri" panose="020F0502020204030204" pitchFamily="34" charset="0"/>
                      </a:endParaRPr>
                    </a:p>
                  </a:txBody>
                  <a:tcPr marL="6350" marR="6350" marT="6350" marB="0" anchor="b"/>
                </a:tc>
                <a:tc>
                  <a:txBody>
                    <a:bodyPr/>
                    <a:lstStyle/>
                    <a:p>
                      <a:pPr algn="ctr" fontAlgn="b"/>
                      <a:r>
                        <a:rPr lang="en-US" sz="1500" b="1" u="none" strike="noStrike" dirty="0">
                          <a:effectLst/>
                        </a:rPr>
                        <a:t>29.8%</a:t>
                      </a:r>
                      <a:endParaRPr lang="en-US" sz="1500" b="1" i="0" u="none" strike="noStrike" dirty="0">
                        <a:solidFill>
                          <a:srgbClr val="000000"/>
                        </a:solidFill>
                        <a:effectLst/>
                        <a:latin typeface="Calibri" panose="020F0502020204030204" pitchFamily="34" charset="0"/>
                      </a:endParaRPr>
                    </a:p>
                  </a:txBody>
                  <a:tcPr marL="6350" marR="6350" marT="6350" marB="0" anchor="b"/>
                </a:tc>
                <a:tc>
                  <a:txBody>
                    <a:bodyPr/>
                    <a:lstStyle/>
                    <a:p>
                      <a:pPr algn="ctr" fontAlgn="b"/>
                      <a:r>
                        <a:rPr lang="en-US" sz="1500" b="1" u="none" strike="noStrike" dirty="0">
                          <a:effectLst/>
                        </a:rPr>
                        <a:t>                 21.2 </a:t>
                      </a:r>
                      <a:endParaRPr lang="en-US" sz="1500" b="1" i="0" u="none" strike="noStrike" dirty="0">
                        <a:solidFill>
                          <a:srgbClr val="000000"/>
                        </a:solidFill>
                        <a:effectLst/>
                        <a:latin typeface="Calibri" panose="020F0502020204030204" pitchFamily="34" charset="0"/>
                      </a:endParaRPr>
                    </a:p>
                  </a:txBody>
                  <a:tcPr marL="6350" marR="6350" marT="6350" marB="0" anchor="b"/>
                </a:tc>
                <a:tc>
                  <a:txBody>
                    <a:bodyPr/>
                    <a:lstStyle/>
                    <a:p>
                      <a:pPr algn="ctr" fontAlgn="b"/>
                      <a:r>
                        <a:rPr lang="en-US" sz="1500" b="1" u="none" strike="noStrike" dirty="0">
                          <a:effectLst/>
                        </a:rPr>
                        <a:t>9.1 </a:t>
                      </a:r>
                      <a:endParaRPr lang="en-US" sz="1500" b="1" i="0" u="none" strike="noStrike" dirty="0">
                        <a:solidFill>
                          <a:srgbClr val="000000"/>
                        </a:solidFill>
                        <a:effectLst/>
                        <a:latin typeface="Calibri" panose="020F0502020204030204" pitchFamily="34" charset="0"/>
                      </a:endParaRPr>
                    </a:p>
                  </a:txBody>
                  <a:tcPr marL="6350" marR="6350" marT="6350" marB="0" anchor="b"/>
                </a:tc>
                <a:tc>
                  <a:txBody>
                    <a:bodyPr/>
                    <a:lstStyle/>
                    <a:p>
                      <a:pPr algn="ctr" fontAlgn="b"/>
                      <a:r>
                        <a:rPr lang="en-US" sz="1500" b="1" u="none" strike="noStrike" dirty="0">
                          <a:effectLst/>
                        </a:rPr>
                        <a:t>1.1 </a:t>
                      </a:r>
                      <a:endParaRPr lang="en-US" sz="1500" b="1" i="0" u="none" strike="noStrike" dirty="0">
                        <a:solidFill>
                          <a:srgbClr val="000000"/>
                        </a:solidFill>
                        <a:effectLst/>
                        <a:latin typeface="Calibri" panose="020F0502020204030204" pitchFamily="34" charset="0"/>
                      </a:endParaRPr>
                    </a:p>
                  </a:txBody>
                  <a:tcPr marL="6350" marR="6350" marT="6350" marB="0" anchor="b"/>
                </a:tc>
                <a:tc>
                  <a:txBody>
                    <a:bodyPr/>
                    <a:lstStyle/>
                    <a:p>
                      <a:pPr algn="ctr" fontAlgn="b"/>
                      <a:r>
                        <a:rPr lang="en-US" sz="1500" b="1" u="none" strike="noStrike" dirty="0">
                          <a:effectLst/>
                        </a:rPr>
                        <a:t>                         1.0 </a:t>
                      </a:r>
                      <a:endParaRPr lang="en-US" sz="1500" b="1" i="0" u="none" strike="noStrike" dirty="0">
                        <a:solidFill>
                          <a:srgbClr val="000000"/>
                        </a:solidFill>
                        <a:effectLst/>
                        <a:latin typeface="Calibri" panose="020F0502020204030204" pitchFamily="34" charset="0"/>
                      </a:endParaRPr>
                    </a:p>
                  </a:txBody>
                  <a:tcPr marL="6350" marR="6350" marT="6350" marB="0" anchor="b"/>
                </a:tc>
                <a:extLst>
                  <a:ext uri="{0D108BD9-81ED-4DB2-BD59-A6C34878D82A}">
                    <a16:rowId xmlns:a16="http://schemas.microsoft.com/office/drawing/2014/main" val="3842376231"/>
                  </a:ext>
                </a:extLst>
              </a:tr>
              <a:tr h="465571">
                <a:tc>
                  <a:txBody>
                    <a:bodyPr/>
                    <a:lstStyle/>
                    <a:p>
                      <a:pPr algn="ctr" fontAlgn="b"/>
                      <a:r>
                        <a:rPr lang="en-US" sz="1500" b="1" u="none" strike="noStrike" dirty="0">
                          <a:effectLst/>
                        </a:rPr>
                        <a:t>Amazon</a:t>
                      </a:r>
                      <a:endParaRPr lang="en-US" sz="1500" b="1" i="0" u="none" strike="noStrike" dirty="0">
                        <a:solidFill>
                          <a:srgbClr val="000000"/>
                        </a:solidFill>
                        <a:effectLst/>
                        <a:latin typeface="Calibri" panose="020F0502020204030204" pitchFamily="34" charset="0"/>
                      </a:endParaRPr>
                    </a:p>
                  </a:txBody>
                  <a:tcPr marL="6350" marR="6350" marT="6350" marB="0" anchor="b"/>
                </a:tc>
                <a:tc>
                  <a:txBody>
                    <a:bodyPr/>
                    <a:lstStyle/>
                    <a:p>
                      <a:pPr algn="ctr" fontAlgn="b"/>
                      <a:r>
                        <a:rPr lang="en-US" sz="1500" b="1" u="none" strike="noStrike" dirty="0">
                          <a:effectLst/>
                        </a:rPr>
                        <a:t>21.7%</a:t>
                      </a:r>
                      <a:endParaRPr lang="en-US" sz="1500" b="1" i="0" u="none" strike="noStrike" dirty="0">
                        <a:solidFill>
                          <a:srgbClr val="000000"/>
                        </a:solidFill>
                        <a:effectLst/>
                        <a:latin typeface="Calibri" panose="020F0502020204030204" pitchFamily="34" charset="0"/>
                      </a:endParaRPr>
                    </a:p>
                  </a:txBody>
                  <a:tcPr marL="6350" marR="6350" marT="6350" marB="0" anchor="b"/>
                </a:tc>
                <a:tc>
                  <a:txBody>
                    <a:bodyPr/>
                    <a:lstStyle/>
                    <a:p>
                      <a:pPr algn="ctr" fontAlgn="b"/>
                      <a:r>
                        <a:rPr lang="en-US" sz="1500" b="1" u="none" strike="noStrike" dirty="0">
                          <a:effectLst/>
                        </a:rPr>
                        <a:t>54.6%</a:t>
                      </a:r>
                      <a:endParaRPr lang="en-US" sz="1500" b="1" i="0" u="none" strike="noStrike" dirty="0">
                        <a:solidFill>
                          <a:srgbClr val="000000"/>
                        </a:solidFill>
                        <a:effectLst/>
                        <a:latin typeface="Calibri" panose="020F0502020204030204" pitchFamily="34" charset="0"/>
                      </a:endParaRPr>
                    </a:p>
                  </a:txBody>
                  <a:tcPr marL="6350" marR="6350" marT="6350" marB="0" anchor="b"/>
                </a:tc>
                <a:tc>
                  <a:txBody>
                    <a:bodyPr/>
                    <a:lstStyle/>
                    <a:p>
                      <a:pPr algn="ctr" fontAlgn="b"/>
                      <a:r>
                        <a:rPr lang="en-US" sz="1500" b="1" u="none" strike="noStrike" dirty="0">
                          <a:effectLst/>
                        </a:rPr>
                        <a:t>29.5%</a:t>
                      </a:r>
                      <a:endParaRPr lang="en-US" sz="1500" b="1" i="0" u="none" strike="noStrike" dirty="0">
                        <a:solidFill>
                          <a:srgbClr val="000000"/>
                        </a:solidFill>
                        <a:effectLst/>
                        <a:latin typeface="Calibri" panose="020F0502020204030204" pitchFamily="34" charset="0"/>
                      </a:endParaRPr>
                    </a:p>
                  </a:txBody>
                  <a:tcPr marL="6350" marR="6350" marT="6350" marB="0" anchor="b"/>
                </a:tc>
                <a:tc>
                  <a:txBody>
                    <a:bodyPr/>
                    <a:lstStyle/>
                    <a:p>
                      <a:pPr algn="ctr" fontAlgn="b"/>
                      <a:r>
                        <a:rPr lang="en-US" sz="1500" b="1" u="none" strike="noStrike" dirty="0">
                          <a:effectLst/>
                        </a:rPr>
                        <a:t>6.4%</a:t>
                      </a:r>
                      <a:endParaRPr lang="en-US" sz="1500" b="1" i="0" u="none" strike="noStrike" dirty="0">
                        <a:solidFill>
                          <a:srgbClr val="000000"/>
                        </a:solidFill>
                        <a:effectLst/>
                        <a:latin typeface="Calibri" panose="020F0502020204030204" pitchFamily="34" charset="0"/>
                      </a:endParaRPr>
                    </a:p>
                  </a:txBody>
                  <a:tcPr marL="6350" marR="6350" marT="6350" marB="0" anchor="b"/>
                </a:tc>
                <a:tc>
                  <a:txBody>
                    <a:bodyPr/>
                    <a:lstStyle/>
                    <a:p>
                      <a:pPr algn="ctr" fontAlgn="b"/>
                      <a:r>
                        <a:rPr lang="en-US" sz="1500" b="1" u="none" strike="noStrike" dirty="0">
                          <a:effectLst/>
                        </a:rPr>
                        <a:t>27.1 </a:t>
                      </a:r>
                      <a:endParaRPr lang="en-US" sz="1500" b="1" i="0" u="none" strike="noStrike" dirty="0">
                        <a:solidFill>
                          <a:srgbClr val="000000"/>
                        </a:solidFill>
                        <a:effectLst/>
                        <a:latin typeface="Calibri" panose="020F0502020204030204" pitchFamily="34" charset="0"/>
                      </a:endParaRPr>
                    </a:p>
                  </a:txBody>
                  <a:tcPr marL="6350" marR="6350" marT="6350" marB="0" anchor="b"/>
                </a:tc>
                <a:tc>
                  <a:txBody>
                    <a:bodyPr/>
                    <a:lstStyle/>
                    <a:p>
                      <a:pPr algn="ctr" fontAlgn="b"/>
                      <a:r>
                        <a:rPr lang="en-US" sz="1500" b="1" u="none" strike="noStrike" dirty="0">
                          <a:effectLst/>
                        </a:rPr>
                        <a:t>37.8 </a:t>
                      </a:r>
                      <a:endParaRPr lang="en-US" sz="1500" b="1" i="0" u="none" strike="noStrike" dirty="0">
                        <a:solidFill>
                          <a:srgbClr val="000000"/>
                        </a:solidFill>
                        <a:effectLst/>
                        <a:latin typeface="Calibri" panose="020F0502020204030204" pitchFamily="34" charset="0"/>
                      </a:endParaRPr>
                    </a:p>
                  </a:txBody>
                  <a:tcPr marL="6350" marR="6350" marT="6350" marB="0" anchor="b"/>
                </a:tc>
                <a:tc>
                  <a:txBody>
                    <a:bodyPr/>
                    <a:lstStyle/>
                    <a:p>
                      <a:pPr algn="ctr" fontAlgn="b"/>
                      <a:r>
                        <a:rPr lang="en-US" sz="1500" b="1" u="none" strike="noStrike" dirty="0">
                          <a:effectLst/>
                        </a:rPr>
                        <a:t>1.1 </a:t>
                      </a:r>
                      <a:endParaRPr lang="en-US" sz="1500" b="1" i="0" u="none" strike="noStrike" dirty="0">
                        <a:solidFill>
                          <a:srgbClr val="000000"/>
                        </a:solidFill>
                        <a:effectLst/>
                        <a:latin typeface="Calibri" panose="020F0502020204030204" pitchFamily="34" charset="0"/>
                      </a:endParaRPr>
                    </a:p>
                  </a:txBody>
                  <a:tcPr marL="6350" marR="6350" marT="6350" marB="0" anchor="b"/>
                </a:tc>
                <a:tc>
                  <a:txBody>
                    <a:bodyPr/>
                    <a:lstStyle/>
                    <a:p>
                      <a:pPr algn="ctr" fontAlgn="b"/>
                      <a:r>
                        <a:rPr lang="en-US" sz="1500" b="1" u="none" strike="noStrike" dirty="0">
                          <a:effectLst/>
                        </a:rPr>
                        <a:t>                         0.8 </a:t>
                      </a:r>
                      <a:endParaRPr lang="en-US" sz="1500" b="1" i="0" u="none" strike="noStrike" dirty="0">
                        <a:solidFill>
                          <a:srgbClr val="000000"/>
                        </a:solidFill>
                        <a:effectLst/>
                        <a:latin typeface="Calibri" panose="020F0502020204030204" pitchFamily="34" charset="0"/>
                      </a:endParaRPr>
                    </a:p>
                  </a:txBody>
                  <a:tcPr marL="6350" marR="6350" marT="6350" marB="0" anchor="b"/>
                </a:tc>
                <a:extLst>
                  <a:ext uri="{0D108BD9-81ED-4DB2-BD59-A6C34878D82A}">
                    <a16:rowId xmlns:a16="http://schemas.microsoft.com/office/drawing/2014/main" val="3406374813"/>
                  </a:ext>
                </a:extLst>
              </a:tr>
              <a:tr h="465571">
                <a:tc>
                  <a:txBody>
                    <a:bodyPr/>
                    <a:lstStyle/>
                    <a:p>
                      <a:pPr algn="ctr" fontAlgn="b"/>
                      <a:r>
                        <a:rPr lang="en-US" sz="1500" b="1" u="none" strike="noStrike" dirty="0">
                          <a:effectLst/>
                        </a:rPr>
                        <a:t>Hormel</a:t>
                      </a:r>
                      <a:endParaRPr lang="en-US" sz="1500" b="1" i="0" u="none" strike="noStrike" dirty="0">
                        <a:solidFill>
                          <a:srgbClr val="000000"/>
                        </a:solidFill>
                        <a:effectLst/>
                        <a:latin typeface="Calibri" panose="020F0502020204030204" pitchFamily="34" charset="0"/>
                      </a:endParaRPr>
                    </a:p>
                  </a:txBody>
                  <a:tcPr marL="6350" marR="6350" marT="6350" marB="0" anchor="b"/>
                </a:tc>
                <a:tc>
                  <a:txBody>
                    <a:bodyPr/>
                    <a:lstStyle/>
                    <a:p>
                      <a:pPr algn="ctr" fontAlgn="b"/>
                      <a:r>
                        <a:rPr lang="en-US" sz="1500" b="1" u="none" strike="noStrike" dirty="0">
                          <a:effectLst/>
                        </a:rPr>
                        <a:t>18.5%</a:t>
                      </a:r>
                      <a:endParaRPr lang="en-US" sz="1500" b="1" i="0" u="none" strike="noStrike" dirty="0">
                        <a:solidFill>
                          <a:srgbClr val="000000"/>
                        </a:solidFill>
                        <a:effectLst/>
                        <a:latin typeface="Calibri" panose="020F0502020204030204" pitchFamily="34" charset="0"/>
                      </a:endParaRPr>
                    </a:p>
                  </a:txBody>
                  <a:tcPr marL="6350" marR="6350" marT="6350" marB="0" anchor="b"/>
                </a:tc>
                <a:tc>
                  <a:txBody>
                    <a:bodyPr/>
                    <a:lstStyle/>
                    <a:p>
                      <a:pPr algn="ctr" fontAlgn="b"/>
                      <a:r>
                        <a:rPr lang="en-US" sz="1500" b="1" u="none" strike="noStrike" dirty="0">
                          <a:effectLst/>
                        </a:rPr>
                        <a:t>-0.5%</a:t>
                      </a:r>
                      <a:endParaRPr lang="en-US" sz="1500" b="1" i="0" u="none" strike="noStrike" dirty="0">
                        <a:solidFill>
                          <a:srgbClr val="000000"/>
                        </a:solidFill>
                        <a:effectLst/>
                        <a:latin typeface="Calibri" panose="020F0502020204030204" pitchFamily="34" charset="0"/>
                      </a:endParaRPr>
                    </a:p>
                  </a:txBody>
                  <a:tcPr marL="6350" marR="6350" marT="6350" marB="0" anchor="b"/>
                </a:tc>
                <a:tc>
                  <a:txBody>
                    <a:bodyPr/>
                    <a:lstStyle/>
                    <a:p>
                      <a:pPr algn="ctr" fontAlgn="b"/>
                      <a:r>
                        <a:rPr lang="en-US" sz="1500" b="1" u="none" strike="noStrike" dirty="0">
                          <a:effectLst/>
                        </a:rPr>
                        <a:t>16.9%</a:t>
                      </a:r>
                      <a:endParaRPr lang="en-US" sz="1500" b="1" i="0" u="none" strike="noStrike" dirty="0">
                        <a:solidFill>
                          <a:srgbClr val="000000"/>
                        </a:solidFill>
                        <a:effectLst/>
                        <a:latin typeface="Calibri" panose="020F0502020204030204" pitchFamily="34" charset="0"/>
                      </a:endParaRPr>
                    </a:p>
                  </a:txBody>
                  <a:tcPr marL="6350" marR="6350" marT="6350" marB="0" anchor="b"/>
                </a:tc>
                <a:tc>
                  <a:txBody>
                    <a:bodyPr/>
                    <a:lstStyle/>
                    <a:p>
                      <a:pPr algn="ctr" fontAlgn="b"/>
                      <a:r>
                        <a:rPr lang="en-US" sz="1500" b="1" u="none" strike="noStrike" dirty="0">
                          <a:effectLst/>
                        </a:rPr>
                        <a:t>9.9%</a:t>
                      </a:r>
                      <a:endParaRPr lang="en-US" sz="1500" b="1" i="0" u="none" strike="noStrike" dirty="0">
                        <a:solidFill>
                          <a:srgbClr val="000000"/>
                        </a:solidFill>
                        <a:effectLst/>
                        <a:latin typeface="Calibri" panose="020F0502020204030204" pitchFamily="34" charset="0"/>
                      </a:endParaRPr>
                    </a:p>
                  </a:txBody>
                  <a:tcPr marL="6350" marR="6350" marT="6350" marB="0" anchor="b"/>
                </a:tc>
                <a:tc>
                  <a:txBody>
                    <a:bodyPr/>
                    <a:lstStyle/>
                    <a:p>
                      <a:pPr algn="ctr" fontAlgn="b"/>
                      <a:r>
                        <a:rPr lang="en-US" sz="1500" b="1" u="none" strike="noStrike" dirty="0">
                          <a:effectLst/>
                        </a:rPr>
                        <a:t>                 25.6 </a:t>
                      </a:r>
                      <a:endParaRPr lang="en-US" sz="1500" b="1" i="0" u="none" strike="noStrike" dirty="0">
                        <a:solidFill>
                          <a:srgbClr val="000000"/>
                        </a:solidFill>
                        <a:effectLst/>
                        <a:latin typeface="Calibri" panose="020F0502020204030204" pitchFamily="34" charset="0"/>
                      </a:endParaRPr>
                    </a:p>
                  </a:txBody>
                  <a:tcPr marL="6350" marR="6350" marT="6350" marB="0" anchor="b"/>
                </a:tc>
                <a:tc>
                  <a:txBody>
                    <a:bodyPr/>
                    <a:lstStyle/>
                    <a:p>
                      <a:pPr algn="ctr" fontAlgn="b"/>
                      <a:r>
                        <a:rPr lang="en-US" sz="1500" b="1" u="none" strike="noStrike" dirty="0">
                          <a:effectLst/>
                        </a:rPr>
                        <a:t>47.1 </a:t>
                      </a:r>
                      <a:endParaRPr lang="en-US" sz="1500" b="1" i="0" u="none" strike="noStrike" dirty="0">
                        <a:solidFill>
                          <a:srgbClr val="000000"/>
                        </a:solidFill>
                        <a:effectLst/>
                        <a:latin typeface="Calibri" panose="020F0502020204030204" pitchFamily="34" charset="0"/>
                      </a:endParaRPr>
                    </a:p>
                  </a:txBody>
                  <a:tcPr marL="6350" marR="6350" marT="6350" marB="0" anchor="b"/>
                </a:tc>
                <a:tc>
                  <a:txBody>
                    <a:bodyPr/>
                    <a:lstStyle/>
                    <a:p>
                      <a:pPr algn="ctr" fontAlgn="b"/>
                      <a:r>
                        <a:rPr lang="en-US" sz="1500" b="1" u="none" strike="noStrike" dirty="0">
                          <a:effectLst/>
                        </a:rPr>
                        <a:t>                      2.1 </a:t>
                      </a:r>
                      <a:endParaRPr lang="en-US" sz="1500" b="1" i="0" u="none" strike="noStrike" dirty="0">
                        <a:solidFill>
                          <a:srgbClr val="000000"/>
                        </a:solidFill>
                        <a:effectLst/>
                        <a:latin typeface="Calibri" panose="020F0502020204030204" pitchFamily="34" charset="0"/>
                      </a:endParaRPr>
                    </a:p>
                  </a:txBody>
                  <a:tcPr marL="6350" marR="6350" marT="6350" marB="0" anchor="b"/>
                </a:tc>
                <a:tc>
                  <a:txBody>
                    <a:bodyPr/>
                    <a:lstStyle/>
                    <a:p>
                      <a:pPr algn="ctr" fontAlgn="b"/>
                      <a:r>
                        <a:rPr lang="en-US" sz="1500" b="1" u="none" strike="noStrike" dirty="0">
                          <a:effectLst/>
                        </a:rPr>
                        <a:t>                         2.5 </a:t>
                      </a:r>
                      <a:endParaRPr lang="en-US" sz="1500" b="1" i="0" u="none" strike="noStrike" dirty="0">
                        <a:solidFill>
                          <a:srgbClr val="000000"/>
                        </a:solidFill>
                        <a:effectLst/>
                        <a:latin typeface="Calibri" panose="020F0502020204030204" pitchFamily="34" charset="0"/>
                      </a:endParaRPr>
                    </a:p>
                  </a:txBody>
                  <a:tcPr marL="6350" marR="6350" marT="6350" marB="0" anchor="b"/>
                </a:tc>
                <a:extLst>
                  <a:ext uri="{0D108BD9-81ED-4DB2-BD59-A6C34878D82A}">
                    <a16:rowId xmlns:a16="http://schemas.microsoft.com/office/drawing/2014/main" val="2282136245"/>
                  </a:ext>
                </a:extLst>
              </a:tr>
              <a:tr h="465571">
                <a:tc>
                  <a:txBody>
                    <a:bodyPr/>
                    <a:lstStyle/>
                    <a:p>
                      <a:pPr algn="ctr" fontAlgn="b"/>
                      <a:r>
                        <a:rPr lang="en-US" sz="1500" b="1" u="none" strike="noStrike" dirty="0">
                          <a:effectLst/>
                        </a:rPr>
                        <a:t>Xcel Energy</a:t>
                      </a:r>
                      <a:endParaRPr lang="en-US" sz="1500" b="1" i="0" u="none" strike="noStrike" dirty="0">
                        <a:solidFill>
                          <a:srgbClr val="000000"/>
                        </a:solidFill>
                        <a:effectLst/>
                        <a:latin typeface="Calibri" panose="020F0502020204030204" pitchFamily="34" charset="0"/>
                      </a:endParaRPr>
                    </a:p>
                  </a:txBody>
                  <a:tcPr marL="6350" marR="6350" marT="6350" marB="0" anchor="b"/>
                </a:tc>
                <a:tc>
                  <a:txBody>
                    <a:bodyPr/>
                    <a:lstStyle/>
                    <a:p>
                      <a:pPr algn="ctr" fontAlgn="b"/>
                      <a:r>
                        <a:rPr lang="en-US" sz="1500" b="1" u="none" strike="noStrike" dirty="0">
                          <a:effectLst/>
                        </a:rPr>
                        <a:t>16.5%</a:t>
                      </a:r>
                      <a:endParaRPr lang="en-US" sz="1500" b="1" i="0" u="none" strike="noStrike" dirty="0">
                        <a:solidFill>
                          <a:srgbClr val="000000"/>
                        </a:solidFill>
                        <a:effectLst/>
                        <a:latin typeface="Calibri" panose="020F0502020204030204" pitchFamily="34" charset="0"/>
                      </a:endParaRPr>
                    </a:p>
                  </a:txBody>
                  <a:tcPr marL="6350" marR="6350" marT="6350" marB="0" anchor="b"/>
                </a:tc>
                <a:tc>
                  <a:txBody>
                    <a:bodyPr/>
                    <a:lstStyle/>
                    <a:p>
                      <a:pPr algn="ctr" fontAlgn="b"/>
                      <a:r>
                        <a:rPr lang="en-US" sz="1500" b="1" u="none" strike="noStrike" dirty="0">
                          <a:effectLst/>
                        </a:rPr>
                        <a:t>6.0%</a:t>
                      </a:r>
                      <a:endParaRPr lang="en-US" sz="1500" b="1" i="0" u="none" strike="noStrike" dirty="0">
                        <a:solidFill>
                          <a:srgbClr val="000000"/>
                        </a:solidFill>
                        <a:effectLst/>
                        <a:latin typeface="Calibri" panose="020F0502020204030204" pitchFamily="34" charset="0"/>
                      </a:endParaRPr>
                    </a:p>
                  </a:txBody>
                  <a:tcPr marL="6350" marR="6350" marT="6350" marB="0" anchor="b"/>
                </a:tc>
                <a:tc>
                  <a:txBody>
                    <a:bodyPr/>
                    <a:lstStyle/>
                    <a:p>
                      <a:pPr algn="ctr" fontAlgn="b"/>
                      <a:r>
                        <a:rPr lang="en-US" sz="1500" b="1" u="none" strike="noStrike" dirty="0">
                          <a:effectLst/>
                        </a:rPr>
                        <a:t>56.4%</a:t>
                      </a:r>
                      <a:endParaRPr lang="en-US" sz="1500" b="1" i="0" u="none" strike="noStrike" dirty="0">
                        <a:solidFill>
                          <a:srgbClr val="000000"/>
                        </a:solidFill>
                        <a:effectLst/>
                        <a:latin typeface="Calibri" panose="020F0502020204030204" pitchFamily="34" charset="0"/>
                      </a:endParaRPr>
                    </a:p>
                  </a:txBody>
                  <a:tcPr marL="6350" marR="6350" marT="6350" marB="0" anchor="b"/>
                </a:tc>
                <a:tc>
                  <a:txBody>
                    <a:bodyPr/>
                    <a:lstStyle/>
                    <a:p>
                      <a:pPr algn="ctr" fontAlgn="b"/>
                      <a:r>
                        <a:rPr lang="en-US" sz="1500" b="1" u="none" strike="noStrike" dirty="0">
                          <a:effectLst/>
                        </a:rPr>
                        <a:t>16.4%</a:t>
                      </a:r>
                      <a:endParaRPr lang="en-US" sz="1500" b="1" i="0" u="none" strike="noStrike" dirty="0">
                        <a:solidFill>
                          <a:srgbClr val="000000"/>
                        </a:solidFill>
                        <a:effectLst/>
                        <a:latin typeface="Calibri" panose="020F0502020204030204" pitchFamily="34" charset="0"/>
                      </a:endParaRPr>
                    </a:p>
                  </a:txBody>
                  <a:tcPr marL="6350" marR="6350" marT="6350" marB="0" anchor="b"/>
                </a:tc>
                <a:tc>
                  <a:txBody>
                    <a:bodyPr/>
                    <a:lstStyle/>
                    <a:p>
                      <a:pPr algn="ctr" fontAlgn="b"/>
                      <a:r>
                        <a:rPr lang="en-US" sz="1500" b="1" u="none" strike="noStrike" dirty="0">
                          <a:effectLst/>
                        </a:rPr>
                        <a:t>                 26.3 </a:t>
                      </a:r>
                      <a:endParaRPr lang="en-US" sz="1500" b="1" i="0" u="none" strike="noStrike" dirty="0">
                        <a:solidFill>
                          <a:srgbClr val="000000"/>
                        </a:solidFill>
                        <a:effectLst/>
                        <a:latin typeface="Calibri" panose="020F0502020204030204" pitchFamily="34" charset="0"/>
                      </a:endParaRPr>
                    </a:p>
                  </a:txBody>
                  <a:tcPr marL="6350" marR="6350" marT="6350" marB="0" anchor="b"/>
                </a:tc>
                <a:tc>
                  <a:txBody>
                    <a:bodyPr/>
                    <a:lstStyle/>
                    <a:p>
                      <a:pPr algn="ctr" fontAlgn="b"/>
                      <a:r>
                        <a:rPr lang="en-US" sz="1500" b="1" u="none" strike="noStrike" dirty="0">
                          <a:effectLst/>
                        </a:rPr>
                        <a:t>                 36.4 </a:t>
                      </a:r>
                      <a:endParaRPr lang="en-US" sz="1500" b="1" i="0" u="none" strike="noStrike" dirty="0">
                        <a:solidFill>
                          <a:srgbClr val="000000"/>
                        </a:solidFill>
                        <a:effectLst/>
                        <a:latin typeface="Calibri" panose="020F0502020204030204" pitchFamily="34" charset="0"/>
                      </a:endParaRPr>
                    </a:p>
                  </a:txBody>
                  <a:tcPr marL="6350" marR="6350" marT="6350" marB="0" anchor="b"/>
                </a:tc>
                <a:tc>
                  <a:txBody>
                    <a:bodyPr/>
                    <a:lstStyle/>
                    <a:p>
                      <a:pPr algn="ctr" fontAlgn="b"/>
                      <a:r>
                        <a:rPr lang="en-US" sz="1500" b="1" u="none" strike="noStrike" dirty="0">
                          <a:effectLst/>
                        </a:rPr>
                        <a:t>                      0.8 </a:t>
                      </a:r>
                      <a:endParaRPr lang="en-US" sz="1500" b="1" i="0" u="none" strike="noStrike" dirty="0">
                        <a:solidFill>
                          <a:srgbClr val="000000"/>
                        </a:solidFill>
                        <a:effectLst/>
                        <a:latin typeface="Calibri" panose="020F0502020204030204" pitchFamily="34" charset="0"/>
                      </a:endParaRPr>
                    </a:p>
                  </a:txBody>
                  <a:tcPr marL="6350" marR="6350" marT="6350" marB="0" anchor="b"/>
                </a:tc>
                <a:tc>
                  <a:txBody>
                    <a:bodyPr/>
                    <a:lstStyle/>
                    <a:p>
                      <a:pPr algn="ctr" fontAlgn="b"/>
                      <a:r>
                        <a:rPr lang="en-US" sz="1500" b="1" u="none" strike="noStrike" dirty="0">
                          <a:effectLst/>
                        </a:rPr>
                        <a:t>                         5.4 </a:t>
                      </a:r>
                      <a:endParaRPr lang="en-US" sz="1500" b="1" i="0" u="none" strike="noStrike" dirty="0">
                        <a:solidFill>
                          <a:srgbClr val="000000"/>
                        </a:solidFill>
                        <a:effectLst/>
                        <a:latin typeface="Calibri" panose="020F0502020204030204" pitchFamily="34" charset="0"/>
                      </a:endParaRPr>
                    </a:p>
                  </a:txBody>
                  <a:tcPr marL="6350" marR="6350" marT="6350" marB="0" anchor="b"/>
                </a:tc>
                <a:extLst>
                  <a:ext uri="{0D108BD9-81ED-4DB2-BD59-A6C34878D82A}">
                    <a16:rowId xmlns:a16="http://schemas.microsoft.com/office/drawing/2014/main" val="1871122109"/>
                  </a:ext>
                </a:extLst>
              </a:tr>
              <a:tr h="465571">
                <a:tc>
                  <a:txBody>
                    <a:bodyPr/>
                    <a:lstStyle/>
                    <a:p>
                      <a:pPr algn="ctr" fontAlgn="b"/>
                      <a:r>
                        <a:rPr lang="en-US" sz="1500" b="1" u="none" strike="noStrike" dirty="0">
                          <a:effectLst/>
                        </a:rPr>
                        <a:t>Target</a:t>
                      </a:r>
                      <a:endParaRPr lang="en-US" sz="1500" b="1" i="0" u="none" strike="noStrike" dirty="0">
                        <a:solidFill>
                          <a:srgbClr val="000000"/>
                        </a:solidFill>
                        <a:effectLst/>
                        <a:latin typeface="Calibri" panose="020F0502020204030204" pitchFamily="34" charset="0"/>
                      </a:endParaRPr>
                    </a:p>
                  </a:txBody>
                  <a:tcPr marL="6350" marR="6350" marT="6350" marB="0" anchor="b"/>
                </a:tc>
                <a:tc>
                  <a:txBody>
                    <a:bodyPr/>
                    <a:lstStyle/>
                    <a:p>
                      <a:pPr algn="ctr" fontAlgn="b"/>
                      <a:r>
                        <a:rPr lang="en-US" sz="1500" b="1" u="none" strike="noStrike" dirty="0">
                          <a:effectLst/>
                        </a:rPr>
                        <a:t>13.3%</a:t>
                      </a:r>
                      <a:endParaRPr lang="en-US" sz="1500" b="1" i="0" u="none" strike="noStrike" dirty="0">
                        <a:solidFill>
                          <a:srgbClr val="000000"/>
                        </a:solidFill>
                        <a:effectLst/>
                        <a:latin typeface="Calibri" panose="020F0502020204030204" pitchFamily="34" charset="0"/>
                      </a:endParaRPr>
                    </a:p>
                  </a:txBody>
                  <a:tcPr marL="6350" marR="6350" marT="6350" marB="0" anchor="b"/>
                </a:tc>
                <a:tc>
                  <a:txBody>
                    <a:bodyPr/>
                    <a:lstStyle/>
                    <a:p>
                      <a:pPr algn="ctr" fontAlgn="b"/>
                      <a:r>
                        <a:rPr lang="en-US" sz="1500" b="1" u="none" strike="noStrike" dirty="0">
                          <a:effectLst/>
                        </a:rPr>
                        <a:t>63.1%</a:t>
                      </a:r>
                      <a:endParaRPr lang="en-US" sz="1500" b="1" i="0" u="none" strike="noStrike" dirty="0">
                        <a:solidFill>
                          <a:srgbClr val="000000"/>
                        </a:solidFill>
                        <a:effectLst/>
                        <a:latin typeface="Calibri" panose="020F0502020204030204" pitchFamily="34" charset="0"/>
                      </a:endParaRPr>
                    </a:p>
                  </a:txBody>
                  <a:tcPr marL="6350" marR="6350" marT="6350" marB="0" anchor="b"/>
                </a:tc>
                <a:tc>
                  <a:txBody>
                    <a:bodyPr/>
                    <a:lstStyle/>
                    <a:p>
                      <a:pPr algn="ctr" fontAlgn="b"/>
                      <a:r>
                        <a:rPr lang="en-US" sz="1500" b="1" u="none" strike="noStrike" dirty="0">
                          <a:effectLst/>
                        </a:rPr>
                        <a:t>29.3%</a:t>
                      </a:r>
                      <a:endParaRPr lang="en-US" sz="1500" b="1" i="0" u="none" strike="noStrike" dirty="0">
                        <a:solidFill>
                          <a:srgbClr val="000000"/>
                        </a:solidFill>
                        <a:effectLst/>
                        <a:latin typeface="Calibri" panose="020F0502020204030204" pitchFamily="34" charset="0"/>
                      </a:endParaRPr>
                    </a:p>
                  </a:txBody>
                  <a:tcPr marL="6350" marR="6350" marT="6350" marB="0" anchor="b"/>
                </a:tc>
                <a:tc>
                  <a:txBody>
                    <a:bodyPr/>
                    <a:lstStyle/>
                    <a:p>
                      <a:pPr algn="ctr" fontAlgn="b"/>
                      <a:r>
                        <a:rPr lang="en-US" sz="1500" b="1" u="none" strike="noStrike" dirty="0">
                          <a:effectLst/>
                        </a:rPr>
                        <a:t>8.4%</a:t>
                      </a:r>
                      <a:endParaRPr lang="en-US" sz="1500" b="1" i="0" u="none" strike="noStrike" dirty="0">
                        <a:solidFill>
                          <a:srgbClr val="000000"/>
                        </a:solidFill>
                        <a:effectLst/>
                        <a:latin typeface="Calibri" panose="020F0502020204030204" pitchFamily="34" charset="0"/>
                      </a:endParaRPr>
                    </a:p>
                  </a:txBody>
                  <a:tcPr marL="6350" marR="6350" marT="6350" marB="0" anchor="b"/>
                </a:tc>
                <a:tc>
                  <a:txBody>
                    <a:bodyPr/>
                    <a:lstStyle/>
                    <a:p>
                      <a:pPr algn="ctr" fontAlgn="b"/>
                      <a:r>
                        <a:rPr lang="en-US" sz="1500" b="1" u="none" strike="noStrike" dirty="0">
                          <a:effectLst/>
                        </a:rPr>
                        <a:t> N/A </a:t>
                      </a:r>
                      <a:endParaRPr lang="en-US" sz="1500" b="1" i="0" u="none" strike="noStrike" dirty="0">
                        <a:solidFill>
                          <a:srgbClr val="000000"/>
                        </a:solidFill>
                        <a:effectLst/>
                        <a:latin typeface="Calibri" panose="020F0502020204030204" pitchFamily="34" charset="0"/>
                      </a:endParaRPr>
                    </a:p>
                  </a:txBody>
                  <a:tcPr marL="6350" marR="6350" marT="6350" marB="0" anchor="b"/>
                </a:tc>
                <a:tc>
                  <a:txBody>
                    <a:bodyPr/>
                    <a:lstStyle/>
                    <a:p>
                      <a:pPr algn="ctr" fontAlgn="b"/>
                      <a:r>
                        <a:rPr lang="en-US" sz="1500" b="1" u="none" strike="noStrike" dirty="0">
                          <a:effectLst/>
                        </a:rPr>
                        <a:t>                 59.8 </a:t>
                      </a:r>
                      <a:endParaRPr lang="en-US" sz="1500" b="1" i="0" u="none" strike="noStrike" dirty="0">
                        <a:solidFill>
                          <a:srgbClr val="000000"/>
                        </a:solidFill>
                        <a:effectLst/>
                        <a:latin typeface="Calibri" panose="020F0502020204030204" pitchFamily="34" charset="0"/>
                      </a:endParaRPr>
                    </a:p>
                  </a:txBody>
                  <a:tcPr marL="6350" marR="6350" marT="6350" marB="0" anchor="b"/>
                </a:tc>
                <a:tc>
                  <a:txBody>
                    <a:bodyPr/>
                    <a:lstStyle/>
                    <a:p>
                      <a:pPr algn="ctr" fontAlgn="b"/>
                      <a:r>
                        <a:rPr lang="en-US" sz="1500" b="1" u="none" strike="noStrike" dirty="0">
                          <a:effectLst/>
                        </a:rPr>
                        <a:t>                      1.0 </a:t>
                      </a:r>
                      <a:endParaRPr lang="en-US" sz="1500" b="1" i="0" u="none" strike="noStrike" dirty="0">
                        <a:solidFill>
                          <a:srgbClr val="000000"/>
                        </a:solidFill>
                        <a:effectLst/>
                        <a:latin typeface="Calibri" panose="020F0502020204030204" pitchFamily="34" charset="0"/>
                      </a:endParaRPr>
                    </a:p>
                  </a:txBody>
                  <a:tcPr marL="6350" marR="6350" marT="6350" marB="0" anchor="b"/>
                </a:tc>
                <a:tc>
                  <a:txBody>
                    <a:bodyPr/>
                    <a:lstStyle/>
                    <a:p>
                      <a:pPr algn="ctr" fontAlgn="b"/>
                      <a:r>
                        <a:rPr lang="en-US" sz="1500" b="1" u="none" strike="noStrike" dirty="0">
                          <a:effectLst/>
                        </a:rPr>
                        <a:t>                         1.2 </a:t>
                      </a:r>
                      <a:endParaRPr lang="en-US" sz="1500" b="1" i="0" u="none" strike="noStrike" dirty="0">
                        <a:solidFill>
                          <a:srgbClr val="000000"/>
                        </a:solidFill>
                        <a:effectLst/>
                        <a:latin typeface="Calibri" panose="020F0502020204030204" pitchFamily="34" charset="0"/>
                      </a:endParaRPr>
                    </a:p>
                  </a:txBody>
                  <a:tcPr marL="6350" marR="6350" marT="6350" marB="0" anchor="b"/>
                </a:tc>
                <a:extLst>
                  <a:ext uri="{0D108BD9-81ED-4DB2-BD59-A6C34878D82A}">
                    <a16:rowId xmlns:a16="http://schemas.microsoft.com/office/drawing/2014/main" val="2071636370"/>
                  </a:ext>
                </a:extLst>
              </a:tr>
              <a:tr h="465571">
                <a:tc>
                  <a:txBody>
                    <a:bodyPr/>
                    <a:lstStyle/>
                    <a:p>
                      <a:pPr algn="ctr" fontAlgn="b"/>
                      <a:r>
                        <a:rPr lang="en-US" sz="1500" b="1" u="none" strike="noStrike" dirty="0">
                          <a:effectLst/>
                        </a:rPr>
                        <a:t>UnitedHealth</a:t>
                      </a:r>
                      <a:endParaRPr lang="en-US" sz="1500" b="1" i="0" u="none" strike="noStrike" dirty="0">
                        <a:solidFill>
                          <a:srgbClr val="000000"/>
                        </a:solidFill>
                        <a:effectLst/>
                        <a:latin typeface="Calibri" panose="020F0502020204030204" pitchFamily="34" charset="0"/>
                      </a:endParaRPr>
                    </a:p>
                  </a:txBody>
                  <a:tcPr marL="6350" marR="6350" marT="6350" marB="0" anchor="b"/>
                </a:tc>
                <a:tc>
                  <a:txBody>
                    <a:bodyPr/>
                    <a:lstStyle/>
                    <a:p>
                      <a:pPr algn="ctr" fontAlgn="b"/>
                      <a:r>
                        <a:rPr lang="en-US" sz="1500" b="1" u="none" strike="noStrike" dirty="0">
                          <a:effectLst/>
                        </a:rPr>
                        <a:t>11.8%</a:t>
                      </a:r>
                      <a:endParaRPr lang="en-US" sz="1500" b="1" i="0" u="none" strike="noStrike" dirty="0">
                        <a:solidFill>
                          <a:srgbClr val="000000"/>
                        </a:solidFill>
                        <a:effectLst/>
                        <a:latin typeface="Calibri" panose="020F0502020204030204" pitchFamily="34" charset="0"/>
                      </a:endParaRPr>
                    </a:p>
                  </a:txBody>
                  <a:tcPr marL="6350" marR="6350" marT="6350" marB="0" anchor="b"/>
                </a:tc>
                <a:tc>
                  <a:txBody>
                    <a:bodyPr/>
                    <a:lstStyle/>
                    <a:p>
                      <a:pPr algn="ctr" fontAlgn="b"/>
                      <a:r>
                        <a:rPr lang="en-US" sz="1500" b="1" u="none" strike="noStrike" dirty="0">
                          <a:effectLst/>
                        </a:rPr>
                        <a:t>12.9%</a:t>
                      </a:r>
                      <a:endParaRPr lang="en-US" sz="1500" b="1" i="0" u="none" strike="noStrike" dirty="0">
                        <a:solidFill>
                          <a:srgbClr val="000000"/>
                        </a:solidFill>
                        <a:effectLst/>
                        <a:latin typeface="Calibri" panose="020F0502020204030204" pitchFamily="34" charset="0"/>
                      </a:endParaRPr>
                    </a:p>
                  </a:txBody>
                  <a:tcPr marL="6350" marR="6350" marT="6350" marB="0" anchor="b"/>
                </a:tc>
                <a:tc>
                  <a:txBody>
                    <a:bodyPr/>
                    <a:lstStyle/>
                    <a:p>
                      <a:pPr algn="ctr" fontAlgn="b"/>
                      <a:r>
                        <a:rPr lang="en-US" sz="1500" b="1" u="none" strike="noStrike" dirty="0">
                          <a:effectLst/>
                        </a:rPr>
                        <a:t>24.2%</a:t>
                      </a:r>
                      <a:endParaRPr lang="en-US" sz="1500" b="1" i="0" u="none" strike="noStrike" dirty="0">
                        <a:solidFill>
                          <a:srgbClr val="000000"/>
                        </a:solidFill>
                        <a:effectLst/>
                        <a:latin typeface="Calibri" panose="020F0502020204030204" pitchFamily="34" charset="0"/>
                      </a:endParaRPr>
                    </a:p>
                  </a:txBody>
                  <a:tcPr marL="6350" marR="6350" marT="6350" marB="0" anchor="b"/>
                </a:tc>
                <a:tc>
                  <a:txBody>
                    <a:bodyPr/>
                    <a:lstStyle/>
                    <a:p>
                      <a:pPr algn="ctr" fontAlgn="b"/>
                      <a:r>
                        <a:rPr lang="en-US" sz="1500" b="1" u="none" strike="noStrike" dirty="0">
                          <a:effectLst/>
                        </a:rPr>
                        <a:t>8.3%</a:t>
                      </a:r>
                      <a:endParaRPr lang="en-US" sz="1500" b="1" i="0" u="none" strike="noStrike" dirty="0">
                        <a:solidFill>
                          <a:srgbClr val="000000"/>
                        </a:solidFill>
                        <a:effectLst/>
                        <a:latin typeface="Calibri" panose="020F0502020204030204" pitchFamily="34" charset="0"/>
                      </a:endParaRPr>
                    </a:p>
                  </a:txBody>
                  <a:tcPr marL="6350" marR="6350" marT="6350" marB="0" anchor="b"/>
                </a:tc>
                <a:tc>
                  <a:txBody>
                    <a:bodyPr/>
                    <a:lstStyle/>
                    <a:p>
                      <a:pPr algn="ctr" fontAlgn="b"/>
                      <a:r>
                        <a:rPr lang="en-US" sz="1500" b="1" u="none" strike="noStrike" dirty="0">
                          <a:effectLst/>
                        </a:rPr>
                        <a:t>                 17.2 </a:t>
                      </a:r>
                      <a:endParaRPr lang="en-US" sz="1500" b="1" i="0" u="none" strike="noStrike" dirty="0">
                        <a:solidFill>
                          <a:srgbClr val="000000"/>
                        </a:solidFill>
                        <a:effectLst/>
                        <a:latin typeface="Calibri" panose="020F0502020204030204" pitchFamily="34" charset="0"/>
                      </a:endParaRPr>
                    </a:p>
                  </a:txBody>
                  <a:tcPr marL="6350" marR="6350" marT="6350" marB="0" anchor="b"/>
                </a:tc>
                <a:tc>
                  <a:txBody>
                    <a:bodyPr/>
                    <a:lstStyle/>
                    <a:p>
                      <a:pPr algn="ctr" fontAlgn="b"/>
                      <a:r>
                        <a:rPr lang="en-US" sz="1500" b="1" u="none" strike="noStrike" dirty="0">
                          <a:effectLst/>
                        </a:rPr>
                        <a:t> N/A </a:t>
                      </a:r>
                      <a:endParaRPr lang="en-US" sz="1500" b="1" i="0" u="none" strike="noStrike" dirty="0">
                        <a:solidFill>
                          <a:srgbClr val="000000"/>
                        </a:solidFill>
                        <a:effectLst/>
                        <a:latin typeface="Calibri" panose="020F0502020204030204" pitchFamily="34" charset="0"/>
                      </a:endParaRPr>
                    </a:p>
                  </a:txBody>
                  <a:tcPr marL="6350" marR="6350" marT="6350" marB="0" anchor="b"/>
                </a:tc>
                <a:tc>
                  <a:txBody>
                    <a:bodyPr/>
                    <a:lstStyle/>
                    <a:p>
                      <a:pPr algn="ctr" fontAlgn="b"/>
                      <a:r>
                        <a:rPr lang="en-US" sz="1500" b="1" u="none" strike="noStrike" dirty="0">
                          <a:effectLst/>
                        </a:rPr>
                        <a:t>                      0.8 </a:t>
                      </a:r>
                      <a:endParaRPr lang="en-US" sz="1500" b="1" i="0" u="none" strike="noStrike" dirty="0">
                        <a:solidFill>
                          <a:srgbClr val="000000"/>
                        </a:solidFill>
                        <a:effectLst/>
                        <a:latin typeface="Calibri" panose="020F0502020204030204" pitchFamily="34" charset="0"/>
                      </a:endParaRPr>
                    </a:p>
                  </a:txBody>
                  <a:tcPr marL="6350" marR="6350" marT="6350" marB="0" anchor="b"/>
                </a:tc>
                <a:tc>
                  <a:txBody>
                    <a:bodyPr/>
                    <a:lstStyle/>
                    <a:p>
                      <a:pPr algn="ctr" fontAlgn="b"/>
                      <a:r>
                        <a:rPr lang="en-US" sz="1500" b="1" u="none" strike="noStrike" dirty="0">
                          <a:effectLst/>
                        </a:rPr>
                        <a:t>                         1.7 </a:t>
                      </a:r>
                      <a:endParaRPr lang="en-US" sz="1500" b="1" i="0" u="none" strike="noStrike" dirty="0">
                        <a:solidFill>
                          <a:srgbClr val="000000"/>
                        </a:solidFill>
                        <a:effectLst/>
                        <a:latin typeface="Calibri" panose="020F0502020204030204" pitchFamily="34" charset="0"/>
                      </a:endParaRPr>
                    </a:p>
                  </a:txBody>
                  <a:tcPr marL="6350" marR="6350" marT="6350" marB="0" anchor="b"/>
                </a:tc>
                <a:extLst>
                  <a:ext uri="{0D108BD9-81ED-4DB2-BD59-A6C34878D82A}">
                    <a16:rowId xmlns:a16="http://schemas.microsoft.com/office/drawing/2014/main" val="1674817532"/>
                  </a:ext>
                </a:extLst>
              </a:tr>
              <a:tr h="465571">
                <a:tc>
                  <a:txBody>
                    <a:bodyPr/>
                    <a:lstStyle/>
                    <a:p>
                      <a:pPr algn="ctr" fontAlgn="b"/>
                      <a:r>
                        <a:rPr lang="en-US" sz="1500" b="1" u="none" strike="noStrike" dirty="0">
                          <a:effectLst/>
                        </a:rPr>
                        <a:t>3M</a:t>
                      </a:r>
                      <a:endParaRPr lang="en-US" sz="1500" b="1" i="0" u="none" strike="noStrike" dirty="0">
                        <a:solidFill>
                          <a:srgbClr val="000000"/>
                        </a:solidFill>
                        <a:effectLst/>
                        <a:latin typeface="Calibri" panose="020F0502020204030204" pitchFamily="34" charset="0"/>
                      </a:endParaRPr>
                    </a:p>
                  </a:txBody>
                  <a:tcPr marL="6350" marR="6350" marT="6350" marB="0" anchor="b"/>
                </a:tc>
                <a:tc>
                  <a:txBody>
                    <a:bodyPr/>
                    <a:lstStyle/>
                    <a:p>
                      <a:pPr algn="ctr" fontAlgn="b"/>
                      <a:r>
                        <a:rPr lang="en-US" sz="1500" b="1" u="none" strike="noStrike" dirty="0">
                          <a:effectLst/>
                        </a:rPr>
                        <a:t>9.9%</a:t>
                      </a:r>
                      <a:endParaRPr lang="en-US" sz="1500" b="1" i="0" u="none" strike="noStrike" dirty="0">
                        <a:solidFill>
                          <a:srgbClr val="000000"/>
                        </a:solidFill>
                        <a:effectLst/>
                        <a:latin typeface="Calibri" panose="020F0502020204030204" pitchFamily="34" charset="0"/>
                      </a:endParaRPr>
                    </a:p>
                  </a:txBody>
                  <a:tcPr marL="6350" marR="6350" marT="6350" marB="0" anchor="b"/>
                </a:tc>
                <a:tc>
                  <a:txBody>
                    <a:bodyPr/>
                    <a:lstStyle/>
                    <a:p>
                      <a:pPr algn="ctr" fontAlgn="b"/>
                      <a:r>
                        <a:rPr lang="en-US" sz="1500" b="1" u="none" strike="noStrike" dirty="0">
                          <a:effectLst/>
                        </a:rPr>
                        <a:t>8.4%</a:t>
                      </a:r>
                      <a:endParaRPr lang="en-US" sz="1500" b="1" i="0" u="none" strike="noStrike" dirty="0">
                        <a:solidFill>
                          <a:srgbClr val="000000"/>
                        </a:solidFill>
                        <a:effectLst/>
                        <a:latin typeface="Calibri" panose="020F0502020204030204" pitchFamily="34" charset="0"/>
                      </a:endParaRPr>
                    </a:p>
                  </a:txBody>
                  <a:tcPr marL="6350" marR="6350" marT="6350" marB="0" anchor="b"/>
                </a:tc>
                <a:tc>
                  <a:txBody>
                    <a:bodyPr/>
                    <a:lstStyle/>
                    <a:p>
                      <a:pPr algn="ctr" fontAlgn="b"/>
                      <a:r>
                        <a:rPr lang="en-US" sz="1500" b="1" u="none" strike="noStrike" dirty="0">
                          <a:effectLst/>
                        </a:rPr>
                        <a:t>46.8%</a:t>
                      </a:r>
                      <a:endParaRPr lang="en-US" sz="1500" b="1" i="0" u="none" strike="noStrike" dirty="0">
                        <a:solidFill>
                          <a:srgbClr val="000000"/>
                        </a:solidFill>
                        <a:effectLst/>
                        <a:latin typeface="Calibri" panose="020F0502020204030204" pitchFamily="34" charset="0"/>
                      </a:endParaRPr>
                    </a:p>
                  </a:txBody>
                  <a:tcPr marL="6350" marR="6350" marT="6350" marB="0" anchor="b"/>
                </a:tc>
                <a:tc>
                  <a:txBody>
                    <a:bodyPr/>
                    <a:lstStyle/>
                    <a:p>
                      <a:pPr algn="ctr" fontAlgn="b"/>
                      <a:r>
                        <a:rPr lang="en-US" sz="1500" b="1" u="none" strike="noStrike" dirty="0">
                          <a:effectLst/>
                        </a:rPr>
                        <a:t>20.8%</a:t>
                      </a:r>
                      <a:endParaRPr lang="en-US" sz="1500" b="1" i="0" u="none" strike="noStrike" dirty="0">
                        <a:solidFill>
                          <a:srgbClr val="000000"/>
                        </a:solidFill>
                        <a:effectLst/>
                        <a:latin typeface="Calibri" panose="020F0502020204030204" pitchFamily="34" charset="0"/>
                      </a:endParaRPr>
                    </a:p>
                  </a:txBody>
                  <a:tcPr marL="6350" marR="6350" marT="6350" marB="0" anchor="b"/>
                </a:tc>
                <a:tc>
                  <a:txBody>
                    <a:bodyPr/>
                    <a:lstStyle/>
                    <a:p>
                      <a:pPr algn="ctr" fontAlgn="b"/>
                      <a:r>
                        <a:rPr lang="en-US" sz="1500" b="1" u="none" strike="noStrike" dirty="0">
                          <a:effectLst/>
                        </a:rPr>
                        <a:t>                 48.3 </a:t>
                      </a:r>
                      <a:endParaRPr lang="en-US" sz="1500" b="1" i="0" u="none" strike="noStrike" dirty="0">
                        <a:solidFill>
                          <a:srgbClr val="000000"/>
                        </a:solidFill>
                        <a:effectLst/>
                        <a:latin typeface="Calibri" panose="020F0502020204030204" pitchFamily="34" charset="0"/>
                      </a:endParaRPr>
                    </a:p>
                  </a:txBody>
                  <a:tcPr marL="6350" marR="6350" marT="6350" marB="0" anchor="b"/>
                </a:tc>
                <a:tc>
                  <a:txBody>
                    <a:bodyPr/>
                    <a:lstStyle/>
                    <a:p>
                      <a:pPr algn="ctr" fontAlgn="b"/>
                      <a:r>
                        <a:rPr lang="en-US" sz="1500" b="1" u="none" strike="noStrike" dirty="0">
                          <a:effectLst/>
                        </a:rPr>
                        <a:t>                 89.6 </a:t>
                      </a:r>
                      <a:endParaRPr lang="en-US" sz="1500" b="1" i="0" u="none" strike="noStrike" dirty="0">
                        <a:solidFill>
                          <a:srgbClr val="000000"/>
                        </a:solidFill>
                        <a:effectLst/>
                        <a:latin typeface="Calibri" panose="020F0502020204030204" pitchFamily="34" charset="0"/>
                      </a:endParaRPr>
                    </a:p>
                  </a:txBody>
                  <a:tcPr marL="6350" marR="6350" marT="6350" marB="0" anchor="b"/>
                </a:tc>
                <a:tc>
                  <a:txBody>
                    <a:bodyPr/>
                    <a:lstStyle/>
                    <a:p>
                      <a:pPr algn="ctr" fontAlgn="b"/>
                      <a:r>
                        <a:rPr lang="en-US" sz="1500" b="1" u="none" strike="noStrike" dirty="0">
                          <a:effectLst/>
                        </a:rPr>
                        <a:t>                      1.7 </a:t>
                      </a:r>
                      <a:endParaRPr lang="en-US" sz="1500" b="1" i="0" u="none" strike="noStrike" dirty="0">
                        <a:solidFill>
                          <a:srgbClr val="000000"/>
                        </a:solidFill>
                        <a:effectLst/>
                        <a:latin typeface="Calibri" panose="020F0502020204030204" pitchFamily="34" charset="0"/>
                      </a:endParaRPr>
                    </a:p>
                  </a:txBody>
                  <a:tcPr marL="6350" marR="6350" marT="6350" marB="0" anchor="b"/>
                </a:tc>
                <a:tc>
                  <a:txBody>
                    <a:bodyPr/>
                    <a:lstStyle/>
                    <a:p>
                      <a:pPr algn="ctr" fontAlgn="b"/>
                      <a:r>
                        <a:rPr lang="en-US" sz="1500" b="1" u="none" strike="noStrike" dirty="0">
                          <a:effectLst/>
                        </a:rPr>
                        <a:t>                         1.9 </a:t>
                      </a:r>
                      <a:endParaRPr lang="en-US" sz="1500" b="1" i="0" u="none" strike="noStrike" dirty="0">
                        <a:solidFill>
                          <a:srgbClr val="000000"/>
                        </a:solidFill>
                        <a:effectLst/>
                        <a:latin typeface="Calibri" panose="020F0502020204030204" pitchFamily="34" charset="0"/>
                      </a:endParaRPr>
                    </a:p>
                  </a:txBody>
                  <a:tcPr marL="6350" marR="6350" marT="6350" marB="0" anchor="b"/>
                </a:tc>
                <a:extLst>
                  <a:ext uri="{0D108BD9-81ED-4DB2-BD59-A6C34878D82A}">
                    <a16:rowId xmlns:a16="http://schemas.microsoft.com/office/drawing/2014/main" val="4000611831"/>
                  </a:ext>
                </a:extLst>
              </a:tr>
              <a:tr h="465571">
                <a:tc>
                  <a:txBody>
                    <a:bodyPr/>
                    <a:lstStyle/>
                    <a:p>
                      <a:pPr algn="ctr" fontAlgn="b"/>
                      <a:r>
                        <a:rPr lang="en-US" sz="1500" b="1" u="none" strike="noStrike" dirty="0">
                          <a:effectLst/>
                        </a:rPr>
                        <a:t>Ecolab</a:t>
                      </a:r>
                      <a:endParaRPr lang="en-US" sz="1500" b="1" i="0" u="none" strike="noStrike" dirty="0">
                        <a:solidFill>
                          <a:srgbClr val="000000"/>
                        </a:solidFill>
                        <a:effectLst/>
                        <a:latin typeface="Calibri" panose="020F0502020204030204" pitchFamily="34" charset="0"/>
                      </a:endParaRPr>
                    </a:p>
                  </a:txBody>
                  <a:tcPr marL="6350" marR="6350" marT="6350" marB="0" anchor="b"/>
                </a:tc>
                <a:tc>
                  <a:txBody>
                    <a:bodyPr/>
                    <a:lstStyle/>
                    <a:p>
                      <a:pPr algn="ctr" fontAlgn="b"/>
                      <a:r>
                        <a:rPr lang="en-US" sz="1500" b="1" u="none" strike="noStrike" dirty="0">
                          <a:effectLst/>
                        </a:rPr>
                        <a:t>8.0%</a:t>
                      </a:r>
                      <a:endParaRPr lang="en-US" sz="1500" b="1" i="0" u="none" strike="noStrike" dirty="0">
                        <a:solidFill>
                          <a:srgbClr val="000000"/>
                        </a:solidFill>
                        <a:effectLst/>
                        <a:latin typeface="Calibri" panose="020F0502020204030204" pitchFamily="34" charset="0"/>
                      </a:endParaRPr>
                    </a:p>
                  </a:txBody>
                  <a:tcPr marL="6350" marR="6350" marT="6350" marB="0" anchor="b"/>
                </a:tc>
                <a:tc>
                  <a:txBody>
                    <a:bodyPr/>
                    <a:lstStyle/>
                    <a:p>
                      <a:pPr algn="ctr" fontAlgn="b"/>
                      <a:r>
                        <a:rPr lang="en-US" sz="1500" b="1" u="none" strike="noStrike" dirty="0">
                          <a:effectLst/>
                        </a:rPr>
                        <a:t>17.1%</a:t>
                      </a:r>
                      <a:endParaRPr lang="en-US" sz="1500" b="1" i="0" u="none" strike="noStrike" dirty="0">
                        <a:solidFill>
                          <a:srgbClr val="000000"/>
                        </a:solidFill>
                        <a:effectLst/>
                        <a:latin typeface="Calibri" panose="020F0502020204030204" pitchFamily="34" charset="0"/>
                      </a:endParaRPr>
                    </a:p>
                  </a:txBody>
                  <a:tcPr marL="6350" marR="6350" marT="6350" marB="0" anchor="b"/>
                </a:tc>
                <a:tc>
                  <a:txBody>
                    <a:bodyPr/>
                    <a:lstStyle/>
                    <a:p>
                      <a:pPr algn="ctr" fontAlgn="b"/>
                      <a:r>
                        <a:rPr lang="en-US" sz="1500" b="1" u="none" strike="noStrike" dirty="0">
                          <a:effectLst/>
                        </a:rPr>
                        <a:t>40.2%</a:t>
                      </a:r>
                      <a:endParaRPr lang="en-US" sz="1500" b="1" i="0" u="none" strike="noStrike" dirty="0">
                        <a:solidFill>
                          <a:srgbClr val="000000"/>
                        </a:solidFill>
                        <a:effectLst/>
                        <a:latin typeface="Calibri" panose="020F0502020204030204" pitchFamily="34" charset="0"/>
                      </a:endParaRPr>
                    </a:p>
                  </a:txBody>
                  <a:tcPr marL="6350" marR="6350" marT="6350" marB="0" anchor="b"/>
                </a:tc>
                <a:tc>
                  <a:txBody>
                    <a:bodyPr/>
                    <a:lstStyle/>
                    <a:p>
                      <a:pPr algn="ctr" fontAlgn="b"/>
                      <a:r>
                        <a:rPr lang="en-US" sz="1500" b="1" u="none" strike="noStrike" dirty="0">
                          <a:effectLst/>
                        </a:rPr>
                        <a:t>12.6%</a:t>
                      </a:r>
                      <a:endParaRPr lang="en-US" sz="1500" b="1" i="0" u="none" strike="noStrike" dirty="0">
                        <a:solidFill>
                          <a:srgbClr val="000000"/>
                        </a:solidFill>
                        <a:effectLst/>
                        <a:latin typeface="Calibri" panose="020F0502020204030204" pitchFamily="34" charset="0"/>
                      </a:endParaRPr>
                    </a:p>
                  </a:txBody>
                  <a:tcPr marL="6350" marR="6350" marT="6350" marB="0" anchor="b"/>
                </a:tc>
                <a:tc>
                  <a:txBody>
                    <a:bodyPr/>
                    <a:lstStyle/>
                    <a:p>
                      <a:pPr algn="ctr" fontAlgn="b"/>
                      <a:r>
                        <a:rPr lang="en-US" sz="1500" b="1" u="none" strike="noStrike" dirty="0">
                          <a:effectLst/>
                        </a:rPr>
                        <a:t>                 68.1 </a:t>
                      </a:r>
                      <a:endParaRPr lang="en-US" sz="1500" b="1" i="0" u="none" strike="noStrike" dirty="0">
                        <a:solidFill>
                          <a:srgbClr val="000000"/>
                        </a:solidFill>
                        <a:effectLst/>
                        <a:latin typeface="Calibri" panose="020F0502020204030204" pitchFamily="34" charset="0"/>
                      </a:endParaRPr>
                    </a:p>
                  </a:txBody>
                  <a:tcPr marL="6350" marR="6350" marT="6350" marB="0" anchor="b"/>
                </a:tc>
                <a:tc>
                  <a:txBody>
                    <a:bodyPr/>
                    <a:lstStyle/>
                    <a:p>
                      <a:pPr algn="ctr" fontAlgn="b"/>
                      <a:r>
                        <a:rPr lang="en-US" sz="1500" b="1" u="none" strike="noStrike" dirty="0">
                          <a:effectLst/>
                        </a:rPr>
                        <a:t>                 66.5 </a:t>
                      </a:r>
                      <a:endParaRPr lang="en-US" sz="1500" b="1" i="0" u="none" strike="noStrike" dirty="0">
                        <a:solidFill>
                          <a:srgbClr val="000000"/>
                        </a:solidFill>
                        <a:effectLst/>
                        <a:latin typeface="Calibri" panose="020F0502020204030204" pitchFamily="34" charset="0"/>
                      </a:endParaRPr>
                    </a:p>
                  </a:txBody>
                  <a:tcPr marL="6350" marR="6350" marT="6350" marB="0" anchor="b"/>
                </a:tc>
                <a:tc>
                  <a:txBody>
                    <a:bodyPr/>
                    <a:lstStyle/>
                    <a:p>
                      <a:pPr algn="ctr" fontAlgn="b"/>
                      <a:r>
                        <a:rPr lang="en-US" sz="1500" b="1" u="none" strike="noStrike" dirty="0">
                          <a:effectLst/>
                        </a:rPr>
                        <a:t>                      1.3 </a:t>
                      </a:r>
                      <a:endParaRPr lang="en-US" sz="1500" b="1" i="0" u="none" strike="noStrike" dirty="0">
                        <a:solidFill>
                          <a:srgbClr val="000000"/>
                        </a:solidFill>
                        <a:effectLst/>
                        <a:latin typeface="Calibri" panose="020F0502020204030204" pitchFamily="34" charset="0"/>
                      </a:endParaRPr>
                    </a:p>
                  </a:txBody>
                  <a:tcPr marL="6350" marR="6350" marT="6350" marB="0" anchor="b"/>
                </a:tc>
                <a:tc>
                  <a:txBody>
                    <a:bodyPr/>
                    <a:lstStyle/>
                    <a:p>
                      <a:pPr algn="ctr" fontAlgn="b"/>
                      <a:r>
                        <a:rPr lang="en-US" sz="1500" b="1" u="none" strike="noStrike" dirty="0">
                          <a:effectLst/>
                        </a:rPr>
                        <a:t>                         3.6 </a:t>
                      </a:r>
                      <a:endParaRPr lang="en-US" sz="1500" b="1" i="0" u="none" strike="noStrike" dirty="0">
                        <a:solidFill>
                          <a:srgbClr val="000000"/>
                        </a:solidFill>
                        <a:effectLst/>
                        <a:latin typeface="Calibri" panose="020F0502020204030204" pitchFamily="34" charset="0"/>
                      </a:endParaRPr>
                    </a:p>
                  </a:txBody>
                  <a:tcPr marL="6350" marR="6350" marT="6350" marB="0" anchor="b"/>
                </a:tc>
                <a:extLst>
                  <a:ext uri="{0D108BD9-81ED-4DB2-BD59-A6C34878D82A}">
                    <a16:rowId xmlns:a16="http://schemas.microsoft.com/office/drawing/2014/main" val="3640812987"/>
                  </a:ext>
                </a:extLst>
              </a:tr>
              <a:tr h="465571">
                <a:tc>
                  <a:txBody>
                    <a:bodyPr/>
                    <a:lstStyle/>
                    <a:p>
                      <a:pPr algn="ctr" fontAlgn="b"/>
                      <a:r>
                        <a:rPr lang="en-US" sz="1500" b="1" u="none" strike="noStrike" dirty="0">
                          <a:effectLst/>
                        </a:rPr>
                        <a:t>Boeing</a:t>
                      </a:r>
                      <a:endParaRPr lang="en-US" sz="1500" b="1" i="0" u="none" strike="noStrike" dirty="0">
                        <a:solidFill>
                          <a:srgbClr val="000000"/>
                        </a:solidFill>
                        <a:effectLst/>
                        <a:latin typeface="Calibri" panose="020F0502020204030204" pitchFamily="34" charset="0"/>
                      </a:endParaRPr>
                    </a:p>
                  </a:txBody>
                  <a:tcPr marL="6350" marR="6350" marT="6350" marB="0" anchor="b"/>
                </a:tc>
                <a:tc>
                  <a:txBody>
                    <a:bodyPr/>
                    <a:lstStyle/>
                    <a:p>
                      <a:pPr algn="ctr" fontAlgn="b"/>
                      <a:r>
                        <a:rPr lang="en-US" sz="1500" b="1" u="none" strike="noStrike" dirty="0">
                          <a:effectLst/>
                        </a:rPr>
                        <a:t>7.1%</a:t>
                      </a:r>
                      <a:endParaRPr lang="en-US" sz="1500" b="1" i="0" u="none" strike="noStrike" dirty="0">
                        <a:solidFill>
                          <a:srgbClr val="000000"/>
                        </a:solidFill>
                        <a:effectLst/>
                        <a:latin typeface="Calibri" panose="020F0502020204030204" pitchFamily="34" charset="0"/>
                      </a:endParaRPr>
                    </a:p>
                  </a:txBody>
                  <a:tcPr marL="6350" marR="6350" marT="6350" marB="0" anchor="b"/>
                </a:tc>
                <a:tc>
                  <a:txBody>
                    <a:bodyPr/>
                    <a:lstStyle/>
                    <a:p>
                      <a:pPr algn="ctr" fontAlgn="b"/>
                      <a:r>
                        <a:rPr lang="en-US" sz="1500" b="1" u="none" strike="noStrike" dirty="0">
                          <a:effectLst/>
                        </a:rPr>
                        <a:t>-65.8%</a:t>
                      </a:r>
                      <a:endParaRPr lang="en-US" sz="1500" b="1" i="0" u="none" strike="noStrike" dirty="0">
                        <a:solidFill>
                          <a:srgbClr val="000000"/>
                        </a:solidFill>
                        <a:effectLst/>
                        <a:latin typeface="Calibri" panose="020F0502020204030204" pitchFamily="34" charset="0"/>
                      </a:endParaRPr>
                    </a:p>
                  </a:txBody>
                  <a:tcPr marL="6350" marR="6350" marT="6350" marB="0" anchor="b"/>
                </a:tc>
                <a:tc>
                  <a:txBody>
                    <a:bodyPr/>
                    <a:lstStyle/>
                    <a:p>
                      <a:pPr algn="ctr" fontAlgn="b"/>
                      <a:r>
                        <a:rPr lang="en-US" sz="1500" b="1" u="none" strike="noStrike" dirty="0">
                          <a:effectLst/>
                        </a:rPr>
                        <a:t>4.8%</a:t>
                      </a:r>
                      <a:endParaRPr lang="en-US" sz="1500" b="1" i="0" u="none" strike="noStrike" dirty="0">
                        <a:solidFill>
                          <a:srgbClr val="000000"/>
                        </a:solidFill>
                        <a:effectLst/>
                        <a:latin typeface="Calibri" panose="020F0502020204030204" pitchFamily="34" charset="0"/>
                      </a:endParaRPr>
                    </a:p>
                  </a:txBody>
                  <a:tcPr marL="6350" marR="6350" marT="6350" marB="0" anchor="b"/>
                </a:tc>
                <a:tc>
                  <a:txBody>
                    <a:bodyPr/>
                    <a:lstStyle/>
                    <a:p>
                      <a:pPr algn="ctr" fontAlgn="b"/>
                      <a:r>
                        <a:rPr lang="en-US" sz="1500" b="1" u="none" strike="noStrike" dirty="0">
                          <a:effectLst/>
                        </a:rPr>
                        <a:t>-4.7%</a:t>
                      </a:r>
                      <a:endParaRPr lang="en-US" sz="1500" b="1" i="0" u="none" strike="noStrike" dirty="0">
                        <a:solidFill>
                          <a:srgbClr val="000000"/>
                        </a:solidFill>
                        <a:effectLst/>
                        <a:latin typeface="Calibri" panose="020F0502020204030204" pitchFamily="34" charset="0"/>
                      </a:endParaRPr>
                    </a:p>
                  </a:txBody>
                  <a:tcPr marL="6350" marR="6350" marT="6350" marB="0" anchor="b"/>
                </a:tc>
                <a:tc>
                  <a:txBody>
                    <a:bodyPr/>
                    <a:lstStyle/>
                    <a:p>
                      <a:pPr algn="ctr" fontAlgn="b"/>
                      <a:r>
                        <a:rPr lang="en-US" sz="1500" b="1" u="none" strike="noStrike" dirty="0">
                          <a:effectLst/>
                        </a:rPr>
                        <a:t>                 13.5 </a:t>
                      </a:r>
                      <a:endParaRPr lang="en-US" sz="1500" b="1" i="0" u="none" strike="noStrike" dirty="0">
                        <a:solidFill>
                          <a:srgbClr val="000000"/>
                        </a:solidFill>
                        <a:effectLst/>
                        <a:latin typeface="Calibri" panose="020F0502020204030204" pitchFamily="34" charset="0"/>
                      </a:endParaRPr>
                    </a:p>
                  </a:txBody>
                  <a:tcPr marL="6350" marR="6350" marT="6350" marB="0" anchor="b"/>
                </a:tc>
                <a:tc>
                  <a:txBody>
                    <a:bodyPr/>
                    <a:lstStyle/>
                    <a:p>
                      <a:pPr algn="ctr" fontAlgn="b"/>
                      <a:r>
                        <a:rPr lang="en-US" sz="1500" b="1" u="none" strike="noStrike" dirty="0">
                          <a:effectLst/>
                        </a:rPr>
                        <a:t>               494.3 </a:t>
                      </a:r>
                      <a:endParaRPr lang="en-US" sz="1500" b="1" i="0" u="none" strike="noStrike" dirty="0">
                        <a:solidFill>
                          <a:srgbClr val="000000"/>
                        </a:solidFill>
                        <a:effectLst/>
                        <a:latin typeface="Calibri" panose="020F0502020204030204" pitchFamily="34" charset="0"/>
                      </a:endParaRPr>
                    </a:p>
                  </a:txBody>
                  <a:tcPr marL="6350" marR="6350" marT="6350" marB="0" anchor="b"/>
                </a:tc>
                <a:tc>
                  <a:txBody>
                    <a:bodyPr/>
                    <a:lstStyle/>
                    <a:p>
                      <a:pPr algn="ctr" fontAlgn="b"/>
                      <a:r>
                        <a:rPr lang="en-US" sz="1500" b="1" u="none" strike="noStrike" dirty="0">
                          <a:effectLst/>
                        </a:rPr>
                        <a:t>                      1.3 </a:t>
                      </a:r>
                      <a:endParaRPr lang="en-US" sz="1500" b="1" i="0" u="none" strike="noStrike" dirty="0">
                        <a:solidFill>
                          <a:srgbClr val="000000"/>
                        </a:solidFill>
                        <a:effectLst/>
                        <a:latin typeface="Calibri" panose="020F0502020204030204" pitchFamily="34" charset="0"/>
                      </a:endParaRPr>
                    </a:p>
                  </a:txBody>
                  <a:tcPr marL="6350" marR="6350" marT="6350" marB="0" anchor="b"/>
                </a:tc>
                <a:tc>
                  <a:txBody>
                    <a:bodyPr/>
                    <a:lstStyle/>
                    <a:p>
                      <a:pPr algn="ctr" fontAlgn="b"/>
                      <a:r>
                        <a:rPr lang="en-US" sz="1500" b="1" u="none" strike="noStrike" dirty="0">
                          <a:effectLst/>
                        </a:rPr>
                        <a:t>                     (76.7)</a:t>
                      </a:r>
                      <a:endParaRPr lang="en-US" sz="1500" b="1" i="0" u="none" strike="noStrike" dirty="0">
                        <a:solidFill>
                          <a:srgbClr val="000000"/>
                        </a:solidFill>
                        <a:effectLst/>
                        <a:latin typeface="Calibri" panose="020F0502020204030204" pitchFamily="34" charset="0"/>
                      </a:endParaRPr>
                    </a:p>
                  </a:txBody>
                  <a:tcPr marL="6350" marR="6350" marT="6350" marB="0" anchor="b"/>
                </a:tc>
                <a:extLst>
                  <a:ext uri="{0D108BD9-81ED-4DB2-BD59-A6C34878D82A}">
                    <a16:rowId xmlns:a16="http://schemas.microsoft.com/office/drawing/2014/main" val="369439477"/>
                  </a:ext>
                </a:extLst>
              </a:tr>
              <a:tr h="465571">
                <a:tc>
                  <a:txBody>
                    <a:bodyPr/>
                    <a:lstStyle/>
                    <a:p>
                      <a:pPr algn="ctr" fontAlgn="b"/>
                      <a:r>
                        <a:rPr lang="en-US" sz="1500" b="1" u="none" strike="noStrike" dirty="0">
                          <a:effectLst/>
                        </a:rPr>
                        <a:t>AT&amp;T</a:t>
                      </a:r>
                      <a:endParaRPr lang="en-US" sz="1500" b="1" i="0" u="none" strike="noStrike" dirty="0">
                        <a:solidFill>
                          <a:srgbClr val="000000"/>
                        </a:solidFill>
                        <a:effectLst/>
                        <a:latin typeface="Calibri" panose="020F0502020204030204" pitchFamily="34" charset="0"/>
                      </a:endParaRPr>
                    </a:p>
                  </a:txBody>
                  <a:tcPr marL="6350" marR="6350" marT="6350" marB="0" anchor="b"/>
                </a:tc>
                <a:tc>
                  <a:txBody>
                    <a:bodyPr/>
                    <a:lstStyle/>
                    <a:p>
                      <a:pPr algn="ctr" fontAlgn="b"/>
                      <a:r>
                        <a:rPr lang="en-US" sz="1500" b="1" u="none" strike="noStrike" dirty="0">
                          <a:effectLst/>
                        </a:rPr>
                        <a:t>-1.7%</a:t>
                      </a:r>
                      <a:endParaRPr lang="en-US" sz="1500" b="1" i="0" u="none" strike="noStrike" dirty="0">
                        <a:solidFill>
                          <a:srgbClr val="000000"/>
                        </a:solidFill>
                        <a:effectLst/>
                        <a:latin typeface="Calibri" panose="020F0502020204030204" pitchFamily="34" charset="0"/>
                      </a:endParaRPr>
                    </a:p>
                  </a:txBody>
                  <a:tcPr marL="6350" marR="6350" marT="6350" marB="0" anchor="b"/>
                </a:tc>
                <a:tc>
                  <a:txBody>
                    <a:bodyPr/>
                    <a:lstStyle/>
                    <a:p>
                      <a:pPr algn="ctr" fontAlgn="b"/>
                      <a:r>
                        <a:rPr lang="en-US" sz="1500" b="1" u="none" strike="noStrike" dirty="0">
                          <a:effectLst/>
                        </a:rPr>
                        <a:t>-469.3%</a:t>
                      </a:r>
                      <a:endParaRPr lang="en-US" sz="1500" b="1" i="0" u="none" strike="noStrike" dirty="0">
                        <a:solidFill>
                          <a:srgbClr val="000000"/>
                        </a:solidFill>
                        <a:effectLst/>
                        <a:latin typeface="Calibri" panose="020F0502020204030204" pitchFamily="34" charset="0"/>
                      </a:endParaRPr>
                    </a:p>
                  </a:txBody>
                  <a:tcPr marL="6350" marR="6350" marT="6350" marB="0" anchor="b"/>
                </a:tc>
                <a:tc>
                  <a:txBody>
                    <a:bodyPr/>
                    <a:lstStyle/>
                    <a:p>
                      <a:pPr algn="ctr" fontAlgn="b"/>
                      <a:r>
                        <a:rPr lang="en-US" sz="1500" b="1" u="none" strike="noStrike" dirty="0">
                          <a:effectLst/>
                        </a:rPr>
                        <a:t>39.2%</a:t>
                      </a:r>
                      <a:endParaRPr lang="en-US" sz="1500" b="1" i="0" u="none" strike="noStrike" dirty="0">
                        <a:solidFill>
                          <a:srgbClr val="000000"/>
                        </a:solidFill>
                        <a:effectLst/>
                        <a:latin typeface="Calibri" panose="020F0502020204030204" pitchFamily="34" charset="0"/>
                      </a:endParaRPr>
                    </a:p>
                  </a:txBody>
                  <a:tcPr marL="6350" marR="6350" marT="6350" marB="0" anchor="b"/>
                </a:tc>
                <a:tc>
                  <a:txBody>
                    <a:bodyPr/>
                    <a:lstStyle/>
                    <a:p>
                      <a:pPr algn="ctr" fontAlgn="b"/>
                      <a:r>
                        <a:rPr lang="en-US" sz="1500" b="1" u="none" strike="noStrike" dirty="0">
                          <a:effectLst/>
                        </a:rPr>
                        <a:t>13.8%</a:t>
                      </a:r>
                      <a:endParaRPr lang="en-US" sz="1500" b="1" i="0" u="none" strike="noStrike" dirty="0">
                        <a:solidFill>
                          <a:srgbClr val="000000"/>
                        </a:solidFill>
                        <a:effectLst/>
                        <a:latin typeface="Calibri" panose="020F0502020204030204" pitchFamily="34" charset="0"/>
                      </a:endParaRPr>
                    </a:p>
                  </a:txBody>
                  <a:tcPr marL="6350" marR="6350" marT="6350" marB="0" anchor="b"/>
                </a:tc>
                <a:tc>
                  <a:txBody>
                    <a:bodyPr/>
                    <a:lstStyle/>
                    <a:p>
                      <a:pPr algn="ctr" fontAlgn="b"/>
                      <a:r>
                        <a:rPr lang="en-US" sz="1500" b="1" u="none" strike="noStrike" dirty="0">
                          <a:effectLst/>
                        </a:rPr>
                        <a:t>                 40.8 </a:t>
                      </a:r>
                      <a:endParaRPr lang="en-US" sz="1500" b="1" i="0" u="none" strike="noStrike" dirty="0">
                        <a:solidFill>
                          <a:srgbClr val="000000"/>
                        </a:solidFill>
                        <a:effectLst/>
                        <a:latin typeface="Calibri" panose="020F0502020204030204" pitchFamily="34" charset="0"/>
                      </a:endParaRPr>
                    </a:p>
                  </a:txBody>
                  <a:tcPr marL="6350" marR="6350" marT="6350" marB="0" anchor="b"/>
                </a:tc>
                <a:tc>
                  <a:txBody>
                    <a:bodyPr/>
                    <a:lstStyle/>
                    <a:p>
                      <a:pPr algn="ctr" fontAlgn="b"/>
                      <a:r>
                        <a:rPr lang="en-US" sz="1500" b="1" u="none" strike="noStrike" dirty="0">
                          <a:effectLst/>
                        </a:rPr>
                        <a:t>                 12.7 </a:t>
                      </a:r>
                      <a:endParaRPr lang="en-US" sz="1500" b="1" i="0" u="none" strike="noStrike" dirty="0">
                        <a:solidFill>
                          <a:srgbClr val="000000"/>
                        </a:solidFill>
                        <a:effectLst/>
                        <a:latin typeface="Calibri" panose="020F0502020204030204" pitchFamily="34" charset="0"/>
                      </a:endParaRPr>
                    </a:p>
                  </a:txBody>
                  <a:tcPr marL="6350" marR="6350" marT="6350" marB="0" anchor="b"/>
                </a:tc>
                <a:tc>
                  <a:txBody>
                    <a:bodyPr/>
                    <a:lstStyle/>
                    <a:p>
                      <a:pPr algn="ctr" fontAlgn="b"/>
                      <a:r>
                        <a:rPr lang="en-US" sz="1500" b="1" u="none" strike="noStrike" dirty="0">
                          <a:effectLst/>
                        </a:rPr>
                        <a:t>                      0.7 </a:t>
                      </a:r>
                      <a:endParaRPr lang="en-US" sz="1500" b="1" i="0" u="none" strike="noStrike" dirty="0">
                        <a:solidFill>
                          <a:srgbClr val="000000"/>
                        </a:solidFill>
                        <a:effectLst/>
                        <a:latin typeface="Calibri" panose="020F0502020204030204" pitchFamily="34" charset="0"/>
                      </a:endParaRPr>
                    </a:p>
                  </a:txBody>
                  <a:tcPr marL="6350" marR="6350" marT="6350" marB="0" anchor="b"/>
                </a:tc>
                <a:tc>
                  <a:txBody>
                    <a:bodyPr/>
                    <a:lstStyle/>
                    <a:p>
                      <a:pPr algn="ctr" fontAlgn="b"/>
                      <a:r>
                        <a:rPr lang="en-US" sz="1500" b="1" u="none" strike="noStrike" dirty="0">
                          <a:effectLst/>
                        </a:rPr>
                        <a:t>                         3.8 </a:t>
                      </a:r>
                      <a:endParaRPr lang="en-US" sz="1500" b="1" i="0" u="none" strike="noStrike" dirty="0">
                        <a:solidFill>
                          <a:srgbClr val="000000"/>
                        </a:solidFill>
                        <a:effectLst/>
                        <a:latin typeface="Calibri" panose="020F0502020204030204" pitchFamily="34" charset="0"/>
                      </a:endParaRPr>
                    </a:p>
                  </a:txBody>
                  <a:tcPr marL="6350" marR="6350" marT="6350" marB="0" anchor="b"/>
                </a:tc>
                <a:extLst>
                  <a:ext uri="{0D108BD9-81ED-4DB2-BD59-A6C34878D82A}">
                    <a16:rowId xmlns:a16="http://schemas.microsoft.com/office/drawing/2014/main" val="1894706764"/>
                  </a:ext>
                </a:extLst>
              </a:tr>
            </a:tbl>
          </a:graphicData>
        </a:graphic>
      </p:graphicFrame>
      <p:sp>
        <p:nvSpPr>
          <p:cNvPr id="3" name="Slide Number Placeholder 2">
            <a:extLst>
              <a:ext uri="{FF2B5EF4-FFF2-40B4-BE49-F238E27FC236}">
                <a16:creationId xmlns:a16="http://schemas.microsoft.com/office/drawing/2014/main" id="{9BA5B0A0-E50C-4A64-AA73-6931C53CB6BD}"/>
              </a:ext>
            </a:extLst>
          </p:cNvPr>
          <p:cNvSpPr>
            <a:spLocks noGrp="1"/>
          </p:cNvSpPr>
          <p:nvPr>
            <p:ph type="sldNum" sz="quarter" idx="12"/>
          </p:nvPr>
        </p:nvSpPr>
        <p:spPr/>
        <p:txBody>
          <a:bodyPr/>
          <a:lstStyle/>
          <a:p>
            <a:pPr lvl="0"/>
            <a:fld id="{B4DF8DBA-3E62-48D5-BBD5-4F51E5AA956A}" type="slidenum">
              <a:rPr lang="en-US" smtClean="0"/>
              <a:t>42</a:t>
            </a:fld>
            <a:endParaRPr lang="en-US" dirty="0"/>
          </a:p>
        </p:txBody>
      </p:sp>
    </p:spTree>
    <p:extLst>
      <p:ext uri="{BB962C8B-B14F-4D97-AF65-F5344CB8AC3E}">
        <p14:creationId xmlns:p14="http://schemas.microsoft.com/office/powerpoint/2010/main" val="84144222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A88413-792B-46E3-B09F-0A7FBED023B0}"/>
              </a:ext>
            </a:extLst>
          </p:cNvPr>
          <p:cNvSpPr>
            <a:spLocks noGrp="1"/>
          </p:cNvSpPr>
          <p:nvPr>
            <p:ph type="title"/>
          </p:nvPr>
        </p:nvSpPr>
        <p:spPr/>
        <p:txBody>
          <a:bodyPr/>
          <a:lstStyle/>
          <a:p>
            <a:r>
              <a:rPr lang="en-US" dirty="0"/>
              <a:t>Things not always as they seem</a:t>
            </a:r>
          </a:p>
        </p:txBody>
      </p:sp>
      <p:sp>
        <p:nvSpPr>
          <p:cNvPr id="3" name="Content Placeholder 2">
            <a:extLst>
              <a:ext uri="{FF2B5EF4-FFF2-40B4-BE49-F238E27FC236}">
                <a16:creationId xmlns:a16="http://schemas.microsoft.com/office/drawing/2014/main" id="{F53D9921-3A01-43C4-A583-B1EB500A126E}"/>
              </a:ext>
            </a:extLst>
          </p:cNvPr>
          <p:cNvSpPr>
            <a:spLocks noGrp="1"/>
          </p:cNvSpPr>
          <p:nvPr>
            <p:ph idx="1"/>
          </p:nvPr>
        </p:nvSpPr>
        <p:spPr>
          <a:xfrm>
            <a:off x="838200" y="1561672"/>
            <a:ext cx="10515600" cy="4615291"/>
          </a:xfrm>
        </p:spPr>
        <p:txBody>
          <a:bodyPr>
            <a:normAutofit lnSpcReduction="10000"/>
          </a:bodyPr>
          <a:lstStyle/>
          <a:p>
            <a:r>
              <a:rPr lang="en-US" dirty="0"/>
              <a:t>Percent change in revenue</a:t>
            </a:r>
          </a:p>
          <a:p>
            <a:pPr lvl="1"/>
            <a:r>
              <a:rPr lang="en-US" dirty="0"/>
              <a:t>Higher is normally better, but…</a:t>
            </a:r>
          </a:p>
          <a:p>
            <a:pPr lvl="2"/>
            <a:r>
              <a:rPr lang="en-US" dirty="0"/>
              <a:t>Costs can get out of control</a:t>
            </a:r>
          </a:p>
          <a:p>
            <a:r>
              <a:rPr lang="en-US" dirty="0"/>
              <a:t>Percent change in EPS (GAAP and adjusted)</a:t>
            </a:r>
          </a:p>
          <a:p>
            <a:pPr lvl="1"/>
            <a:r>
              <a:rPr lang="en-US" dirty="0"/>
              <a:t>Higher is normally better, but…</a:t>
            </a:r>
          </a:p>
          <a:p>
            <a:pPr lvl="2"/>
            <a:r>
              <a:rPr lang="en-US" dirty="0"/>
              <a:t>Cost-cutting which focused on the short-term</a:t>
            </a:r>
          </a:p>
          <a:p>
            <a:r>
              <a:rPr lang="en-US" dirty="0"/>
              <a:t>Gross margin as a % of Net Revenues</a:t>
            </a:r>
          </a:p>
          <a:p>
            <a:pPr lvl="1"/>
            <a:r>
              <a:rPr lang="en-US" dirty="0"/>
              <a:t>Higher is normally better, but…</a:t>
            </a:r>
          </a:p>
          <a:p>
            <a:pPr lvl="2"/>
            <a:r>
              <a:rPr lang="en-US" dirty="0"/>
              <a:t>Competitors will eventually catch-up</a:t>
            </a:r>
          </a:p>
          <a:p>
            <a:r>
              <a:rPr lang="en-US" dirty="0"/>
              <a:t>Operating Income a % of Net Revenues (GAAP and adjusted)</a:t>
            </a:r>
          </a:p>
          <a:p>
            <a:pPr lvl="1"/>
            <a:r>
              <a:rPr lang="en-US" dirty="0"/>
              <a:t>Higher is normally better, but…</a:t>
            </a:r>
          </a:p>
          <a:p>
            <a:pPr lvl="2"/>
            <a:r>
              <a:rPr lang="en-US" dirty="0"/>
              <a:t>Could turnover be increased?</a:t>
            </a:r>
          </a:p>
          <a:p>
            <a:endParaRPr lang="en-US" dirty="0"/>
          </a:p>
        </p:txBody>
      </p:sp>
      <p:sp>
        <p:nvSpPr>
          <p:cNvPr id="4" name="Slide Number Placeholder 3">
            <a:extLst>
              <a:ext uri="{FF2B5EF4-FFF2-40B4-BE49-F238E27FC236}">
                <a16:creationId xmlns:a16="http://schemas.microsoft.com/office/drawing/2014/main" id="{02EC1CAB-1FB1-42CD-8DB3-EFEC53B1740A}"/>
              </a:ext>
            </a:extLst>
          </p:cNvPr>
          <p:cNvSpPr>
            <a:spLocks noGrp="1"/>
          </p:cNvSpPr>
          <p:nvPr>
            <p:ph type="sldNum" sz="quarter" idx="12"/>
          </p:nvPr>
        </p:nvSpPr>
        <p:spPr/>
        <p:txBody>
          <a:bodyPr/>
          <a:lstStyle/>
          <a:p>
            <a:pPr lvl="0"/>
            <a:fld id="{6537A761-896E-43B3-B9EB-894236AC1F9A}" type="slidenum">
              <a:rPr lang="en-US" smtClean="0"/>
              <a:t>43</a:t>
            </a:fld>
            <a:endParaRPr lang="en-US" dirty="0"/>
          </a:p>
        </p:txBody>
      </p:sp>
    </p:spTree>
    <p:extLst>
      <p:ext uri="{BB962C8B-B14F-4D97-AF65-F5344CB8AC3E}">
        <p14:creationId xmlns:p14="http://schemas.microsoft.com/office/powerpoint/2010/main" val="8861583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F33F0E-EE3D-4E25-8D34-A1633D8FCE93}"/>
              </a:ext>
            </a:extLst>
          </p:cNvPr>
          <p:cNvSpPr>
            <a:spLocks noGrp="1"/>
          </p:cNvSpPr>
          <p:nvPr>
            <p:ph type="title"/>
          </p:nvPr>
        </p:nvSpPr>
        <p:spPr/>
        <p:txBody>
          <a:bodyPr/>
          <a:lstStyle/>
          <a:p>
            <a:r>
              <a:rPr lang="en-US" dirty="0"/>
              <a:t>Things not always as they seem</a:t>
            </a:r>
          </a:p>
        </p:txBody>
      </p:sp>
      <p:sp>
        <p:nvSpPr>
          <p:cNvPr id="3" name="Content Placeholder 2">
            <a:extLst>
              <a:ext uri="{FF2B5EF4-FFF2-40B4-BE49-F238E27FC236}">
                <a16:creationId xmlns:a16="http://schemas.microsoft.com/office/drawing/2014/main" id="{0ED729FA-B9ED-40D0-B9F4-0B8F95C2EFB0}"/>
              </a:ext>
            </a:extLst>
          </p:cNvPr>
          <p:cNvSpPr>
            <a:spLocks noGrp="1"/>
          </p:cNvSpPr>
          <p:nvPr>
            <p:ph idx="1"/>
          </p:nvPr>
        </p:nvSpPr>
        <p:spPr>
          <a:xfrm>
            <a:off x="838200" y="1551398"/>
            <a:ext cx="10515600" cy="4625565"/>
          </a:xfrm>
        </p:spPr>
        <p:txBody>
          <a:bodyPr>
            <a:normAutofit lnSpcReduction="10000"/>
          </a:bodyPr>
          <a:lstStyle/>
          <a:p>
            <a:r>
              <a:rPr lang="en-US" dirty="0"/>
              <a:t>Days Receivables</a:t>
            </a:r>
          </a:p>
          <a:p>
            <a:pPr lvl="1"/>
            <a:r>
              <a:rPr lang="en-US" dirty="0"/>
              <a:t>Lower is normally better, but…</a:t>
            </a:r>
          </a:p>
          <a:p>
            <a:pPr lvl="2"/>
            <a:r>
              <a:rPr lang="en-US" dirty="0"/>
              <a:t>Are tight credit policies restricting sales growth?</a:t>
            </a:r>
          </a:p>
          <a:p>
            <a:r>
              <a:rPr lang="en-US" dirty="0"/>
              <a:t>Days Inventories</a:t>
            </a:r>
          </a:p>
          <a:p>
            <a:pPr lvl="1"/>
            <a:r>
              <a:rPr lang="en-US" dirty="0"/>
              <a:t>Lower is normally better, but…</a:t>
            </a:r>
          </a:p>
          <a:p>
            <a:pPr lvl="2"/>
            <a:r>
              <a:rPr lang="en-US" dirty="0"/>
              <a:t>Are stockouts more likely?</a:t>
            </a:r>
          </a:p>
          <a:p>
            <a:r>
              <a:rPr lang="en-US" dirty="0"/>
              <a:t>Current Ratio</a:t>
            </a:r>
          </a:p>
          <a:p>
            <a:pPr lvl="1"/>
            <a:r>
              <a:rPr lang="en-US" dirty="0"/>
              <a:t>Higher is normally conservative, but…</a:t>
            </a:r>
          </a:p>
          <a:p>
            <a:pPr lvl="2"/>
            <a:r>
              <a:rPr lang="en-US" dirty="0"/>
              <a:t>Conservative strategies can lower returns</a:t>
            </a:r>
          </a:p>
          <a:p>
            <a:r>
              <a:rPr lang="en-US" dirty="0"/>
              <a:t>Leverage Ratio</a:t>
            </a:r>
          </a:p>
          <a:p>
            <a:pPr lvl="1"/>
            <a:r>
              <a:rPr lang="en-US" dirty="0"/>
              <a:t>Lower is normally conservative, but…</a:t>
            </a:r>
          </a:p>
          <a:p>
            <a:pPr lvl="2"/>
            <a:r>
              <a:rPr lang="en-US" dirty="0"/>
              <a:t>Could debt be more effectively utilized?</a:t>
            </a:r>
          </a:p>
        </p:txBody>
      </p:sp>
      <p:sp>
        <p:nvSpPr>
          <p:cNvPr id="4" name="Slide Number Placeholder 3">
            <a:extLst>
              <a:ext uri="{FF2B5EF4-FFF2-40B4-BE49-F238E27FC236}">
                <a16:creationId xmlns:a16="http://schemas.microsoft.com/office/drawing/2014/main" id="{6E8E6EC0-1225-44BA-83C2-505F4D920B58}"/>
              </a:ext>
            </a:extLst>
          </p:cNvPr>
          <p:cNvSpPr>
            <a:spLocks noGrp="1"/>
          </p:cNvSpPr>
          <p:nvPr>
            <p:ph type="sldNum" sz="quarter" idx="12"/>
          </p:nvPr>
        </p:nvSpPr>
        <p:spPr/>
        <p:txBody>
          <a:bodyPr/>
          <a:lstStyle/>
          <a:p>
            <a:pPr lvl="0"/>
            <a:fld id="{6537A761-896E-43B3-B9EB-894236AC1F9A}" type="slidenum">
              <a:rPr lang="en-US" smtClean="0"/>
              <a:t>44</a:t>
            </a:fld>
            <a:endParaRPr lang="en-US" dirty="0"/>
          </a:p>
        </p:txBody>
      </p:sp>
    </p:spTree>
    <p:extLst>
      <p:ext uri="{BB962C8B-B14F-4D97-AF65-F5344CB8AC3E}">
        <p14:creationId xmlns:p14="http://schemas.microsoft.com/office/powerpoint/2010/main" val="388024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755178-308B-468B-B4D4-6C527269CC89}"/>
              </a:ext>
            </a:extLst>
          </p:cNvPr>
          <p:cNvSpPr>
            <a:spLocks noGrp="1"/>
          </p:cNvSpPr>
          <p:nvPr>
            <p:ph type="title"/>
          </p:nvPr>
        </p:nvSpPr>
        <p:spPr>
          <a:xfrm>
            <a:off x="838200" y="342822"/>
            <a:ext cx="4206411" cy="2277088"/>
          </a:xfrm>
        </p:spPr>
        <p:txBody>
          <a:bodyPr>
            <a:normAutofit/>
          </a:bodyPr>
          <a:lstStyle/>
          <a:p>
            <a:r>
              <a:rPr lang="en-US" dirty="0"/>
              <a:t>Be careful to consider other factors</a:t>
            </a:r>
          </a:p>
        </p:txBody>
      </p:sp>
      <p:sp>
        <p:nvSpPr>
          <p:cNvPr id="9" name="Content Placeholder 8">
            <a:extLst>
              <a:ext uri="{FF2B5EF4-FFF2-40B4-BE49-F238E27FC236}">
                <a16:creationId xmlns:a16="http://schemas.microsoft.com/office/drawing/2014/main" id="{6D09E1DF-DBB2-46C9-BB98-0995BEDEDD4A}"/>
              </a:ext>
            </a:extLst>
          </p:cNvPr>
          <p:cNvSpPr>
            <a:spLocks noGrp="1"/>
          </p:cNvSpPr>
          <p:nvPr>
            <p:ph idx="1"/>
          </p:nvPr>
        </p:nvSpPr>
        <p:spPr>
          <a:xfrm>
            <a:off x="7346023" y="3422886"/>
            <a:ext cx="4479532" cy="3092291"/>
          </a:xfrm>
        </p:spPr>
        <p:txBody>
          <a:bodyPr>
            <a:normAutofit fontScale="92500" lnSpcReduction="10000"/>
          </a:bodyPr>
          <a:lstStyle/>
          <a:p>
            <a:r>
              <a:rPr lang="en-US" dirty="0"/>
              <a:t>How did days inventory change each year?</a:t>
            </a:r>
          </a:p>
          <a:p>
            <a:r>
              <a:rPr lang="en-US" dirty="0"/>
              <a:t>No averaging</a:t>
            </a:r>
          </a:p>
          <a:p>
            <a:pPr lvl="1"/>
            <a:r>
              <a:rPr lang="en-US" dirty="0"/>
              <a:t>Went from 78 to 114!</a:t>
            </a:r>
          </a:p>
          <a:p>
            <a:r>
              <a:rPr lang="en-US" dirty="0"/>
              <a:t>With averaging</a:t>
            </a:r>
          </a:p>
          <a:p>
            <a:pPr lvl="1"/>
            <a:r>
              <a:rPr lang="en-US" dirty="0"/>
              <a:t>Went from 75 to 88</a:t>
            </a:r>
          </a:p>
          <a:p>
            <a:r>
              <a:rPr lang="en-US" dirty="0"/>
              <a:t>Toro. Major acquisition about ½ way through the year. </a:t>
            </a:r>
          </a:p>
        </p:txBody>
      </p:sp>
      <p:pic>
        <p:nvPicPr>
          <p:cNvPr id="7" name="Picture 6">
            <a:extLst>
              <a:ext uri="{FF2B5EF4-FFF2-40B4-BE49-F238E27FC236}">
                <a16:creationId xmlns:a16="http://schemas.microsoft.com/office/drawing/2014/main" id="{FD1DF24F-3F05-4B81-A80B-66CEAA2B9322}"/>
              </a:ext>
            </a:extLst>
          </p:cNvPr>
          <p:cNvPicPr>
            <a:picLocks noChangeAspect="1"/>
          </p:cNvPicPr>
          <p:nvPr/>
        </p:nvPicPr>
        <p:blipFill>
          <a:blip r:embed="rId3"/>
          <a:stretch>
            <a:fillRect/>
          </a:stretch>
        </p:blipFill>
        <p:spPr>
          <a:xfrm>
            <a:off x="0" y="3033316"/>
            <a:ext cx="7105650" cy="3800475"/>
          </a:xfrm>
          <a:prstGeom prst="rect">
            <a:avLst/>
          </a:prstGeom>
        </p:spPr>
      </p:pic>
      <p:pic>
        <p:nvPicPr>
          <p:cNvPr id="8" name="Picture 7">
            <a:extLst>
              <a:ext uri="{FF2B5EF4-FFF2-40B4-BE49-F238E27FC236}">
                <a16:creationId xmlns:a16="http://schemas.microsoft.com/office/drawing/2014/main" id="{925A8699-EF65-4AE2-9CE8-1A7B9E873C17}"/>
              </a:ext>
            </a:extLst>
          </p:cNvPr>
          <p:cNvPicPr>
            <a:picLocks noChangeAspect="1"/>
          </p:cNvPicPr>
          <p:nvPr/>
        </p:nvPicPr>
        <p:blipFill>
          <a:blip r:embed="rId4"/>
          <a:stretch>
            <a:fillRect/>
          </a:stretch>
        </p:blipFill>
        <p:spPr>
          <a:xfrm>
            <a:off x="6096000" y="-14951"/>
            <a:ext cx="6096000" cy="3092291"/>
          </a:xfrm>
          <a:prstGeom prst="rect">
            <a:avLst/>
          </a:prstGeom>
        </p:spPr>
      </p:pic>
      <p:sp>
        <p:nvSpPr>
          <p:cNvPr id="6" name="Rectangle 5">
            <a:extLst>
              <a:ext uri="{FF2B5EF4-FFF2-40B4-BE49-F238E27FC236}">
                <a16:creationId xmlns:a16="http://schemas.microsoft.com/office/drawing/2014/main" id="{8DFA1AF0-5FF3-4874-99C3-E50B7740A6CB}"/>
              </a:ext>
            </a:extLst>
          </p:cNvPr>
          <p:cNvSpPr/>
          <p:nvPr/>
        </p:nvSpPr>
        <p:spPr>
          <a:xfrm>
            <a:off x="-1" y="4877298"/>
            <a:ext cx="7105650" cy="228958"/>
          </a:xfrm>
          <a:prstGeom prst="rect">
            <a:avLst/>
          </a:prstGeom>
          <a:noFill/>
          <a:ln w="381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dirty="0"/>
          </a:p>
        </p:txBody>
      </p:sp>
      <p:sp>
        <p:nvSpPr>
          <p:cNvPr id="10" name="Rectangle 9">
            <a:extLst>
              <a:ext uri="{FF2B5EF4-FFF2-40B4-BE49-F238E27FC236}">
                <a16:creationId xmlns:a16="http://schemas.microsoft.com/office/drawing/2014/main" id="{27506FD8-9CEA-489B-9885-102269D2ED94}"/>
              </a:ext>
            </a:extLst>
          </p:cNvPr>
          <p:cNvSpPr/>
          <p:nvPr/>
        </p:nvSpPr>
        <p:spPr>
          <a:xfrm>
            <a:off x="6096000" y="953784"/>
            <a:ext cx="6096000" cy="279574"/>
          </a:xfrm>
          <a:prstGeom prst="rect">
            <a:avLst/>
          </a:prstGeom>
          <a:noFill/>
          <a:ln w="381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dirty="0"/>
          </a:p>
        </p:txBody>
      </p:sp>
      <p:sp>
        <p:nvSpPr>
          <p:cNvPr id="3" name="Slide Number Placeholder 2">
            <a:extLst>
              <a:ext uri="{FF2B5EF4-FFF2-40B4-BE49-F238E27FC236}">
                <a16:creationId xmlns:a16="http://schemas.microsoft.com/office/drawing/2014/main" id="{007DD186-823D-40CE-8BBE-46B3D9969674}"/>
              </a:ext>
            </a:extLst>
          </p:cNvPr>
          <p:cNvSpPr>
            <a:spLocks noGrp="1"/>
          </p:cNvSpPr>
          <p:nvPr>
            <p:ph type="sldNum" sz="quarter" idx="12"/>
          </p:nvPr>
        </p:nvSpPr>
        <p:spPr/>
        <p:txBody>
          <a:bodyPr/>
          <a:lstStyle/>
          <a:p>
            <a:pPr lvl="0"/>
            <a:fld id="{6537A761-896E-43B3-B9EB-894236AC1F9A}" type="slidenum">
              <a:rPr lang="en-US" smtClean="0"/>
              <a:t>45</a:t>
            </a:fld>
            <a:endParaRPr lang="en-US" dirty="0"/>
          </a:p>
        </p:txBody>
      </p:sp>
    </p:spTree>
    <p:extLst>
      <p:ext uri="{BB962C8B-B14F-4D97-AF65-F5344CB8AC3E}">
        <p14:creationId xmlns:p14="http://schemas.microsoft.com/office/powerpoint/2010/main" val="28783816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
                                            <p:txEl>
                                              <p:pRg st="0" end="0"/>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9">
                                            <p:txEl>
                                              <p:pRg st="1" end="1"/>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9">
                                            <p:txEl>
                                              <p:pRg st="2" end="2"/>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9">
                                            <p:txEl>
                                              <p:pRg st="3" end="3"/>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9">
                                            <p:txEl>
                                              <p:pRg st="4" end="4"/>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9">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build="p"/>
      <p:bldP spid="6" grpId="0" animBg="1"/>
      <p:bldP spid="10" grpId="0" animBg="1"/>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C55BD9-9BE2-4FC9-ADB0-9562C0E3A779}"/>
              </a:ext>
            </a:extLst>
          </p:cNvPr>
          <p:cNvSpPr>
            <a:spLocks noGrp="1"/>
          </p:cNvSpPr>
          <p:nvPr>
            <p:ph type="title"/>
          </p:nvPr>
        </p:nvSpPr>
        <p:spPr>
          <a:xfrm>
            <a:off x="838200" y="342823"/>
            <a:ext cx="10515600" cy="581852"/>
          </a:xfrm>
        </p:spPr>
        <p:txBody>
          <a:bodyPr>
            <a:normAutofit fontScale="90000"/>
          </a:bodyPr>
          <a:lstStyle/>
          <a:p>
            <a:r>
              <a:rPr lang="en-US" dirty="0"/>
              <a:t>Boz’s favorite ratio? Good things come to those who grow sales!</a:t>
            </a:r>
          </a:p>
        </p:txBody>
      </p:sp>
      <p:sp>
        <p:nvSpPr>
          <p:cNvPr id="11" name="Rectangle 10">
            <a:extLst>
              <a:ext uri="{FF2B5EF4-FFF2-40B4-BE49-F238E27FC236}">
                <a16:creationId xmlns:a16="http://schemas.microsoft.com/office/drawing/2014/main" id="{BBEA42FE-89AC-4B48-A5E1-EA18F61CEFD6}"/>
              </a:ext>
            </a:extLst>
          </p:cNvPr>
          <p:cNvSpPr/>
          <p:nvPr/>
        </p:nvSpPr>
        <p:spPr>
          <a:xfrm>
            <a:off x="5324758" y="4428781"/>
            <a:ext cx="3191837" cy="264405"/>
          </a:xfrm>
          <a:prstGeom prst="rect">
            <a:avLst/>
          </a:prstGeom>
          <a:noFill/>
          <a:ln w="381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dirty="0"/>
          </a:p>
        </p:txBody>
      </p:sp>
      <p:sp>
        <p:nvSpPr>
          <p:cNvPr id="12" name="Rectangle 11">
            <a:extLst>
              <a:ext uri="{FF2B5EF4-FFF2-40B4-BE49-F238E27FC236}">
                <a16:creationId xmlns:a16="http://schemas.microsoft.com/office/drawing/2014/main" id="{78E88598-9981-40E6-BBF1-631D88669BF7}"/>
              </a:ext>
            </a:extLst>
          </p:cNvPr>
          <p:cNvSpPr/>
          <p:nvPr/>
        </p:nvSpPr>
        <p:spPr>
          <a:xfrm>
            <a:off x="5324758" y="6292571"/>
            <a:ext cx="3191837" cy="363020"/>
          </a:xfrm>
          <a:prstGeom prst="rect">
            <a:avLst/>
          </a:prstGeom>
          <a:noFill/>
          <a:ln w="381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dirty="0"/>
          </a:p>
        </p:txBody>
      </p:sp>
      <p:graphicFrame>
        <p:nvGraphicFramePr>
          <p:cNvPr id="3" name="Table 2">
            <a:extLst>
              <a:ext uri="{FF2B5EF4-FFF2-40B4-BE49-F238E27FC236}">
                <a16:creationId xmlns:a16="http://schemas.microsoft.com/office/drawing/2014/main" id="{A4D2D662-5C00-4680-882E-7A670250DFF8}"/>
              </a:ext>
            </a:extLst>
          </p:cNvPr>
          <p:cNvGraphicFramePr>
            <a:graphicFrameLocks noGrp="1"/>
          </p:cNvGraphicFramePr>
          <p:nvPr>
            <p:extLst>
              <p:ext uri="{D42A27DB-BD31-4B8C-83A1-F6EECF244321}">
                <p14:modId xmlns:p14="http://schemas.microsoft.com/office/powerpoint/2010/main" val="3748436891"/>
              </p:ext>
            </p:extLst>
          </p:nvPr>
        </p:nvGraphicFramePr>
        <p:xfrm>
          <a:off x="2804845" y="1116656"/>
          <a:ext cx="7222733" cy="5621520"/>
        </p:xfrm>
        <a:graphic>
          <a:graphicData uri="http://schemas.openxmlformats.org/drawingml/2006/table">
            <a:tbl>
              <a:tblPr>
                <a:tableStyleId>{5C22544A-7EE6-4342-B048-85BDC9FD1C3A}</a:tableStyleId>
              </a:tblPr>
              <a:tblGrid>
                <a:gridCol w="2749298">
                  <a:extLst>
                    <a:ext uri="{9D8B030D-6E8A-4147-A177-3AD203B41FA5}">
                      <a16:colId xmlns:a16="http://schemas.microsoft.com/office/drawing/2014/main" val="3563112093"/>
                    </a:ext>
                  </a:extLst>
                </a:gridCol>
                <a:gridCol w="978564">
                  <a:extLst>
                    <a:ext uri="{9D8B030D-6E8A-4147-A177-3AD203B41FA5}">
                      <a16:colId xmlns:a16="http://schemas.microsoft.com/office/drawing/2014/main" val="1639730944"/>
                    </a:ext>
                  </a:extLst>
                </a:gridCol>
                <a:gridCol w="978564">
                  <a:extLst>
                    <a:ext uri="{9D8B030D-6E8A-4147-A177-3AD203B41FA5}">
                      <a16:colId xmlns:a16="http://schemas.microsoft.com/office/drawing/2014/main" val="2300304451"/>
                    </a:ext>
                  </a:extLst>
                </a:gridCol>
                <a:gridCol w="978564">
                  <a:extLst>
                    <a:ext uri="{9D8B030D-6E8A-4147-A177-3AD203B41FA5}">
                      <a16:colId xmlns:a16="http://schemas.microsoft.com/office/drawing/2014/main" val="3794600252"/>
                    </a:ext>
                  </a:extLst>
                </a:gridCol>
                <a:gridCol w="1537743">
                  <a:extLst>
                    <a:ext uri="{9D8B030D-6E8A-4147-A177-3AD203B41FA5}">
                      <a16:colId xmlns:a16="http://schemas.microsoft.com/office/drawing/2014/main" val="2388757059"/>
                    </a:ext>
                  </a:extLst>
                </a:gridCol>
              </a:tblGrid>
              <a:tr h="201127">
                <a:tc>
                  <a:txBody>
                    <a:bodyPr/>
                    <a:lstStyle/>
                    <a:p>
                      <a:pPr algn="ctr" fontAlgn="b"/>
                      <a:endParaRPr lang="en-US" sz="1400" b="1" i="0" u="none" strike="noStrike" dirty="0">
                        <a:solidFill>
                          <a:srgbClr val="000000"/>
                        </a:solidFill>
                        <a:effectLst/>
                        <a:latin typeface="+mj-lt"/>
                      </a:endParaRPr>
                    </a:p>
                  </a:txBody>
                  <a:tcPr marL="6350" marR="6350" marT="6350" marB="0" anchor="b"/>
                </a:tc>
                <a:tc>
                  <a:txBody>
                    <a:bodyPr/>
                    <a:lstStyle/>
                    <a:p>
                      <a:pPr algn="ctr" fontAlgn="b"/>
                      <a:r>
                        <a:rPr lang="en-US" sz="1400" b="1" u="none" strike="noStrike" dirty="0">
                          <a:effectLst/>
                          <a:latin typeface="+mj-lt"/>
                        </a:rPr>
                        <a:t>2012</a:t>
                      </a:r>
                      <a:endParaRPr lang="en-US" sz="1400" b="1" i="0" u="none" strike="noStrike" dirty="0">
                        <a:solidFill>
                          <a:srgbClr val="000000"/>
                        </a:solidFill>
                        <a:effectLst/>
                        <a:latin typeface="+mj-lt"/>
                      </a:endParaRPr>
                    </a:p>
                  </a:txBody>
                  <a:tcPr marL="6350" marR="6350" marT="6350" marB="0" anchor="b"/>
                </a:tc>
                <a:tc>
                  <a:txBody>
                    <a:bodyPr/>
                    <a:lstStyle/>
                    <a:p>
                      <a:pPr algn="ctr" fontAlgn="b"/>
                      <a:r>
                        <a:rPr lang="en-US" sz="1400" b="1" u="none" strike="noStrike" dirty="0">
                          <a:effectLst/>
                          <a:latin typeface="+mj-lt"/>
                        </a:rPr>
                        <a:t>2013</a:t>
                      </a:r>
                      <a:endParaRPr lang="en-US" sz="1400" b="1" i="0" u="none" strike="noStrike" dirty="0">
                        <a:solidFill>
                          <a:srgbClr val="000000"/>
                        </a:solidFill>
                        <a:effectLst/>
                        <a:latin typeface="+mj-lt"/>
                      </a:endParaRPr>
                    </a:p>
                  </a:txBody>
                  <a:tcPr marL="6350" marR="6350" marT="6350" marB="0" anchor="b"/>
                </a:tc>
                <a:tc>
                  <a:txBody>
                    <a:bodyPr/>
                    <a:lstStyle/>
                    <a:p>
                      <a:pPr algn="ctr" fontAlgn="b"/>
                      <a:r>
                        <a:rPr lang="en-US" sz="1400" b="1" u="none" strike="noStrike" dirty="0">
                          <a:effectLst/>
                          <a:latin typeface="+mj-lt"/>
                        </a:rPr>
                        <a:t>2014</a:t>
                      </a:r>
                      <a:endParaRPr lang="en-US" sz="1400" b="1" i="0" u="none" strike="noStrike" dirty="0">
                        <a:solidFill>
                          <a:srgbClr val="000000"/>
                        </a:solidFill>
                        <a:effectLst/>
                        <a:latin typeface="+mj-lt"/>
                      </a:endParaRPr>
                    </a:p>
                  </a:txBody>
                  <a:tcPr marL="6350" marR="6350" marT="6350" marB="0" anchor="b"/>
                </a:tc>
                <a:tc>
                  <a:txBody>
                    <a:bodyPr/>
                    <a:lstStyle/>
                    <a:p>
                      <a:pPr algn="ctr" fontAlgn="b"/>
                      <a:r>
                        <a:rPr lang="en-US" sz="1400" b="1" u="none" strike="noStrike" dirty="0">
                          <a:effectLst/>
                          <a:latin typeface="+mj-lt"/>
                        </a:rPr>
                        <a:t>2021</a:t>
                      </a:r>
                      <a:endParaRPr lang="en-US" sz="1400" b="1" i="0" u="none" strike="noStrike" dirty="0">
                        <a:solidFill>
                          <a:srgbClr val="000000"/>
                        </a:solidFill>
                        <a:effectLst/>
                        <a:latin typeface="+mj-lt"/>
                      </a:endParaRPr>
                    </a:p>
                  </a:txBody>
                  <a:tcPr marL="6350" marR="6350" marT="6350" marB="0" anchor="b"/>
                </a:tc>
                <a:extLst>
                  <a:ext uri="{0D108BD9-81ED-4DB2-BD59-A6C34878D82A}">
                    <a16:rowId xmlns:a16="http://schemas.microsoft.com/office/drawing/2014/main" val="34561326"/>
                  </a:ext>
                </a:extLst>
              </a:tr>
              <a:tr h="373125">
                <a:tc>
                  <a:txBody>
                    <a:bodyPr/>
                    <a:lstStyle/>
                    <a:p>
                      <a:pPr algn="ctr" fontAlgn="b"/>
                      <a:r>
                        <a:rPr lang="en-US" sz="1400" b="1" u="none" strike="noStrike" dirty="0">
                          <a:effectLst/>
                          <a:latin typeface="+mj-lt"/>
                        </a:rPr>
                        <a:t>Total net sales</a:t>
                      </a:r>
                      <a:endParaRPr lang="en-US" sz="1400" b="1" i="0" u="none" strike="noStrike" dirty="0">
                        <a:solidFill>
                          <a:srgbClr val="000000"/>
                        </a:solidFill>
                        <a:effectLst/>
                        <a:latin typeface="+mj-lt"/>
                      </a:endParaRPr>
                    </a:p>
                  </a:txBody>
                  <a:tcPr marL="6350" marR="6350" marT="6350" marB="0" anchor="b"/>
                </a:tc>
                <a:tc>
                  <a:txBody>
                    <a:bodyPr/>
                    <a:lstStyle/>
                    <a:p>
                      <a:pPr algn="ctr" fontAlgn="b"/>
                      <a:r>
                        <a:rPr lang="en-US" sz="1400" b="1" u="none" strike="noStrike" dirty="0">
                          <a:effectLst/>
                          <a:latin typeface="+mj-lt"/>
                        </a:rPr>
                        <a:t>  61,093 </a:t>
                      </a:r>
                      <a:endParaRPr lang="en-US" sz="1400" b="1" i="0" u="none" strike="noStrike" dirty="0">
                        <a:solidFill>
                          <a:srgbClr val="000000"/>
                        </a:solidFill>
                        <a:effectLst/>
                        <a:latin typeface="+mj-lt"/>
                      </a:endParaRPr>
                    </a:p>
                  </a:txBody>
                  <a:tcPr marL="6350" marR="6350" marT="6350" marB="0" anchor="b"/>
                </a:tc>
                <a:tc>
                  <a:txBody>
                    <a:bodyPr/>
                    <a:lstStyle/>
                    <a:p>
                      <a:pPr algn="ctr" fontAlgn="b"/>
                      <a:r>
                        <a:rPr lang="en-US" sz="1400" b="1" u="none" strike="noStrike" dirty="0">
                          <a:effectLst/>
                          <a:latin typeface="+mj-lt"/>
                        </a:rPr>
                        <a:t>  74,452 </a:t>
                      </a:r>
                      <a:endParaRPr lang="en-US" sz="1400" b="1" i="0" u="none" strike="noStrike" dirty="0">
                        <a:solidFill>
                          <a:srgbClr val="000000"/>
                        </a:solidFill>
                        <a:effectLst/>
                        <a:latin typeface="+mj-lt"/>
                      </a:endParaRPr>
                    </a:p>
                  </a:txBody>
                  <a:tcPr marL="6350" marR="6350" marT="6350" marB="0" anchor="b"/>
                </a:tc>
                <a:tc>
                  <a:txBody>
                    <a:bodyPr/>
                    <a:lstStyle/>
                    <a:p>
                      <a:pPr algn="ctr" fontAlgn="b"/>
                      <a:r>
                        <a:rPr lang="en-US" sz="1400" b="1" u="none" strike="noStrike" dirty="0">
                          <a:effectLst/>
                          <a:latin typeface="+mj-lt"/>
                        </a:rPr>
                        <a:t>  88,988 </a:t>
                      </a:r>
                      <a:endParaRPr lang="en-US" sz="1400" b="1" i="0" u="none" strike="noStrike" dirty="0">
                        <a:solidFill>
                          <a:srgbClr val="000000"/>
                        </a:solidFill>
                        <a:effectLst/>
                        <a:latin typeface="+mj-lt"/>
                      </a:endParaRPr>
                    </a:p>
                  </a:txBody>
                  <a:tcPr marL="6350" marR="6350" marT="6350" marB="0" anchor="b"/>
                </a:tc>
                <a:tc>
                  <a:txBody>
                    <a:bodyPr/>
                    <a:lstStyle/>
                    <a:p>
                      <a:pPr algn="ctr" fontAlgn="b"/>
                      <a:r>
                        <a:rPr lang="en-US" sz="1400" b="1" u="none" strike="noStrike" dirty="0">
                          <a:effectLst/>
                          <a:latin typeface="+mj-lt"/>
                        </a:rPr>
                        <a:t>         469,822 </a:t>
                      </a:r>
                      <a:endParaRPr lang="en-US" sz="1400" b="1" i="0" u="none" strike="noStrike" dirty="0">
                        <a:solidFill>
                          <a:srgbClr val="000000"/>
                        </a:solidFill>
                        <a:effectLst/>
                        <a:latin typeface="+mj-lt"/>
                      </a:endParaRPr>
                    </a:p>
                  </a:txBody>
                  <a:tcPr marL="6350" marR="6350" marT="6350" marB="0" anchor="b"/>
                </a:tc>
                <a:extLst>
                  <a:ext uri="{0D108BD9-81ED-4DB2-BD59-A6C34878D82A}">
                    <a16:rowId xmlns:a16="http://schemas.microsoft.com/office/drawing/2014/main" val="2868175529"/>
                  </a:ext>
                </a:extLst>
              </a:tr>
              <a:tr h="373125">
                <a:tc>
                  <a:txBody>
                    <a:bodyPr/>
                    <a:lstStyle/>
                    <a:p>
                      <a:pPr algn="ctr" fontAlgn="b"/>
                      <a:r>
                        <a:rPr lang="en-US" sz="1400" b="1" u="none" strike="noStrike" dirty="0">
                          <a:effectLst/>
                          <a:latin typeface="+mj-lt"/>
                        </a:rPr>
                        <a:t>Cost of sales</a:t>
                      </a:r>
                      <a:endParaRPr lang="en-US" sz="1400" b="1" i="0" u="none" strike="noStrike" dirty="0">
                        <a:solidFill>
                          <a:srgbClr val="000000"/>
                        </a:solidFill>
                        <a:effectLst/>
                        <a:latin typeface="+mj-lt"/>
                      </a:endParaRPr>
                    </a:p>
                  </a:txBody>
                  <a:tcPr marL="6350" marR="6350" marT="6350" marB="0" anchor="b"/>
                </a:tc>
                <a:tc>
                  <a:txBody>
                    <a:bodyPr/>
                    <a:lstStyle/>
                    <a:p>
                      <a:pPr algn="ctr" fontAlgn="b"/>
                      <a:r>
                        <a:rPr lang="en-US" sz="1400" b="1" u="none" strike="noStrike" dirty="0">
                          <a:effectLst/>
                          <a:latin typeface="+mj-lt"/>
                        </a:rPr>
                        <a:t>  45,971 </a:t>
                      </a:r>
                      <a:endParaRPr lang="en-US" sz="1400" b="1" i="0" u="none" strike="noStrike" dirty="0">
                        <a:solidFill>
                          <a:srgbClr val="000000"/>
                        </a:solidFill>
                        <a:effectLst/>
                        <a:latin typeface="+mj-lt"/>
                      </a:endParaRPr>
                    </a:p>
                  </a:txBody>
                  <a:tcPr marL="6350" marR="6350" marT="6350" marB="0" anchor="b"/>
                </a:tc>
                <a:tc>
                  <a:txBody>
                    <a:bodyPr/>
                    <a:lstStyle/>
                    <a:p>
                      <a:pPr algn="ctr" fontAlgn="b"/>
                      <a:r>
                        <a:rPr lang="en-US" sz="1400" b="1" u="none" strike="noStrike" dirty="0">
                          <a:effectLst/>
                          <a:latin typeface="+mj-lt"/>
                        </a:rPr>
                        <a:t>  54,181 </a:t>
                      </a:r>
                      <a:endParaRPr lang="en-US" sz="1400" b="1" i="0" u="none" strike="noStrike" dirty="0">
                        <a:solidFill>
                          <a:srgbClr val="000000"/>
                        </a:solidFill>
                        <a:effectLst/>
                        <a:latin typeface="+mj-lt"/>
                      </a:endParaRPr>
                    </a:p>
                  </a:txBody>
                  <a:tcPr marL="6350" marR="6350" marT="6350" marB="0" anchor="b"/>
                </a:tc>
                <a:tc>
                  <a:txBody>
                    <a:bodyPr/>
                    <a:lstStyle/>
                    <a:p>
                      <a:pPr algn="ctr" fontAlgn="b"/>
                      <a:r>
                        <a:rPr lang="en-US" sz="1400" b="1" u="none" strike="noStrike" dirty="0">
                          <a:effectLst/>
                          <a:latin typeface="+mj-lt"/>
                        </a:rPr>
                        <a:t>  62,752 </a:t>
                      </a:r>
                      <a:endParaRPr lang="en-US" sz="1400" b="1" i="0" u="none" strike="noStrike" dirty="0">
                        <a:solidFill>
                          <a:srgbClr val="000000"/>
                        </a:solidFill>
                        <a:effectLst/>
                        <a:latin typeface="+mj-lt"/>
                      </a:endParaRPr>
                    </a:p>
                  </a:txBody>
                  <a:tcPr marL="6350" marR="6350" marT="6350" marB="0" anchor="b"/>
                </a:tc>
                <a:tc>
                  <a:txBody>
                    <a:bodyPr/>
                    <a:lstStyle/>
                    <a:p>
                      <a:pPr algn="ctr" fontAlgn="b"/>
                      <a:r>
                        <a:rPr lang="en-US" sz="1400" b="1" u="none" strike="noStrike" dirty="0">
                          <a:effectLst/>
                          <a:latin typeface="+mj-lt"/>
                        </a:rPr>
                        <a:t>         272,344 </a:t>
                      </a:r>
                      <a:endParaRPr lang="en-US" sz="1400" b="1" i="0" u="none" strike="noStrike" dirty="0">
                        <a:solidFill>
                          <a:srgbClr val="000000"/>
                        </a:solidFill>
                        <a:effectLst/>
                        <a:latin typeface="+mj-lt"/>
                      </a:endParaRPr>
                    </a:p>
                  </a:txBody>
                  <a:tcPr marL="6350" marR="6350" marT="6350" marB="0" anchor="b"/>
                </a:tc>
                <a:extLst>
                  <a:ext uri="{0D108BD9-81ED-4DB2-BD59-A6C34878D82A}">
                    <a16:rowId xmlns:a16="http://schemas.microsoft.com/office/drawing/2014/main" val="4172539455"/>
                  </a:ext>
                </a:extLst>
              </a:tr>
              <a:tr h="373125">
                <a:tc>
                  <a:txBody>
                    <a:bodyPr/>
                    <a:lstStyle/>
                    <a:p>
                      <a:pPr algn="ctr" fontAlgn="b"/>
                      <a:r>
                        <a:rPr lang="en-US" sz="1400" b="1" u="none" strike="noStrike" dirty="0">
                          <a:effectLst/>
                          <a:latin typeface="+mj-lt"/>
                        </a:rPr>
                        <a:t>Fulfillment</a:t>
                      </a:r>
                      <a:endParaRPr lang="en-US" sz="1400" b="1" i="0" u="none" strike="noStrike" dirty="0">
                        <a:solidFill>
                          <a:srgbClr val="000000"/>
                        </a:solidFill>
                        <a:effectLst/>
                        <a:latin typeface="+mj-lt"/>
                      </a:endParaRPr>
                    </a:p>
                  </a:txBody>
                  <a:tcPr marL="6350" marR="6350" marT="6350" marB="0" anchor="b"/>
                </a:tc>
                <a:tc>
                  <a:txBody>
                    <a:bodyPr/>
                    <a:lstStyle/>
                    <a:p>
                      <a:pPr algn="ctr" fontAlgn="b"/>
                      <a:r>
                        <a:rPr lang="en-US" sz="1400" b="1" u="none" strike="noStrike" dirty="0">
                          <a:effectLst/>
                          <a:latin typeface="+mj-lt"/>
                        </a:rPr>
                        <a:t>    6,419 </a:t>
                      </a:r>
                      <a:endParaRPr lang="en-US" sz="1400" b="1" i="0" u="none" strike="noStrike" dirty="0">
                        <a:solidFill>
                          <a:srgbClr val="000000"/>
                        </a:solidFill>
                        <a:effectLst/>
                        <a:latin typeface="+mj-lt"/>
                      </a:endParaRPr>
                    </a:p>
                  </a:txBody>
                  <a:tcPr marL="6350" marR="6350" marT="6350" marB="0" anchor="b"/>
                </a:tc>
                <a:tc>
                  <a:txBody>
                    <a:bodyPr/>
                    <a:lstStyle/>
                    <a:p>
                      <a:pPr algn="ctr" fontAlgn="b"/>
                      <a:r>
                        <a:rPr lang="en-US" sz="1400" b="1" u="none" strike="noStrike" dirty="0">
                          <a:effectLst/>
                          <a:latin typeface="+mj-lt"/>
                        </a:rPr>
                        <a:t>    8,585 </a:t>
                      </a:r>
                      <a:endParaRPr lang="en-US" sz="1400" b="1" i="0" u="none" strike="noStrike" dirty="0">
                        <a:solidFill>
                          <a:srgbClr val="000000"/>
                        </a:solidFill>
                        <a:effectLst/>
                        <a:latin typeface="+mj-lt"/>
                      </a:endParaRPr>
                    </a:p>
                  </a:txBody>
                  <a:tcPr marL="6350" marR="6350" marT="6350" marB="0" anchor="b"/>
                </a:tc>
                <a:tc>
                  <a:txBody>
                    <a:bodyPr/>
                    <a:lstStyle/>
                    <a:p>
                      <a:pPr algn="ctr" fontAlgn="b"/>
                      <a:r>
                        <a:rPr lang="en-US" sz="1400" b="1" u="none" strike="noStrike" dirty="0">
                          <a:effectLst/>
                          <a:latin typeface="+mj-lt"/>
                        </a:rPr>
                        <a:t>  10,766 </a:t>
                      </a:r>
                      <a:endParaRPr lang="en-US" sz="1400" b="1" i="0" u="none" strike="noStrike" dirty="0">
                        <a:solidFill>
                          <a:srgbClr val="000000"/>
                        </a:solidFill>
                        <a:effectLst/>
                        <a:latin typeface="+mj-lt"/>
                      </a:endParaRPr>
                    </a:p>
                  </a:txBody>
                  <a:tcPr marL="6350" marR="6350" marT="6350" marB="0" anchor="b"/>
                </a:tc>
                <a:tc>
                  <a:txBody>
                    <a:bodyPr/>
                    <a:lstStyle/>
                    <a:p>
                      <a:pPr algn="ctr" fontAlgn="b"/>
                      <a:r>
                        <a:rPr lang="en-US" sz="1400" b="1" u="none" strike="noStrike" dirty="0">
                          <a:effectLst/>
                          <a:latin typeface="+mj-lt"/>
                        </a:rPr>
                        <a:t>           75,111 </a:t>
                      </a:r>
                      <a:endParaRPr lang="en-US" sz="1400" b="1" i="0" u="none" strike="noStrike" dirty="0">
                        <a:solidFill>
                          <a:srgbClr val="000000"/>
                        </a:solidFill>
                        <a:effectLst/>
                        <a:latin typeface="+mj-lt"/>
                      </a:endParaRPr>
                    </a:p>
                  </a:txBody>
                  <a:tcPr marL="6350" marR="6350" marT="6350" marB="0" anchor="b"/>
                </a:tc>
                <a:extLst>
                  <a:ext uri="{0D108BD9-81ED-4DB2-BD59-A6C34878D82A}">
                    <a16:rowId xmlns:a16="http://schemas.microsoft.com/office/drawing/2014/main" val="3809448559"/>
                  </a:ext>
                </a:extLst>
              </a:tr>
              <a:tr h="373125">
                <a:tc>
                  <a:txBody>
                    <a:bodyPr/>
                    <a:lstStyle/>
                    <a:p>
                      <a:pPr algn="ctr" fontAlgn="b"/>
                      <a:r>
                        <a:rPr lang="en-US" sz="1400" b="1" u="none" strike="noStrike" dirty="0">
                          <a:effectLst/>
                          <a:latin typeface="+mj-lt"/>
                        </a:rPr>
                        <a:t>Marketing</a:t>
                      </a:r>
                      <a:endParaRPr lang="en-US" sz="1400" b="1" i="0" u="none" strike="noStrike" dirty="0">
                        <a:solidFill>
                          <a:srgbClr val="000000"/>
                        </a:solidFill>
                        <a:effectLst/>
                        <a:latin typeface="+mj-lt"/>
                      </a:endParaRPr>
                    </a:p>
                  </a:txBody>
                  <a:tcPr marL="6350" marR="6350" marT="6350" marB="0" anchor="b"/>
                </a:tc>
                <a:tc>
                  <a:txBody>
                    <a:bodyPr/>
                    <a:lstStyle/>
                    <a:p>
                      <a:pPr algn="ctr" fontAlgn="b"/>
                      <a:r>
                        <a:rPr lang="en-US" sz="1400" b="1" u="none" strike="noStrike" dirty="0">
                          <a:effectLst/>
                          <a:latin typeface="+mj-lt"/>
                        </a:rPr>
                        <a:t>    2,408 </a:t>
                      </a:r>
                      <a:endParaRPr lang="en-US" sz="1400" b="1" i="0" u="none" strike="noStrike" dirty="0">
                        <a:solidFill>
                          <a:srgbClr val="000000"/>
                        </a:solidFill>
                        <a:effectLst/>
                        <a:latin typeface="+mj-lt"/>
                      </a:endParaRPr>
                    </a:p>
                  </a:txBody>
                  <a:tcPr marL="6350" marR="6350" marT="6350" marB="0" anchor="b"/>
                </a:tc>
                <a:tc>
                  <a:txBody>
                    <a:bodyPr/>
                    <a:lstStyle/>
                    <a:p>
                      <a:pPr algn="ctr" fontAlgn="b"/>
                      <a:r>
                        <a:rPr lang="en-US" sz="1400" b="1" u="none" strike="noStrike" dirty="0">
                          <a:effectLst/>
                          <a:latin typeface="+mj-lt"/>
                        </a:rPr>
                        <a:t>    3,133 </a:t>
                      </a:r>
                      <a:endParaRPr lang="en-US" sz="1400" b="1" i="0" u="none" strike="noStrike" dirty="0">
                        <a:solidFill>
                          <a:srgbClr val="000000"/>
                        </a:solidFill>
                        <a:effectLst/>
                        <a:latin typeface="+mj-lt"/>
                      </a:endParaRPr>
                    </a:p>
                  </a:txBody>
                  <a:tcPr marL="6350" marR="6350" marT="6350" marB="0" anchor="b"/>
                </a:tc>
                <a:tc>
                  <a:txBody>
                    <a:bodyPr/>
                    <a:lstStyle/>
                    <a:p>
                      <a:pPr algn="ctr" fontAlgn="b"/>
                      <a:r>
                        <a:rPr lang="en-US" sz="1400" b="1" u="none" strike="noStrike" dirty="0">
                          <a:effectLst/>
                          <a:latin typeface="+mj-lt"/>
                        </a:rPr>
                        <a:t>    4,332 </a:t>
                      </a:r>
                      <a:endParaRPr lang="en-US" sz="1400" b="1" i="0" u="none" strike="noStrike" dirty="0">
                        <a:solidFill>
                          <a:srgbClr val="000000"/>
                        </a:solidFill>
                        <a:effectLst/>
                        <a:latin typeface="+mj-lt"/>
                      </a:endParaRPr>
                    </a:p>
                  </a:txBody>
                  <a:tcPr marL="6350" marR="6350" marT="6350" marB="0" anchor="b"/>
                </a:tc>
                <a:tc>
                  <a:txBody>
                    <a:bodyPr/>
                    <a:lstStyle/>
                    <a:p>
                      <a:pPr algn="ctr" fontAlgn="b"/>
                      <a:r>
                        <a:rPr lang="en-US" sz="1400" b="1" u="none" strike="noStrike" dirty="0">
                          <a:effectLst/>
                          <a:latin typeface="+mj-lt"/>
                        </a:rPr>
                        <a:t>           32,551 </a:t>
                      </a:r>
                      <a:endParaRPr lang="en-US" sz="1400" b="1" i="0" u="none" strike="noStrike" dirty="0">
                        <a:solidFill>
                          <a:srgbClr val="000000"/>
                        </a:solidFill>
                        <a:effectLst/>
                        <a:latin typeface="+mj-lt"/>
                      </a:endParaRPr>
                    </a:p>
                  </a:txBody>
                  <a:tcPr marL="6350" marR="6350" marT="6350" marB="0" anchor="b"/>
                </a:tc>
                <a:extLst>
                  <a:ext uri="{0D108BD9-81ED-4DB2-BD59-A6C34878D82A}">
                    <a16:rowId xmlns:a16="http://schemas.microsoft.com/office/drawing/2014/main" val="1799535782"/>
                  </a:ext>
                </a:extLst>
              </a:tr>
              <a:tr h="373125">
                <a:tc>
                  <a:txBody>
                    <a:bodyPr/>
                    <a:lstStyle/>
                    <a:p>
                      <a:pPr algn="ctr" fontAlgn="b"/>
                      <a:r>
                        <a:rPr lang="en-US" sz="1400" b="1" u="none" strike="noStrike" dirty="0">
                          <a:effectLst/>
                          <a:latin typeface="+mj-lt"/>
                        </a:rPr>
                        <a:t>Technology</a:t>
                      </a:r>
                      <a:endParaRPr lang="en-US" sz="1400" b="1" i="0" u="none" strike="noStrike" dirty="0">
                        <a:solidFill>
                          <a:srgbClr val="000000"/>
                        </a:solidFill>
                        <a:effectLst/>
                        <a:latin typeface="+mj-lt"/>
                      </a:endParaRPr>
                    </a:p>
                  </a:txBody>
                  <a:tcPr marL="6350" marR="6350" marT="6350" marB="0" anchor="b"/>
                </a:tc>
                <a:tc>
                  <a:txBody>
                    <a:bodyPr/>
                    <a:lstStyle/>
                    <a:p>
                      <a:pPr algn="ctr" fontAlgn="b"/>
                      <a:r>
                        <a:rPr lang="en-US" sz="1400" b="1" u="none" strike="noStrike" dirty="0">
                          <a:effectLst/>
                          <a:latin typeface="+mj-lt"/>
                        </a:rPr>
                        <a:t>    4,564 </a:t>
                      </a:r>
                      <a:endParaRPr lang="en-US" sz="1400" b="1" i="0" u="none" strike="noStrike" dirty="0">
                        <a:solidFill>
                          <a:srgbClr val="000000"/>
                        </a:solidFill>
                        <a:effectLst/>
                        <a:latin typeface="+mj-lt"/>
                      </a:endParaRPr>
                    </a:p>
                  </a:txBody>
                  <a:tcPr marL="6350" marR="6350" marT="6350" marB="0" anchor="b"/>
                </a:tc>
                <a:tc>
                  <a:txBody>
                    <a:bodyPr/>
                    <a:lstStyle/>
                    <a:p>
                      <a:pPr algn="ctr" fontAlgn="b"/>
                      <a:r>
                        <a:rPr lang="en-US" sz="1400" b="1" u="none" strike="noStrike" dirty="0">
                          <a:effectLst/>
                          <a:latin typeface="+mj-lt"/>
                        </a:rPr>
                        <a:t>    6,565 </a:t>
                      </a:r>
                      <a:endParaRPr lang="en-US" sz="1400" b="1" i="0" u="none" strike="noStrike" dirty="0">
                        <a:solidFill>
                          <a:srgbClr val="000000"/>
                        </a:solidFill>
                        <a:effectLst/>
                        <a:latin typeface="+mj-lt"/>
                      </a:endParaRPr>
                    </a:p>
                  </a:txBody>
                  <a:tcPr marL="6350" marR="6350" marT="6350" marB="0" anchor="b"/>
                </a:tc>
                <a:tc>
                  <a:txBody>
                    <a:bodyPr/>
                    <a:lstStyle/>
                    <a:p>
                      <a:pPr algn="ctr" fontAlgn="b"/>
                      <a:r>
                        <a:rPr lang="en-US" sz="1400" b="1" u="none" strike="noStrike" dirty="0">
                          <a:effectLst/>
                          <a:latin typeface="+mj-lt"/>
                        </a:rPr>
                        <a:t>    9,275 </a:t>
                      </a:r>
                      <a:endParaRPr lang="en-US" sz="1400" b="1" i="0" u="none" strike="noStrike" dirty="0">
                        <a:solidFill>
                          <a:srgbClr val="000000"/>
                        </a:solidFill>
                        <a:effectLst/>
                        <a:latin typeface="+mj-lt"/>
                      </a:endParaRPr>
                    </a:p>
                  </a:txBody>
                  <a:tcPr marL="6350" marR="6350" marT="6350" marB="0" anchor="b"/>
                </a:tc>
                <a:tc>
                  <a:txBody>
                    <a:bodyPr/>
                    <a:lstStyle/>
                    <a:p>
                      <a:pPr algn="ctr" fontAlgn="b"/>
                      <a:r>
                        <a:rPr lang="en-US" sz="1400" b="1" u="none" strike="noStrike" dirty="0">
                          <a:effectLst/>
                          <a:latin typeface="+mj-lt"/>
                        </a:rPr>
                        <a:t>           56,052 </a:t>
                      </a:r>
                      <a:endParaRPr lang="en-US" sz="1400" b="1" i="0" u="none" strike="noStrike" dirty="0">
                        <a:solidFill>
                          <a:srgbClr val="000000"/>
                        </a:solidFill>
                        <a:effectLst/>
                        <a:latin typeface="+mj-lt"/>
                      </a:endParaRPr>
                    </a:p>
                  </a:txBody>
                  <a:tcPr marL="6350" marR="6350" marT="6350" marB="0" anchor="b"/>
                </a:tc>
                <a:extLst>
                  <a:ext uri="{0D108BD9-81ED-4DB2-BD59-A6C34878D82A}">
                    <a16:rowId xmlns:a16="http://schemas.microsoft.com/office/drawing/2014/main" val="4181713410"/>
                  </a:ext>
                </a:extLst>
              </a:tr>
              <a:tr h="201127">
                <a:tc>
                  <a:txBody>
                    <a:bodyPr/>
                    <a:lstStyle/>
                    <a:p>
                      <a:pPr algn="ctr" fontAlgn="b"/>
                      <a:r>
                        <a:rPr lang="en-US" sz="1400" b="1" u="none" strike="noStrike" dirty="0">
                          <a:effectLst/>
                          <a:latin typeface="+mj-lt"/>
                        </a:rPr>
                        <a:t>G&amp;A</a:t>
                      </a:r>
                      <a:endParaRPr lang="en-US" sz="1400" b="1" i="0" u="none" strike="noStrike" dirty="0">
                        <a:solidFill>
                          <a:srgbClr val="000000"/>
                        </a:solidFill>
                        <a:effectLst/>
                        <a:latin typeface="+mj-lt"/>
                      </a:endParaRPr>
                    </a:p>
                  </a:txBody>
                  <a:tcPr marL="6350" marR="6350" marT="6350" marB="0" anchor="b"/>
                </a:tc>
                <a:tc>
                  <a:txBody>
                    <a:bodyPr/>
                    <a:lstStyle/>
                    <a:p>
                      <a:pPr algn="ctr" fontAlgn="b"/>
                      <a:r>
                        <a:rPr lang="en-US" sz="1400" b="1" u="none" strike="noStrike" dirty="0">
                          <a:effectLst/>
                          <a:latin typeface="+mj-lt"/>
                        </a:rPr>
                        <a:t>       896 </a:t>
                      </a:r>
                      <a:endParaRPr lang="en-US" sz="1400" b="1" i="0" u="none" strike="noStrike" dirty="0">
                        <a:solidFill>
                          <a:srgbClr val="000000"/>
                        </a:solidFill>
                        <a:effectLst/>
                        <a:latin typeface="+mj-lt"/>
                      </a:endParaRPr>
                    </a:p>
                  </a:txBody>
                  <a:tcPr marL="6350" marR="6350" marT="6350" marB="0" anchor="b"/>
                </a:tc>
                <a:tc>
                  <a:txBody>
                    <a:bodyPr/>
                    <a:lstStyle/>
                    <a:p>
                      <a:pPr algn="ctr" fontAlgn="b"/>
                      <a:r>
                        <a:rPr lang="en-US" sz="1400" b="1" u="none" strike="noStrike" dirty="0">
                          <a:effectLst/>
                          <a:latin typeface="+mj-lt"/>
                        </a:rPr>
                        <a:t>    1,129 </a:t>
                      </a:r>
                      <a:endParaRPr lang="en-US" sz="1400" b="1" i="0" u="none" strike="noStrike" dirty="0">
                        <a:solidFill>
                          <a:srgbClr val="000000"/>
                        </a:solidFill>
                        <a:effectLst/>
                        <a:latin typeface="+mj-lt"/>
                      </a:endParaRPr>
                    </a:p>
                  </a:txBody>
                  <a:tcPr marL="6350" marR="6350" marT="6350" marB="0" anchor="b"/>
                </a:tc>
                <a:tc>
                  <a:txBody>
                    <a:bodyPr/>
                    <a:lstStyle/>
                    <a:p>
                      <a:pPr algn="ctr" fontAlgn="b"/>
                      <a:r>
                        <a:rPr lang="en-US" sz="1400" b="1" u="none" strike="noStrike" dirty="0">
                          <a:effectLst/>
                          <a:latin typeface="+mj-lt"/>
                        </a:rPr>
                        <a:t>    1,552 </a:t>
                      </a:r>
                      <a:endParaRPr lang="en-US" sz="1400" b="1" i="0" u="none" strike="noStrike" dirty="0">
                        <a:solidFill>
                          <a:srgbClr val="000000"/>
                        </a:solidFill>
                        <a:effectLst/>
                        <a:latin typeface="+mj-lt"/>
                      </a:endParaRPr>
                    </a:p>
                  </a:txBody>
                  <a:tcPr marL="6350" marR="6350" marT="6350" marB="0" anchor="b"/>
                </a:tc>
                <a:tc>
                  <a:txBody>
                    <a:bodyPr/>
                    <a:lstStyle/>
                    <a:p>
                      <a:pPr algn="ctr" fontAlgn="b"/>
                      <a:r>
                        <a:rPr lang="en-US" sz="1400" b="1" u="none" strike="noStrike" dirty="0">
                          <a:effectLst/>
                          <a:latin typeface="+mj-lt"/>
                        </a:rPr>
                        <a:t>             8,823 </a:t>
                      </a:r>
                      <a:endParaRPr lang="en-US" sz="1400" b="1" i="0" u="none" strike="noStrike" dirty="0">
                        <a:solidFill>
                          <a:srgbClr val="000000"/>
                        </a:solidFill>
                        <a:effectLst/>
                        <a:latin typeface="+mj-lt"/>
                      </a:endParaRPr>
                    </a:p>
                  </a:txBody>
                  <a:tcPr marL="6350" marR="6350" marT="6350" marB="0" anchor="b"/>
                </a:tc>
                <a:extLst>
                  <a:ext uri="{0D108BD9-81ED-4DB2-BD59-A6C34878D82A}">
                    <a16:rowId xmlns:a16="http://schemas.microsoft.com/office/drawing/2014/main" val="684144591"/>
                  </a:ext>
                </a:extLst>
              </a:tr>
              <a:tr h="373125">
                <a:tc>
                  <a:txBody>
                    <a:bodyPr/>
                    <a:lstStyle/>
                    <a:p>
                      <a:pPr algn="ctr" fontAlgn="b"/>
                      <a:r>
                        <a:rPr lang="en-US" sz="1400" b="1" u="none" strike="noStrike" dirty="0">
                          <a:effectLst/>
                          <a:latin typeface="+mj-lt"/>
                        </a:rPr>
                        <a:t>Other Expenses</a:t>
                      </a:r>
                      <a:endParaRPr lang="en-US" sz="1400" b="1" i="0" u="none" strike="noStrike" dirty="0">
                        <a:solidFill>
                          <a:srgbClr val="000000"/>
                        </a:solidFill>
                        <a:effectLst/>
                        <a:latin typeface="+mj-lt"/>
                      </a:endParaRPr>
                    </a:p>
                  </a:txBody>
                  <a:tcPr marL="6350" marR="6350" marT="6350" marB="0" anchor="b"/>
                </a:tc>
                <a:tc>
                  <a:txBody>
                    <a:bodyPr/>
                    <a:lstStyle/>
                    <a:p>
                      <a:pPr algn="ctr" fontAlgn="b"/>
                      <a:r>
                        <a:rPr lang="en-US" sz="1400" b="1" u="none" strike="noStrike" dirty="0">
                          <a:effectLst/>
                          <a:latin typeface="+mj-lt"/>
                        </a:rPr>
                        <a:t>       159 </a:t>
                      </a:r>
                      <a:endParaRPr lang="en-US" sz="1400" b="1" i="0" u="none" strike="noStrike" dirty="0">
                        <a:solidFill>
                          <a:srgbClr val="000000"/>
                        </a:solidFill>
                        <a:effectLst/>
                        <a:latin typeface="+mj-lt"/>
                      </a:endParaRPr>
                    </a:p>
                  </a:txBody>
                  <a:tcPr marL="6350" marR="6350" marT="6350" marB="0" anchor="b"/>
                </a:tc>
                <a:tc>
                  <a:txBody>
                    <a:bodyPr/>
                    <a:lstStyle/>
                    <a:p>
                      <a:pPr algn="ctr" fontAlgn="b"/>
                      <a:r>
                        <a:rPr lang="en-US" sz="1400" b="1" u="none" strike="noStrike" dirty="0">
                          <a:effectLst/>
                          <a:latin typeface="+mj-lt"/>
                        </a:rPr>
                        <a:t>       114 </a:t>
                      </a:r>
                      <a:endParaRPr lang="en-US" sz="1400" b="1" i="0" u="none" strike="noStrike" dirty="0">
                        <a:solidFill>
                          <a:srgbClr val="000000"/>
                        </a:solidFill>
                        <a:effectLst/>
                        <a:latin typeface="+mj-lt"/>
                      </a:endParaRPr>
                    </a:p>
                  </a:txBody>
                  <a:tcPr marL="6350" marR="6350" marT="6350" marB="0" anchor="b"/>
                </a:tc>
                <a:tc>
                  <a:txBody>
                    <a:bodyPr/>
                    <a:lstStyle/>
                    <a:p>
                      <a:pPr algn="ctr" fontAlgn="b"/>
                      <a:r>
                        <a:rPr lang="en-US" sz="1400" b="1" u="none" strike="noStrike" dirty="0">
                          <a:effectLst/>
                          <a:latin typeface="+mj-lt"/>
                        </a:rPr>
                        <a:t>       133 </a:t>
                      </a:r>
                      <a:endParaRPr lang="en-US" sz="1400" b="1" i="0" u="none" strike="noStrike" dirty="0">
                        <a:solidFill>
                          <a:srgbClr val="000000"/>
                        </a:solidFill>
                        <a:effectLst/>
                        <a:latin typeface="+mj-lt"/>
                      </a:endParaRPr>
                    </a:p>
                  </a:txBody>
                  <a:tcPr marL="6350" marR="6350" marT="6350" marB="0" anchor="b"/>
                </a:tc>
                <a:tc>
                  <a:txBody>
                    <a:bodyPr/>
                    <a:lstStyle/>
                    <a:p>
                      <a:pPr algn="ctr" fontAlgn="b"/>
                      <a:r>
                        <a:rPr lang="en-US" sz="1400" b="1" u="none" strike="noStrike" dirty="0">
                          <a:effectLst/>
                          <a:latin typeface="+mj-lt"/>
                        </a:rPr>
                        <a:t>                   62 </a:t>
                      </a:r>
                      <a:endParaRPr lang="en-US" sz="1400" b="1" i="0" u="none" strike="noStrike" dirty="0">
                        <a:solidFill>
                          <a:srgbClr val="000000"/>
                        </a:solidFill>
                        <a:effectLst/>
                        <a:latin typeface="+mj-lt"/>
                      </a:endParaRPr>
                    </a:p>
                  </a:txBody>
                  <a:tcPr marL="6350" marR="6350" marT="6350" marB="0" anchor="b"/>
                </a:tc>
                <a:extLst>
                  <a:ext uri="{0D108BD9-81ED-4DB2-BD59-A6C34878D82A}">
                    <a16:rowId xmlns:a16="http://schemas.microsoft.com/office/drawing/2014/main" val="1597146769"/>
                  </a:ext>
                </a:extLst>
              </a:tr>
              <a:tr h="373125">
                <a:tc>
                  <a:txBody>
                    <a:bodyPr/>
                    <a:lstStyle/>
                    <a:p>
                      <a:pPr algn="ctr" fontAlgn="b"/>
                      <a:r>
                        <a:rPr lang="en-US" sz="1400" b="1" u="none" strike="noStrike" dirty="0">
                          <a:effectLst/>
                          <a:latin typeface="+mj-lt"/>
                        </a:rPr>
                        <a:t>Income from operations</a:t>
                      </a:r>
                      <a:endParaRPr lang="en-US" sz="1400" b="1" i="0" u="none" strike="noStrike" dirty="0">
                        <a:solidFill>
                          <a:srgbClr val="000000"/>
                        </a:solidFill>
                        <a:effectLst/>
                        <a:latin typeface="+mj-lt"/>
                      </a:endParaRPr>
                    </a:p>
                  </a:txBody>
                  <a:tcPr marL="6350" marR="6350" marT="6350" marB="0" anchor="b"/>
                </a:tc>
                <a:tc>
                  <a:txBody>
                    <a:bodyPr/>
                    <a:lstStyle/>
                    <a:p>
                      <a:pPr algn="ctr" fontAlgn="b"/>
                      <a:r>
                        <a:rPr lang="en-US" sz="1400" b="1" u="none" strike="noStrike" dirty="0">
                          <a:effectLst/>
                          <a:latin typeface="+mj-lt"/>
                        </a:rPr>
                        <a:t>       676 </a:t>
                      </a:r>
                      <a:endParaRPr lang="en-US" sz="1400" b="1" i="0" u="none" strike="noStrike" dirty="0">
                        <a:solidFill>
                          <a:srgbClr val="000000"/>
                        </a:solidFill>
                        <a:effectLst/>
                        <a:latin typeface="+mj-lt"/>
                      </a:endParaRPr>
                    </a:p>
                  </a:txBody>
                  <a:tcPr marL="6350" marR="6350" marT="6350" marB="0" anchor="b"/>
                </a:tc>
                <a:tc>
                  <a:txBody>
                    <a:bodyPr/>
                    <a:lstStyle/>
                    <a:p>
                      <a:pPr algn="ctr" fontAlgn="b"/>
                      <a:r>
                        <a:rPr lang="en-US" sz="1400" b="1" u="none" strike="noStrike" dirty="0">
                          <a:effectLst/>
                          <a:latin typeface="+mj-lt"/>
                        </a:rPr>
                        <a:t>       745 </a:t>
                      </a:r>
                      <a:endParaRPr lang="en-US" sz="1400" b="1" i="0" u="none" strike="noStrike" dirty="0">
                        <a:solidFill>
                          <a:srgbClr val="000000"/>
                        </a:solidFill>
                        <a:effectLst/>
                        <a:latin typeface="+mj-lt"/>
                      </a:endParaRPr>
                    </a:p>
                  </a:txBody>
                  <a:tcPr marL="6350" marR="6350" marT="6350" marB="0" anchor="b"/>
                </a:tc>
                <a:tc>
                  <a:txBody>
                    <a:bodyPr/>
                    <a:lstStyle/>
                    <a:p>
                      <a:pPr algn="ctr" fontAlgn="b"/>
                      <a:r>
                        <a:rPr lang="en-US" sz="1400" b="1" u="none" strike="noStrike" dirty="0">
                          <a:effectLst/>
                          <a:latin typeface="+mj-lt"/>
                        </a:rPr>
                        <a:t>       178 </a:t>
                      </a:r>
                      <a:endParaRPr lang="en-US" sz="1400" b="1" i="0" u="none" strike="noStrike" dirty="0">
                        <a:solidFill>
                          <a:srgbClr val="000000"/>
                        </a:solidFill>
                        <a:effectLst/>
                        <a:latin typeface="+mj-lt"/>
                      </a:endParaRPr>
                    </a:p>
                  </a:txBody>
                  <a:tcPr marL="6350" marR="6350" marT="6350" marB="0" anchor="b"/>
                </a:tc>
                <a:tc>
                  <a:txBody>
                    <a:bodyPr/>
                    <a:lstStyle/>
                    <a:p>
                      <a:pPr algn="ctr" fontAlgn="b"/>
                      <a:r>
                        <a:rPr lang="en-US" sz="1400" b="1" u="none" strike="noStrike" dirty="0">
                          <a:effectLst/>
                          <a:latin typeface="+mj-lt"/>
                        </a:rPr>
                        <a:t>           24,879 </a:t>
                      </a:r>
                      <a:endParaRPr lang="en-US" sz="1400" b="1" i="0" u="none" strike="noStrike" dirty="0">
                        <a:solidFill>
                          <a:srgbClr val="000000"/>
                        </a:solidFill>
                        <a:effectLst/>
                        <a:latin typeface="+mj-lt"/>
                      </a:endParaRPr>
                    </a:p>
                  </a:txBody>
                  <a:tcPr marL="6350" marR="6350" marT="6350" marB="0" anchor="b"/>
                </a:tc>
                <a:extLst>
                  <a:ext uri="{0D108BD9-81ED-4DB2-BD59-A6C34878D82A}">
                    <a16:rowId xmlns:a16="http://schemas.microsoft.com/office/drawing/2014/main" val="3417832735"/>
                  </a:ext>
                </a:extLst>
              </a:tr>
              <a:tr h="373125">
                <a:tc>
                  <a:txBody>
                    <a:bodyPr/>
                    <a:lstStyle/>
                    <a:p>
                      <a:pPr algn="ctr" fontAlgn="b"/>
                      <a:r>
                        <a:rPr lang="en-US" sz="1400" b="1" u="none" strike="noStrike" dirty="0">
                          <a:effectLst/>
                          <a:latin typeface="+mj-lt"/>
                        </a:rPr>
                        <a:t>Net income (loss)</a:t>
                      </a:r>
                      <a:endParaRPr lang="en-US" sz="1400" b="1" i="0" u="none" strike="noStrike" dirty="0">
                        <a:solidFill>
                          <a:srgbClr val="000000"/>
                        </a:solidFill>
                        <a:effectLst/>
                        <a:latin typeface="+mj-lt"/>
                      </a:endParaRPr>
                    </a:p>
                  </a:txBody>
                  <a:tcPr marL="6350" marR="6350" marT="6350" marB="0" anchor="b"/>
                </a:tc>
                <a:tc>
                  <a:txBody>
                    <a:bodyPr/>
                    <a:lstStyle/>
                    <a:p>
                      <a:pPr algn="ctr" fontAlgn="b"/>
                      <a:r>
                        <a:rPr lang="en-US" sz="1400" b="1" u="none" strike="noStrike" dirty="0">
                          <a:effectLst/>
                          <a:latin typeface="+mj-lt"/>
                        </a:rPr>
                        <a:t>        (39)</a:t>
                      </a:r>
                      <a:endParaRPr lang="en-US" sz="1400" b="1" i="0" u="none" strike="noStrike" dirty="0">
                        <a:solidFill>
                          <a:srgbClr val="000000"/>
                        </a:solidFill>
                        <a:effectLst/>
                        <a:latin typeface="+mj-lt"/>
                      </a:endParaRPr>
                    </a:p>
                  </a:txBody>
                  <a:tcPr marL="6350" marR="6350" marT="6350" marB="0" anchor="b"/>
                </a:tc>
                <a:tc>
                  <a:txBody>
                    <a:bodyPr/>
                    <a:lstStyle/>
                    <a:p>
                      <a:pPr algn="ctr" fontAlgn="b"/>
                      <a:r>
                        <a:rPr lang="en-US" sz="1400" b="1" u="none" strike="noStrike" dirty="0">
                          <a:effectLst/>
                          <a:latin typeface="+mj-lt"/>
                        </a:rPr>
                        <a:t>       274 </a:t>
                      </a:r>
                      <a:endParaRPr lang="en-US" sz="1400" b="1" i="0" u="none" strike="noStrike" dirty="0">
                        <a:solidFill>
                          <a:srgbClr val="000000"/>
                        </a:solidFill>
                        <a:effectLst/>
                        <a:latin typeface="+mj-lt"/>
                      </a:endParaRPr>
                    </a:p>
                  </a:txBody>
                  <a:tcPr marL="6350" marR="6350" marT="6350" marB="0" anchor="b"/>
                </a:tc>
                <a:tc>
                  <a:txBody>
                    <a:bodyPr/>
                    <a:lstStyle/>
                    <a:p>
                      <a:pPr algn="ctr" fontAlgn="b"/>
                      <a:r>
                        <a:rPr lang="en-US" sz="1400" b="1" u="none" strike="noStrike" dirty="0">
                          <a:effectLst/>
                          <a:latin typeface="+mj-lt"/>
                        </a:rPr>
                        <a:t>      (241)</a:t>
                      </a:r>
                      <a:endParaRPr lang="en-US" sz="1400" b="1" i="0" u="none" strike="noStrike" dirty="0">
                        <a:solidFill>
                          <a:srgbClr val="000000"/>
                        </a:solidFill>
                        <a:effectLst/>
                        <a:latin typeface="+mj-lt"/>
                      </a:endParaRPr>
                    </a:p>
                  </a:txBody>
                  <a:tcPr marL="6350" marR="6350" marT="6350" marB="0" anchor="b"/>
                </a:tc>
                <a:tc>
                  <a:txBody>
                    <a:bodyPr/>
                    <a:lstStyle/>
                    <a:p>
                      <a:pPr algn="ctr" fontAlgn="b"/>
                      <a:r>
                        <a:rPr lang="en-US" sz="1400" b="1" u="none" strike="noStrike" dirty="0">
                          <a:effectLst/>
                          <a:latin typeface="+mj-lt"/>
                        </a:rPr>
                        <a:t>           33,364 </a:t>
                      </a:r>
                      <a:endParaRPr lang="en-US" sz="1400" b="1" i="0" u="none" strike="noStrike" dirty="0">
                        <a:solidFill>
                          <a:srgbClr val="000000"/>
                        </a:solidFill>
                        <a:effectLst/>
                        <a:latin typeface="+mj-lt"/>
                      </a:endParaRPr>
                    </a:p>
                  </a:txBody>
                  <a:tcPr marL="6350" marR="6350" marT="6350" marB="0" anchor="b"/>
                </a:tc>
                <a:extLst>
                  <a:ext uri="{0D108BD9-81ED-4DB2-BD59-A6C34878D82A}">
                    <a16:rowId xmlns:a16="http://schemas.microsoft.com/office/drawing/2014/main" val="1778499326"/>
                  </a:ext>
                </a:extLst>
              </a:tr>
              <a:tr h="201127">
                <a:tc>
                  <a:txBody>
                    <a:bodyPr/>
                    <a:lstStyle/>
                    <a:p>
                      <a:pPr algn="ctr" fontAlgn="b"/>
                      <a:endParaRPr lang="en-US" sz="1400" b="1" i="0" u="none" strike="noStrike" dirty="0">
                        <a:solidFill>
                          <a:srgbClr val="000000"/>
                        </a:solidFill>
                        <a:effectLst/>
                        <a:latin typeface="+mj-lt"/>
                      </a:endParaRPr>
                    </a:p>
                  </a:txBody>
                  <a:tcPr marL="6350" marR="6350" marT="6350" marB="0" anchor="b"/>
                </a:tc>
                <a:tc>
                  <a:txBody>
                    <a:bodyPr/>
                    <a:lstStyle/>
                    <a:p>
                      <a:pPr algn="ctr" fontAlgn="b"/>
                      <a:endParaRPr lang="en-US" sz="1400" b="1" i="0" u="none" strike="noStrike" dirty="0">
                        <a:solidFill>
                          <a:srgbClr val="000000"/>
                        </a:solidFill>
                        <a:effectLst/>
                        <a:latin typeface="+mj-lt"/>
                      </a:endParaRPr>
                    </a:p>
                  </a:txBody>
                  <a:tcPr marL="6350" marR="6350" marT="6350" marB="0" anchor="b"/>
                </a:tc>
                <a:tc>
                  <a:txBody>
                    <a:bodyPr/>
                    <a:lstStyle/>
                    <a:p>
                      <a:pPr algn="ctr" fontAlgn="b"/>
                      <a:endParaRPr lang="en-US" sz="1400" b="1" i="0" u="none" strike="noStrike" dirty="0">
                        <a:solidFill>
                          <a:srgbClr val="000000"/>
                        </a:solidFill>
                        <a:effectLst/>
                        <a:latin typeface="+mj-lt"/>
                      </a:endParaRPr>
                    </a:p>
                  </a:txBody>
                  <a:tcPr marL="6350" marR="6350" marT="6350" marB="0" anchor="b"/>
                </a:tc>
                <a:tc>
                  <a:txBody>
                    <a:bodyPr/>
                    <a:lstStyle/>
                    <a:p>
                      <a:pPr algn="ctr" fontAlgn="b"/>
                      <a:endParaRPr lang="en-US" sz="1400" b="1" i="0" u="none" strike="noStrike" dirty="0">
                        <a:solidFill>
                          <a:srgbClr val="000000"/>
                        </a:solidFill>
                        <a:effectLst/>
                        <a:latin typeface="+mj-lt"/>
                      </a:endParaRPr>
                    </a:p>
                  </a:txBody>
                  <a:tcPr marL="6350" marR="6350" marT="6350" marB="0" anchor="b"/>
                </a:tc>
                <a:tc>
                  <a:txBody>
                    <a:bodyPr/>
                    <a:lstStyle/>
                    <a:p>
                      <a:pPr algn="ctr" fontAlgn="b"/>
                      <a:endParaRPr lang="en-US" sz="1400" b="1" i="0" u="none" strike="noStrike" dirty="0">
                        <a:solidFill>
                          <a:srgbClr val="000000"/>
                        </a:solidFill>
                        <a:effectLst/>
                        <a:latin typeface="+mj-lt"/>
                      </a:endParaRPr>
                    </a:p>
                  </a:txBody>
                  <a:tcPr marL="6350" marR="6350" marT="6350" marB="0" anchor="b"/>
                </a:tc>
                <a:extLst>
                  <a:ext uri="{0D108BD9-81ED-4DB2-BD59-A6C34878D82A}">
                    <a16:rowId xmlns:a16="http://schemas.microsoft.com/office/drawing/2014/main" val="4176752167"/>
                  </a:ext>
                </a:extLst>
              </a:tr>
              <a:tr h="201127">
                <a:tc>
                  <a:txBody>
                    <a:bodyPr/>
                    <a:lstStyle/>
                    <a:p>
                      <a:pPr algn="ctr" fontAlgn="b"/>
                      <a:r>
                        <a:rPr lang="en-US" sz="1400" b="1" u="none" strike="noStrike" dirty="0">
                          <a:effectLst/>
                          <a:latin typeface="+mj-lt"/>
                        </a:rPr>
                        <a:t>Total net sales</a:t>
                      </a:r>
                      <a:endParaRPr lang="en-US" sz="1400" b="1" i="0" u="none" strike="noStrike" dirty="0">
                        <a:solidFill>
                          <a:srgbClr val="000000"/>
                        </a:solidFill>
                        <a:effectLst/>
                        <a:latin typeface="+mj-lt"/>
                      </a:endParaRPr>
                    </a:p>
                  </a:txBody>
                  <a:tcPr marL="6350" marR="6350" marT="6350" marB="0" anchor="b"/>
                </a:tc>
                <a:tc>
                  <a:txBody>
                    <a:bodyPr/>
                    <a:lstStyle/>
                    <a:p>
                      <a:pPr algn="ctr" fontAlgn="b"/>
                      <a:r>
                        <a:rPr lang="en-US" sz="1400" b="1" u="none" strike="noStrike" dirty="0">
                          <a:effectLst/>
                          <a:latin typeface="+mj-lt"/>
                        </a:rPr>
                        <a:t>100.0%</a:t>
                      </a:r>
                      <a:endParaRPr lang="en-US" sz="1400" b="1" i="0" u="none" strike="noStrike" dirty="0">
                        <a:solidFill>
                          <a:srgbClr val="000000"/>
                        </a:solidFill>
                        <a:effectLst/>
                        <a:latin typeface="+mj-lt"/>
                      </a:endParaRPr>
                    </a:p>
                  </a:txBody>
                  <a:tcPr marL="6350" marR="6350" marT="6350" marB="0" anchor="b"/>
                </a:tc>
                <a:tc>
                  <a:txBody>
                    <a:bodyPr/>
                    <a:lstStyle/>
                    <a:p>
                      <a:pPr algn="ctr" fontAlgn="b"/>
                      <a:r>
                        <a:rPr lang="en-US" sz="1400" b="1" u="none" strike="noStrike" dirty="0">
                          <a:effectLst/>
                          <a:latin typeface="+mj-lt"/>
                        </a:rPr>
                        <a:t>100.0%</a:t>
                      </a:r>
                      <a:endParaRPr lang="en-US" sz="1400" b="1" i="0" u="none" strike="noStrike" dirty="0">
                        <a:solidFill>
                          <a:srgbClr val="000000"/>
                        </a:solidFill>
                        <a:effectLst/>
                        <a:latin typeface="+mj-lt"/>
                      </a:endParaRPr>
                    </a:p>
                  </a:txBody>
                  <a:tcPr marL="6350" marR="6350" marT="6350" marB="0" anchor="b"/>
                </a:tc>
                <a:tc>
                  <a:txBody>
                    <a:bodyPr/>
                    <a:lstStyle/>
                    <a:p>
                      <a:pPr algn="ctr" fontAlgn="b"/>
                      <a:r>
                        <a:rPr lang="en-US" sz="1400" b="1" u="none" strike="noStrike" dirty="0">
                          <a:effectLst/>
                          <a:latin typeface="+mj-lt"/>
                        </a:rPr>
                        <a:t>100.0%</a:t>
                      </a:r>
                      <a:endParaRPr lang="en-US" sz="1400" b="1" i="0" u="none" strike="noStrike" dirty="0">
                        <a:solidFill>
                          <a:srgbClr val="000000"/>
                        </a:solidFill>
                        <a:effectLst/>
                        <a:latin typeface="+mj-lt"/>
                      </a:endParaRPr>
                    </a:p>
                  </a:txBody>
                  <a:tcPr marL="6350" marR="6350" marT="6350" marB="0" anchor="b"/>
                </a:tc>
                <a:tc>
                  <a:txBody>
                    <a:bodyPr/>
                    <a:lstStyle/>
                    <a:p>
                      <a:pPr algn="ctr" fontAlgn="b"/>
                      <a:r>
                        <a:rPr lang="en-US" sz="1400" b="1" u="none" strike="noStrike" dirty="0">
                          <a:effectLst/>
                          <a:latin typeface="+mj-lt"/>
                        </a:rPr>
                        <a:t>100.0%</a:t>
                      </a:r>
                      <a:endParaRPr lang="en-US" sz="1400" b="1" i="0" u="none" strike="noStrike" dirty="0">
                        <a:solidFill>
                          <a:srgbClr val="000000"/>
                        </a:solidFill>
                        <a:effectLst/>
                        <a:latin typeface="+mj-lt"/>
                      </a:endParaRPr>
                    </a:p>
                  </a:txBody>
                  <a:tcPr marL="6350" marR="6350" marT="6350" marB="0" anchor="b"/>
                </a:tc>
                <a:extLst>
                  <a:ext uri="{0D108BD9-81ED-4DB2-BD59-A6C34878D82A}">
                    <a16:rowId xmlns:a16="http://schemas.microsoft.com/office/drawing/2014/main" val="2573512374"/>
                  </a:ext>
                </a:extLst>
              </a:tr>
              <a:tr h="201127">
                <a:tc>
                  <a:txBody>
                    <a:bodyPr/>
                    <a:lstStyle/>
                    <a:p>
                      <a:pPr algn="ctr" fontAlgn="b"/>
                      <a:r>
                        <a:rPr lang="en-US" sz="1400" b="1" u="none" strike="noStrike" dirty="0">
                          <a:effectLst/>
                          <a:latin typeface="+mj-lt"/>
                        </a:rPr>
                        <a:t>Cost of sales</a:t>
                      </a:r>
                      <a:endParaRPr lang="en-US" sz="1400" b="1" i="0" u="none" strike="noStrike" dirty="0">
                        <a:solidFill>
                          <a:srgbClr val="000000"/>
                        </a:solidFill>
                        <a:effectLst/>
                        <a:latin typeface="+mj-lt"/>
                      </a:endParaRPr>
                    </a:p>
                  </a:txBody>
                  <a:tcPr marL="6350" marR="6350" marT="6350" marB="0" anchor="b"/>
                </a:tc>
                <a:tc>
                  <a:txBody>
                    <a:bodyPr/>
                    <a:lstStyle/>
                    <a:p>
                      <a:pPr algn="ctr" fontAlgn="b"/>
                      <a:r>
                        <a:rPr lang="en-US" sz="1400" b="1" u="none" strike="noStrike" dirty="0">
                          <a:effectLst/>
                          <a:latin typeface="+mj-lt"/>
                        </a:rPr>
                        <a:t>75.2%</a:t>
                      </a:r>
                      <a:endParaRPr lang="en-US" sz="1400" b="1" i="0" u="none" strike="noStrike" dirty="0">
                        <a:solidFill>
                          <a:srgbClr val="000000"/>
                        </a:solidFill>
                        <a:effectLst/>
                        <a:latin typeface="+mj-lt"/>
                      </a:endParaRPr>
                    </a:p>
                  </a:txBody>
                  <a:tcPr marL="6350" marR="6350" marT="6350" marB="0" anchor="b"/>
                </a:tc>
                <a:tc>
                  <a:txBody>
                    <a:bodyPr/>
                    <a:lstStyle/>
                    <a:p>
                      <a:pPr algn="ctr" fontAlgn="b"/>
                      <a:r>
                        <a:rPr lang="en-US" sz="1400" b="1" u="none" strike="noStrike" dirty="0">
                          <a:effectLst/>
                          <a:latin typeface="+mj-lt"/>
                        </a:rPr>
                        <a:t>72.8%</a:t>
                      </a:r>
                      <a:endParaRPr lang="en-US" sz="1400" b="1" i="0" u="none" strike="noStrike" dirty="0">
                        <a:solidFill>
                          <a:srgbClr val="000000"/>
                        </a:solidFill>
                        <a:effectLst/>
                        <a:latin typeface="+mj-lt"/>
                      </a:endParaRPr>
                    </a:p>
                  </a:txBody>
                  <a:tcPr marL="6350" marR="6350" marT="6350" marB="0" anchor="b"/>
                </a:tc>
                <a:tc>
                  <a:txBody>
                    <a:bodyPr/>
                    <a:lstStyle/>
                    <a:p>
                      <a:pPr algn="ctr" fontAlgn="b"/>
                      <a:r>
                        <a:rPr lang="en-US" sz="1400" b="1" u="none" strike="noStrike" dirty="0">
                          <a:effectLst/>
                          <a:latin typeface="+mj-lt"/>
                        </a:rPr>
                        <a:t>70.5%</a:t>
                      </a:r>
                      <a:endParaRPr lang="en-US" sz="1400" b="1" i="0" u="none" strike="noStrike" dirty="0">
                        <a:solidFill>
                          <a:srgbClr val="000000"/>
                        </a:solidFill>
                        <a:effectLst/>
                        <a:latin typeface="+mj-lt"/>
                      </a:endParaRPr>
                    </a:p>
                  </a:txBody>
                  <a:tcPr marL="6350" marR="6350" marT="6350" marB="0" anchor="b"/>
                </a:tc>
                <a:tc>
                  <a:txBody>
                    <a:bodyPr/>
                    <a:lstStyle/>
                    <a:p>
                      <a:pPr algn="ctr" fontAlgn="b"/>
                      <a:r>
                        <a:rPr lang="en-US" sz="1400" b="1" u="none" strike="noStrike" dirty="0">
                          <a:effectLst/>
                          <a:latin typeface="+mj-lt"/>
                        </a:rPr>
                        <a:t>58.0%</a:t>
                      </a:r>
                      <a:endParaRPr lang="en-US" sz="1400" b="1" i="0" u="none" strike="noStrike" dirty="0">
                        <a:solidFill>
                          <a:srgbClr val="000000"/>
                        </a:solidFill>
                        <a:effectLst/>
                        <a:latin typeface="+mj-lt"/>
                      </a:endParaRPr>
                    </a:p>
                  </a:txBody>
                  <a:tcPr marL="6350" marR="6350" marT="6350" marB="0" anchor="b"/>
                </a:tc>
                <a:extLst>
                  <a:ext uri="{0D108BD9-81ED-4DB2-BD59-A6C34878D82A}">
                    <a16:rowId xmlns:a16="http://schemas.microsoft.com/office/drawing/2014/main" val="3330810130"/>
                  </a:ext>
                </a:extLst>
              </a:tr>
              <a:tr h="201127">
                <a:tc>
                  <a:txBody>
                    <a:bodyPr/>
                    <a:lstStyle/>
                    <a:p>
                      <a:pPr algn="ctr" fontAlgn="b"/>
                      <a:r>
                        <a:rPr lang="en-US" sz="1400" b="1" u="none" strike="noStrike" dirty="0">
                          <a:effectLst/>
                          <a:latin typeface="+mj-lt"/>
                        </a:rPr>
                        <a:t>Fulfillment</a:t>
                      </a:r>
                      <a:endParaRPr lang="en-US" sz="1400" b="1" i="0" u="none" strike="noStrike" dirty="0">
                        <a:solidFill>
                          <a:srgbClr val="000000"/>
                        </a:solidFill>
                        <a:effectLst/>
                        <a:latin typeface="+mj-lt"/>
                      </a:endParaRPr>
                    </a:p>
                  </a:txBody>
                  <a:tcPr marL="6350" marR="6350" marT="6350" marB="0" anchor="b"/>
                </a:tc>
                <a:tc>
                  <a:txBody>
                    <a:bodyPr/>
                    <a:lstStyle/>
                    <a:p>
                      <a:pPr algn="ctr" fontAlgn="b"/>
                      <a:r>
                        <a:rPr lang="en-US" sz="1400" b="1" u="none" strike="noStrike" dirty="0">
                          <a:effectLst/>
                          <a:latin typeface="+mj-lt"/>
                        </a:rPr>
                        <a:t>10.5%</a:t>
                      </a:r>
                      <a:endParaRPr lang="en-US" sz="1400" b="1" i="0" u="none" strike="noStrike" dirty="0">
                        <a:solidFill>
                          <a:srgbClr val="000000"/>
                        </a:solidFill>
                        <a:effectLst/>
                        <a:latin typeface="+mj-lt"/>
                      </a:endParaRPr>
                    </a:p>
                  </a:txBody>
                  <a:tcPr marL="6350" marR="6350" marT="6350" marB="0" anchor="b"/>
                </a:tc>
                <a:tc>
                  <a:txBody>
                    <a:bodyPr/>
                    <a:lstStyle/>
                    <a:p>
                      <a:pPr algn="ctr" fontAlgn="b"/>
                      <a:r>
                        <a:rPr lang="en-US" sz="1400" b="1" u="none" strike="noStrike" dirty="0">
                          <a:effectLst/>
                          <a:latin typeface="+mj-lt"/>
                        </a:rPr>
                        <a:t>11.5%</a:t>
                      </a:r>
                      <a:endParaRPr lang="en-US" sz="1400" b="1" i="0" u="none" strike="noStrike" dirty="0">
                        <a:solidFill>
                          <a:srgbClr val="000000"/>
                        </a:solidFill>
                        <a:effectLst/>
                        <a:latin typeface="+mj-lt"/>
                      </a:endParaRPr>
                    </a:p>
                  </a:txBody>
                  <a:tcPr marL="6350" marR="6350" marT="6350" marB="0" anchor="b"/>
                </a:tc>
                <a:tc>
                  <a:txBody>
                    <a:bodyPr/>
                    <a:lstStyle/>
                    <a:p>
                      <a:pPr algn="ctr" fontAlgn="b"/>
                      <a:r>
                        <a:rPr lang="en-US" sz="1400" b="1" u="none" strike="noStrike" dirty="0">
                          <a:effectLst/>
                          <a:latin typeface="+mj-lt"/>
                        </a:rPr>
                        <a:t>12.1%</a:t>
                      </a:r>
                      <a:endParaRPr lang="en-US" sz="1400" b="1" i="0" u="none" strike="noStrike" dirty="0">
                        <a:solidFill>
                          <a:srgbClr val="000000"/>
                        </a:solidFill>
                        <a:effectLst/>
                        <a:latin typeface="+mj-lt"/>
                      </a:endParaRPr>
                    </a:p>
                  </a:txBody>
                  <a:tcPr marL="6350" marR="6350" marT="6350" marB="0" anchor="b"/>
                </a:tc>
                <a:tc>
                  <a:txBody>
                    <a:bodyPr/>
                    <a:lstStyle/>
                    <a:p>
                      <a:pPr algn="ctr" fontAlgn="b"/>
                      <a:r>
                        <a:rPr lang="en-US" sz="1400" b="1" u="none" strike="noStrike" dirty="0">
                          <a:effectLst/>
                          <a:latin typeface="+mj-lt"/>
                        </a:rPr>
                        <a:t>16.0%</a:t>
                      </a:r>
                      <a:endParaRPr lang="en-US" sz="1400" b="1" i="0" u="none" strike="noStrike" dirty="0">
                        <a:solidFill>
                          <a:srgbClr val="000000"/>
                        </a:solidFill>
                        <a:effectLst/>
                        <a:latin typeface="+mj-lt"/>
                      </a:endParaRPr>
                    </a:p>
                  </a:txBody>
                  <a:tcPr marL="6350" marR="6350" marT="6350" marB="0" anchor="b"/>
                </a:tc>
                <a:extLst>
                  <a:ext uri="{0D108BD9-81ED-4DB2-BD59-A6C34878D82A}">
                    <a16:rowId xmlns:a16="http://schemas.microsoft.com/office/drawing/2014/main" val="4046223083"/>
                  </a:ext>
                </a:extLst>
              </a:tr>
              <a:tr h="201127">
                <a:tc>
                  <a:txBody>
                    <a:bodyPr/>
                    <a:lstStyle/>
                    <a:p>
                      <a:pPr algn="ctr" fontAlgn="b"/>
                      <a:r>
                        <a:rPr lang="en-US" sz="1400" b="1" u="none" strike="noStrike" dirty="0">
                          <a:effectLst/>
                          <a:latin typeface="+mj-lt"/>
                        </a:rPr>
                        <a:t>Marketing</a:t>
                      </a:r>
                      <a:endParaRPr lang="en-US" sz="1400" b="1" i="0" u="none" strike="noStrike" dirty="0">
                        <a:solidFill>
                          <a:srgbClr val="000000"/>
                        </a:solidFill>
                        <a:effectLst/>
                        <a:latin typeface="+mj-lt"/>
                      </a:endParaRPr>
                    </a:p>
                  </a:txBody>
                  <a:tcPr marL="6350" marR="6350" marT="6350" marB="0" anchor="b"/>
                </a:tc>
                <a:tc>
                  <a:txBody>
                    <a:bodyPr/>
                    <a:lstStyle/>
                    <a:p>
                      <a:pPr algn="ctr" fontAlgn="b"/>
                      <a:r>
                        <a:rPr lang="en-US" sz="1400" b="1" u="none" strike="noStrike" dirty="0">
                          <a:effectLst/>
                          <a:latin typeface="+mj-lt"/>
                        </a:rPr>
                        <a:t>3.9%</a:t>
                      </a:r>
                      <a:endParaRPr lang="en-US" sz="1400" b="1" i="0" u="none" strike="noStrike" dirty="0">
                        <a:solidFill>
                          <a:srgbClr val="000000"/>
                        </a:solidFill>
                        <a:effectLst/>
                        <a:latin typeface="+mj-lt"/>
                      </a:endParaRPr>
                    </a:p>
                  </a:txBody>
                  <a:tcPr marL="6350" marR="6350" marT="6350" marB="0" anchor="b"/>
                </a:tc>
                <a:tc>
                  <a:txBody>
                    <a:bodyPr/>
                    <a:lstStyle/>
                    <a:p>
                      <a:pPr algn="ctr" fontAlgn="b"/>
                      <a:r>
                        <a:rPr lang="en-US" sz="1400" b="1" u="none" strike="noStrike" dirty="0">
                          <a:effectLst/>
                          <a:latin typeface="+mj-lt"/>
                        </a:rPr>
                        <a:t>4.2%</a:t>
                      </a:r>
                      <a:endParaRPr lang="en-US" sz="1400" b="1" i="0" u="none" strike="noStrike" dirty="0">
                        <a:solidFill>
                          <a:srgbClr val="000000"/>
                        </a:solidFill>
                        <a:effectLst/>
                        <a:latin typeface="+mj-lt"/>
                      </a:endParaRPr>
                    </a:p>
                  </a:txBody>
                  <a:tcPr marL="6350" marR="6350" marT="6350" marB="0" anchor="b"/>
                </a:tc>
                <a:tc>
                  <a:txBody>
                    <a:bodyPr/>
                    <a:lstStyle/>
                    <a:p>
                      <a:pPr algn="ctr" fontAlgn="b"/>
                      <a:r>
                        <a:rPr lang="en-US" sz="1400" b="1" u="none" strike="noStrike" dirty="0">
                          <a:effectLst/>
                          <a:latin typeface="+mj-lt"/>
                        </a:rPr>
                        <a:t>4.9%</a:t>
                      </a:r>
                      <a:endParaRPr lang="en-US" sz="1400" b="1" i="0" u="none" strike="noStrike" dirty="0">
                        <a:solidFill>
                          <a:srgbClr val="000000"/>
                        </a:solidFill>
                        <a:effectLst/>
                        <a:latin typeface="+mj-lt"/>
                      </a:endParaRPr>
                    </a:p>
                  </a:txBody>
                  <a:tcPr marL="6350" marR="6350" marT="6350" marB="0" anchor="b"/>
                </a:tc>
                <a:tc>
                  <a:txBody>
                    <a:bodyPr/>
                    <a:lstStyle/>
                    <a:p>
                      <a:pPr algn="ctr" fontAlgn="b"/>
                      <a:r>
                        <a:rPr lang="en-US" sz="1400" b="1" u="none" strike="noStrike" dirty="0">
                          <a:effectLst/>
                          <a:latin typeface="+mj-lt"/>
                        </a:rPr>
                        <a:t>6.9%</a:t>
                      </a:r>
                      <a:endParaRPr lang="en-US" sz="1400" b="1" i="0" u="none" strike="noStrike" dirty="0">
                        <a:solidFill>
                          <a:srgbClr val="000000"/>
                        </a:solidFill>
                        <a:effectLst/>
                        <a:latin typeface="+mj-lt"/>
                      </a:endParaRPr>
                    </a:p>
                  </a:txBody>
                  <a:tcPr marL="6350" marR="6350" marT="6350" marB="0" anchor="b"/>
                </a:tc>
                <a:extLst>
                  <a:ext uri="{0D108BD9-81ED-4DB2-BD59-A6C34878D82A}">
                    <a16:rowId xmlns:a16="http://schemas.microsoft.com/office/drawing/2014/main" val="3988231757"/>
                  </a:ext>
                </a:extLst>
              </a:tr>
              <a:tr h="201127">
                <a:tc>
                  <a:txBody>
                    <a:bodyPr/>
                    <a:lstStyle/>
                    <a:p>
                      <a:pPr algn="ctr" fontAlgn="b"/>
                      <a:r>
                        <a:rPr lang="en-US" sz="1400" b="1" u="none" strike="noStrike" dirty="0">
                          <a:effectLst/>
                          <a:latin typeface="+mj-lt"/>
                        </a:rPr>
                        <a:t>Technology</a:t>
                      </a:r>
                      <a:endParaRPr lang="en-US" sz="1400" b="1" i="0" u="none" strike="noStrike" dirty="0">
                        <a:solidFill>
                          <a:srgbClr val="000000"/>
                        </a:solidFill>
                        <a:effectLst/>
                        <a:latin typeface="+mj-lt"/>
                      </a:endParaRPr>
                    </a:p>
                  </a:txBody>
                  <a:tcPr marL="6350" marR="6350" marT="6350" marB="0" anchor="b"/>
                </a:tc>
                <a:tc>
                  <a:txBody>
                    <a:bodyPr/>
                    <a:lstStyle/>
                    <a:p>
                      <a:pPr algn="ctr" fontAlgn="b"/>
                      <a:r>
                        <a:rPr lang="en-US" sz="1400" b="1" u="none" strike="noStrike" dirty="0">
                          <a:effectLst/>
                          <a:latin typeface="+mj-lt"/>
                        </a:rPr>
                        <a:t>7.5%</a:t>
                      </a:r>
                      <a:endParaRPr lang="en-US" sz="1400" b="1" i="0" u="none" strike="noStrike" dirty="0">
                        <a:solidFill>
                          <a:srgbClr val="000000"/>
                        </a:solidFill>
                        <a:effectLst/>
                        <a:latin typeface="+mj-lt"/>
                      </a:endParaRPr>
                    </a:p>
                  </a:txBody>
                  <a:tcPr marL="6350" marR="6350" marT="6350" marB="0" anchor="b"/>
                </a:tc>
                <a:tc>
                  <a:txBody>
                    <a:bodyPr/>
                    <a:lstStyle/>
                    <a:p>
                      <a:pPr algn="ctr" fontAlgn="b"/>
                      <a:r>
                        <a:rPr lang="en-US" sz="1400" b="1" u="none" strike="noStrike" dirty="0">
                          <a:effectLst/>
                          <a:latin typeface="+mj-lt"/>
                        </a:rPr>
                        <a:t>8.8%</a:t>
                      </a:r>
                      <a:endParaRPr lang="en-US" sz="1400" b="1" i="0" u="none" strike="noStrike" dirty="0">
                        <a:solidFill>
                          <a:srgbClr val="000000"/>
                        </a:solidFill>
                        <a:effectLst/>
                        <a:latin typeface="+mj-lt"/>
                      </a:endParaRPr>
                    </a:p>
                  </a:txBody>
                  <a:tcPr marL="6350" marR="6350" marT="6350" marB="0" anchor="b"/>
                </a:tc>
                <a:tc>
                  <a:txBody>
                    <a:bodyPr/>
                    <a:lstStyle/>
                    <a:p>
                      <a:pPr algn="ctr" fontAlgn="b"/>
                      <a:r>
                        <a:rPr lang="en-US" sz="1400" b="1" u="none" strike="noStrike" dirty="0">
                          <a:effectLst/>
                          <a:latin typeface="+mj-lt"/>
                        </a:rPr>
                        <a:t>10.4%</a:t>
                      </a:r>
                      <a:endParaRPr lang="en-US" sz="1400" b="1" i="0" u="none" strike="noStrike" dirty="0">
                        <a:solidFill>
                          <a:srgbClr val="000000"/>
                        </a:solidFill>
                        <a:effectLst/>
                        <a:latin typeface="+mj-lt"/>
                      </a:endParaRPr>
                    </a:p>
                  </a:txBody>
                  <a:tcPr marL="6350" marR="6350" marT="6350" marB="0" anchor="b"/>
                </a:tc>
                <a:tc>
                  <a:txBody>
                    <a:bodyPr/>
                    <a:lstStyle/>
                    <a:p>
                      <a:pPr algn="ctr" fontAlgn="b"/>
                      <a:r>
                        <a:rPr lang="en-US" sz="1400" b="1" u="none" strike="noStrike" dirty="0">
                          <a:effectLst/>
                          <a:latin typeface="+mj-lt"/>
                        </a:rPr>
                        <a:t>11.9%</a:t>
                      </a:r>
                      <a:endParaRPr lang="en-US" sz="1400" b="1" i="0" u="none" strike="noStrike" dirty="0">
                        <a:solidFill>
                          <a:srgbClr val="000000"/>
                        </a:solidFill>
                        <a:effectLst/>
                        <a:latin typeface="+mj-lt"/>
                      </a:endParaRPr>
                    </a:p>
                  </a:txBody>
                  <a:tcPr marL="6350" marR="6350" marT="6350" marB="0" anchor="b"/>
                </a:tc>
                <a:extLst>
                  <a:ext uri="{0D108BD9-81ED-4DB2-BD59-A6C34878D82A}">
                    <a16:rowId xmlns:a16="http://schemas.microsoft.com/office/drawing/2014/main" val="1272219062"/>
                  </a:ext>
                </a:extLst>
              </a:tr>
              <a:tr h="201127">
                <a:tc>
                  <a:txBody>
                    <a:bodyPr/>
                    <a:lstStyle/>
                    <a:p>
                      <a:pPr algn="ctr" fontAlgn="b"/>
                      <a:r>
                        <a:rPr lang="en-US" sz="1400" b="1" u="none" strike="noStrike" dirty="0">
                          <a:effectLst/>
                          <a:latin typeface="+mj-lt"/>
                        </a:rPr>
                        <a:t>G&amp;A</a:t>
                      </a:r>
                      <a:endParaRPr lang="en-US" sz="1400" b="1" i="0" u="none" strike="noStrike" dirty="0">
                        <a:solidFill>
                          <a:srgbClr val="000000"/>
                        </a:solidFill>
                        <a:effectLst/>
                        <a:latin typeface="+mj-lt"/>
                      </a:endParaRPr>
                    </a:p>
                  </a:txBody>
                  <a:tcPr marL="6350" marR="6350" marT="6350" marB="0" anchor="b"/>
                </a:tc>
                <a:tc>
                  <a:txBody>
                    <a:bodyPr/>
                    <a:lstStyle/>
                    <a:p>
                      <a:pPr algn="ctr" fontAlgn="b"/>
                      <a:r>
                        <a:rPr lang="en-US" sz="1400" b="1" u="none" strike="noStrike" dirty="0">
                          <a:effectLst/>
                          <a:latin typeface="+mj-lt"/>
                        </a:rPr>
                        <a:t>1.5%</a:t>
                      </a:r>
                      <a:endParaRPr lang="en-US" sz="1400" b="1" i="0" u="none" strike="noStrike" dirty="0">
                        <a:solidFill>
                          <a:srgbClr val="000000"/>
                        </a:solidFill>
                        <a:effectLst/>
                        <a:latin typeface="+mj-lt"/>
                      </a:endParaRPr>
                    </a:p>
                  </a:txBody>
                  <a:tcPr marL="6350" marR="6350" marT="6350" marB="0" anchor="b"/>
                </a:tc>
                <a:tc>
                  <a:txBody>
                    <a:bodyPr/>
                    <a:lstStyle/>
                    <a:p>
                      <a:pPr algn="ctr" fontAlgn="b"/>
                      <a:r>
                        <a:rPr lang="en-US" sz="1400" b="1" u="none" strike="noStrike" dirty="0">
                          <a:effectLst/>
                          <a:latin typeface="+mj-lt"/>
                        </a:rPr>
                        <a:t>1.5%</a:t>
                      </a:r>
                      <a:endParaRPr lang="en-US" sz="1400" b="1" i="0" u="none" strike="noStrike" dirty="0">
                        <a:solidFill>
                          <a:srgbClr val="000000"/>
                        </a:solidFill>
                        <a:effectLst/>
                        <a:latin typeface="+mj-lt"/>
                      </a:endParaRPr>
                    </a:p>
                  </a:txBody>
                  <a:tcPr marL="6350" marR="6350" marT="6350" marB="0" anchor="b"/>
                </a:tc>
                <a:tc>
                  <a:txBody>
                    <a:bodyPr/>
                    <a:lstStyle/>
                    <a:p>
                      <a:pPr algn="ctr" fontAlgn="b"/>
                      <a:r>
                        <a:rPr lang="en-US" sz="1400" b="1" u="none" strike="noStrike" dirty="0">
                          <a:effectLst/>
                          <a:latin typeface="+mj-lt"/>
                        </a:rPr>
                        <a:t>1.7%</a:t>
                      </a:r>
                      <a:endParaRPr lang="en-US" sz="1400" b="1" i="0" u="none" strike="noStrike" dirty="0">
                        <a:solidFill>
                          <a:srgbClr val="000000"/>
                        </a:solidFill>
                        <a:effectLst/>
                        <a:latin typeface="+mj-lt"/>
                      </a:endParaRPr>
                    </a:p>
                  </a:txBody>
                  <a:tcPr marL="6350" marR="6350" marT="6350" marB="0" anchor="b"/>
                </a:tc>
                <a:tc>
                  <a:txBody>
                    <a:bodyPr/>
                    <a:lstStyle/>
                    <a:p>
                      <a:pPr algn="ctr" fontAlgn="b"/>
                      <a:r>
                        <a:rPr lang="en-US" sz="1400" b="1" u="none" strike="noStrike" dirty="0">
                          <a:effectLst/>
                          <a:latin typeface="+mj-lt"/>
                        </a:rPr>
                        <a:t>1.9%</a:t>
                      </a:r>
                      <a:endParaRPr lang="en-US" sz="1400" b="1" i="0" u="none" strike="noStrike" dirty="0">
                        <a:solidFill>
                          <a:srgbClr val="000000"/>
                        </a:solidFill>
                        <a:effectLst/>
                        <a:latin typeface="+mj-lt"/>
                      </a:endParaRPr>
                    </a:p>
                  </a:txBody>
                  <a:tcPr marL="6350" marR="6350" marT="6350" marB="0" anchor="b"/>
                </a:tc>
                <a:extLst>
                  <a:ext uri="{0D108BD9-81ED-4DB2-BD59-A6C34878D82A}">
                    <a16:rowId xmlns:a16="http://schemas.microsoft.com/office/drawing/2014/main" val="3310909376"/>
                  </a:ext>
                </a:extLst>
              </a:tr>
              <a:tr h="201127">
                <a:tc>
                  <a:txBody>
                    <a:bodyPr/>
                    <a:lstStyle/>
                    <a:p>
                      <a:pPr algn="ctr" fontAlgn="b"/>
                      <a:r>
                        <a:rPr lang="en-US" sz="1400" b="1" u="none" strike="noStrike" dirty="0">
                          <a:effectLst/>
                          <a:latin typeface="+mj-lt"/>
                        </a:rPr>
                        <a:t>Other Expenses</a:t>
                      </a:r>
                      <a:endParaRPr lang="en-US" sz="1400" b="1" i="0" u="none" strike="noStrike" dirty="0">
                        <a:solidFill>
                          <a:srgbClr val="000000"/>
                        </a:solidFill>
                        <a:effectLst/>
                        <a:latin typeface="+mj-lt"/>
                      </a:endParaRPr>
                    </a:p>
                  </a:txBody>
                  <a:tcPr marL="6350" marR="6350" marT="6350" marB="0" anchor="b"/>
                </a:tc>
                <a:tc>
                  <a:txBody>
                    <a:bodyPr/>
                    <a:lstStyle/>
                    <a:p>
                      <a:pPr algn="ctr" fontAlgn="b"/>
                      <a:r>
                        <a:rPr lang="en-US" sz="1400" b="1" u="none" strike="noStrike" dirty="0">
                          <a:effectLst/>
                          <a:latin typeface="+mj-lt"/>
                        </a:rPr>
                        <a:t>0.3%</a:t>
                      </a:r>
                      <a:endParaRPr lang="en-US" sz="1400" b="1" i="0" u="none" strike="noStrike" dirty="0">
                        <a:solidFill>
                          <a:srgbClr val="000000"/>
                        </a:solidFill>
                        <a:effectLst/>
                        <a:latin typeface="+mj-lt"/>
                      </a:endParaRPr>
                    </a:p>
                  </a:txBody>
                  <a:tcPr marL="6350" marR="6350" marT="6350" marB="0" anchor="b"/>
                </a:tc>
                <a:tc>
                  <a:txBody>
                    <a:bodyPr/>
                    <a:lstStyle/>
                    <a:p>
                      <a:pPr algn="ctr" fontAlgn="b"/>
                      <a:r>
                        <a:rPr lang="en-US" sz="1400" b="1" u="none" strike="noStrike" dirty="0">
                          <a:effectLst/>
                          <a:latin typeface="+mj-lt"/>
                        </a:rPr>
                        <a:t>0.2%</a:t>
                      </a:r>
                      <a:endParaRPr lang="en-US" sz="1400" b="1" i="0" u="none" strike="noStrike" dirty="0">
                        <a:solidFill>
                          <a:srgbClr val="000000"/>
                        </a:solidFill>
                        <a:effectLst/>
                        <a:latin typeface="+mj-lt"/>
                      </a:endParaRPr>
                    </a:p>
                  </a:txBody>
                  <a:tcPr marL="6350" marR="6350" marT="6350" marB="0" anchor="b"/>
                </a:tc>
                <a:tc>
                  <a:txBody>
                    <a:bodyPr/>
                    <a:lstStyle/>
                    <a:p>
                      <a:pPr algn="ctr" fontAlgn="b"/>
                      <a:r>
                        <a:rPr lang="en-US" sz="1400" b="1" u="none" strike="noStrike" dirty="0">
                          <a:effectLst/>
                          <a:latin typeface="+mj-lt"/>
                        </a:rPr>
                        <a:t>0.1%</a:t>
                      </a:r>
                      <a:endParaRPr lang="en-US" sz="1400" b="1" i="0" u="none" strike="noStrike" dirty="0">
                        <a:solidFill>
                          <a:srgbClr val="000000"/>
                        </a:solidFill>
                        <a:effectLst/>
                        <a:latin typeface="+mj-lt"/>
                      </a:endParaRPr>
                    </a:p>
                  </a:txBody>
                  <a:tcPr marL="6350" marR="6350" marT="6350" marB="0" anchor="b"/>
                </a:tc>
                <a:tc>
                  <a:txBody>
                    <a:bodyPr/>
                    <a:lstStyle/>
                    <a:p>
                      <a:pPr algn="ctr" fontAlgn="b"/>
                      <a:r>
                        <a:rPr lang="en-US" sz="1400" b="1" u="none" strike="noStrike" dirty="0">
                          <a:effectLst/>
                          <a:latin typeface="+mj-lt"/>
                        </a:rPr>
                        <a:t>0.0%</a:t>
                      </a:r>
                      <a:endParaRPr lang="en-US" sz="1400" b="1" i="0" u="none" strike="noStrike" dirty="0">
                        <a:solidFill>
                          <a:srgbClr val="000000"/>
                        </a:solidFill>
                        <a:effectLst/>
                        <a:latin typeface="+mj-lt"/>
                      </a:endParaRPr>
                    </a:p>
                  </a:txBody>
                  <a:tcPr marL="6350" marR="6350" marT="6350" marB="0" anchor="b"/>
                </a:tc>
                <a:extLst>
                  <a:ext uri="{0D108BD9-81ED-4DB2-BD59-A6C34878D82A}">
                    <a16:rowId xmlns:a16="http://schemas.microsoft.com/office/drawing/2014/main" val="976226952"/>
                  </a:ext>
                </a:extLst>
              </a:tr>
              <a:tr h="201127">
                <a:tc>
                  <a:txBody>
                    <a:bodyPr/>
                    <a:lstStyle/>
                    <a:p>
                      <a:pPr algn="ctr" fontAlgn="b"/>
                      <a:r>
                        <a:rPr lang="en-US" sz="1400" b="1" u="none" strike="noStrike" dirty="0">
                          <a:effectLst/>
                          <a:latin typeface="+mj-lt"/>
                        </a:rPr>
                        <a:t>Income from operations</a:t>
                      </a:r>
                      <a:endParaRPr lang="en-US" sz="1400" b="1" i="0" u="none" strike="noStrike" dirty="0">
                        <a:solidFill>
                          <a:srgbClr val="000000"/>
                        </a:solidFill>
                        <a:effectLst/>
                        <a:latin typeface="+mj-lt"/>
                      </a:endParaRPr>
                    </a:p>
                  </a:txBody>
                  <a:tcPr marL="6350" marR="6350" marT="6350" marB="0" anchor="b"/>
                </a:tc>
                <a:tc>
                  <a:txBody>
                    <a:bodyPr/>
                    <a:lstStyle/>
                    <a:p>
                      <a:pPr algn="ctr" fontAlgn="b"/>
                      <a:r>
                        <a:rPr lang="en-US" sz="1400" b="1" u="none" strike="noStrike" dirty="0">
                          <a:effectLst/>
                          <a:latin typeface="+mj-lt"/>
                        </a:rPr>
                        <a:t>1.1%</a:t>
                      </a:r>
                      <a:endParaRPr lang="en-US" sz="1400" b="1" i="0" u="none" strike="noStrike" dirty="0">
                        <a:solidFill>
                          <a:srgbClr val="000000"/>
                        </a:solidFill>
                        <a:effectLst/>
                        <a:latin typeface="+mj-lt"/>
                      </a:endParaRPr>
                    </a:p>
                  </a:txBody>
                  <a:tcPr marL="6350" marR="6350" marT="6350" marB="0" anchor="b"/>
                </a:tc>
                <a:tc>
                  <a:txBody>
                    <a:bodyPr/>
                    <a:lstStyle/>
                    <a:p>
                      <a:pPr algn="ctr" fontAlgn="b"/>
                      <a:r>
                        <a:rPr lang="en-US" sz="1400" b="1" u="none" strike="noStrike" dirty="0">
                          <a:effectLst/>
                          <a:latin typeface="+mj-lt"/>
                        </a:rPr>
                        <a:t>1.0%</a:t>
                      </a:r>
                      <a:endParaRPr lang="en-US" sz="1400" b="1" i="0" u="none" strike="noStrike" dirty="0">
                        <a:solidFill>
                          <a:srgbClr val="000000"/>
                        </a:solidFill>
                        <a:effectLst/>
                        <a:latin typeface="+mj-lt"/>
                      </a:endParaRPr>
                    </a:p>
                  </a:txBody>
                  <a:tcPr marL="6350" marR="6350" marT="6350" marB="0" anchor="b"/>
                </a:tc>
                <a:tc>
                  <a:txBody>
                    <a:bodyPr/>
                    <a:lstStyle/>
                    <a:p>
                      <a:pPr algn="ctr" fontAlgn="b"/>
                      <a:r>
                        <a:rPr lang="en-US" sz="1400" b="1" u="none" strike="noStrike" dirty="0">
                          <a:effectLst/>
                          <a:latin typeface="+mj-lt"/>
                        </a:rPr>
                        <a:t>0.2%</a:t>
                      </a:r>
                      <a:endParaRPr lang="en-US" sz="1400" b="1" i="0" u="none" strike="noStrike" dirty="0">
                        <a:solidFill>
                          <a:srgbClr val="000000"/>
                        </a:solidFill>
                        <a:effectLst/>
                        <a:latin typeface="+mj-lt"/>
                      </a:endParaRPr>
                    </a:p>
                  </a:txBody>
                  <a:tcPr marL="6350" marR="6350" marT="6350" marB="0" anchor="b"/>
                </a:tc>
                <a:tc>
                  <a:txBody>
                    <a:bodyPr/>
                    <a:lstStyle/>
                    <a:p>
                      <a:pPr algn="ctr" fontAlgn="b"/>
                      <a:r>
                        <a:rPr lang="en-US" sz="1400" b="1" u="none" strike="noStrike" dirty="0">
                          <a:effectLst/>
                          <a:latin typeface="+mj-lt"/>
                        </a:rPr>
                        <a:t>5.3%</a:t>
                      </a:r>
                      <a:endParaRPr lang="en-US" sz="1400" b="1" i="0" u="none" strike="noStrike" dirty="0">
                        <a:solidFill>
                          <a:srgbClr val="000000"/>
                        </a:solidFill>
                        <a:effectLst/>
                        <a:latin typeface="+mj-lt"/>
                      </a:endParaRPr>
                    </a:p>
                  </a:txBody>
                  <a:tcPr marL="6350" marR="6350" marT="6350" marB="0" anchor="b"/>
                </a:tc>
                <a:extLst>
                  <a:ext uri="{0D108BD9-81ED-4DB2-BD59-A6C34878D82A}">
                    <a16:rowId xmlns:a16="http://schemas.microsoft.com/office/drawing/2014/main" val="1470899530"/>
                  </a:ext>
                </a:extLst>
              </a:tr>
              <a:tr h="201127">
                <a:tc>
                  <a:txBody>
                    <a:bodyPr/>
                    <a:lstStyle/>
                    <a:p>
                      <a:pPr algn="ctr" fontAlgn="b"/>
                      <a:r>
                        <a:rPr lang="en-US" sz="1400" b="1" u="none" strike="noStrike" dirty="0">
                          <a:effectLst/>
                          <a:latin typeface="+mj-lt"/>
                        </a:rPr>
                        <a:t>Net income (loss)</a:t>
                      </a:r>
                      <a:endParaRPr lang="en-US" sz="1400" b="1" i="0" u="none" strike="noStrike" dirty="0">
                        <a:solidFill>
                          <a:srgbClr val="000000"/>
                        </a:solidFill>
                        <a:effectLst/>
                        <a:latin typeface="+mj-lt"/>
                      </a:endParaRPr>
                    </a:p>
                  </a:txBody>
                  <a:tcPr marL="6350" marR="6350" marT="6350" marB="0" anchor="b"/>
                </a:tc>
                <a:tc>
                  <a:txBody>
                    <a:bodyPr/>
                    <a:lstStyle/>
                    <a:p>
                      <a:pPr algn="ctr" fontAlgn="b"/>
                      <a:r>
                        <a:rPr lang="en-US" sz="1400" b="1" u="none" strike="noStrike" dirty="0">
                          <a:effectLst/>
                          <a:latin typeface="+mj-lt"/>
                        </a:rPr>
                        <a:t>-0.1%</a:t>
                      </a:r>
                      <a:endParaRPr lang="en-US" sz="1400" b="1" i="0" u="none" strike="noStrike" dirty="0">
                        <a:solidFill>
                          <a:srgbClr val="000000"/>
                        </a:solidFill>
                        <a:effectLst/>
                        <a:latin typeface="+mj-lt"/>
                      </a:endParaRPr>
                    </a:p>
                  </a:txBody>
                  <a:tcPr marL="6350" marR="6350" marT="6350" marB="0" anchor="b"/>
                </a:tc>
                <a:tc>
                  <a:txBody>
                    <a:bodyPr/>
                    <a:lstStyle/>
                    <a:p>
                      <a:pPr algn="ctr" fontAlgn="b"/>
                      <a:r>
                        <a:rPr lang="en-US" sz="1400" b="1" u="none" strike="noStrike" dirty="0">
                          <a:effectLst/>
                          <a:latin typeface="+mj-lt"/>
                        </a:rPr>
                        <a:t>0.4%</a:t>
                      </a:r>
                      <a:endParaRPr lang="en-US" sz="1400" b="1" i="0" u="none" strike="noStrike" dirty="0">
                        <a:solidFill>
                          <a:srgbClr val="000000"/>
                        </a:solidFill>
                        <a:effectLst/>
                        <a:latin typeface="+mj-lt"/>
                      </a:endParaRPr>
                    </a:p>
                  </a:txBody>
                  <a:tcPr marL="6350" marR="6350" marT="6350" marB="0" anchor="b"/>
                </a:tc>
                <a:tc>
                  <a:txBody>
                    <a:bodyPr/>
                    <a:lstStyle/>
                    <a:p>
                      <a:pPr algn="ctr" fontAlgn="b"/>
                      <a:r>
                        <a:rPr lang="en-US" sz="1400" b="1" u="none" strike="noStrike" dirty="0">
                          <a:effectLst/>
                          <a:latin typeface="+mj-lt"/>
                        </a:rPr>
                        <a:t>-0.3%</a:t>
                      </a:r>
                      <a:endParaRPr lang="en-US" sz="1400" b="1" i="0" u="none" strike="noStrike" dirty="0">
                        <a:solidFill>
                          <a:srgbClr val="000000"/>
                        </a:solidFill>
                        <a:effectLst/>
                        <a:latin typeface="+mj-lt"/>
                      </a:endParaRPr>
                    </a:p>
                  </a:txBody>
                  <a:tcPr marL="6350" marR="6350" marT="6350" marB="0" anchor="b"/>
                </a:tc>
                <a:tc>
                  <a:txBody>
                    <a:bodyPr/>
                    <a:lstStyle/>
                    <a:p>
                      <a:pPr algn="ctr" fontAlgn="b"/>
                      <a:r>
                        <a:rPr lang="en-US" sz="1400" b="1" u="none" strike="noStrike" dirty="0">
                          <a:effectLst/>
                          <a:latin typeface="+mj-lt"/>
                        </a:rPr>
                        <a:t>7.1%</a:t>
                      </a:r>
                      <a:endParaRPr lang="en-US" sz="1400" b="1" i="0" u="none" strike="noStrike" dirty="0">
                        <a:solidFill>
                          <a:srgbClr val="000000"/>
                        </a:solidFill>
                        <a:effectLst/>
                        <a:latin typeface="+mj-lt"/>
                      </a:endParaRPr>
                    </a:p>
                  </a:txBody>
                  <a:tcPr marL="6350" marR="6350" marT="6350" marB="0" anchor="b"/>
                </a:tc>
                <a:extLst>
                  <a:ext uri="{0D108BD9-81ED-4DB2-BD59-A6C34878D82A}">
                    <a16:rowId xmlns:a16="http://schemas.microsoft.com/office/drawing/2014/main" val="2888891462"/>
                  </a:ext>
                </a:extLst>
              </a:tr>
            </a:tbl>
          </a:graphicData>
        </a:graphic>
      </p:graphicFrame>
      <p:sp>
        <p:nvSpPr>
          <p:cNvPr id="13" name="Rectangle 12">
            <a:extLst>
              <a:ext uri="{FF2B5EF4-FFF2-40B4-BE49-F238E27FC236}">
                <a16:creationId xmlns:a16="http://schemas.microsoft.com/office/drawing/2014/main" id="{41E0AF74-7631-4E1F-9F46-654D9F6C8D87}"/>
              </a:ext>
            </a:extLst>
          </p:cNvPr>
          <p:cNvSpPr/>
          <p:nvPr/>
        </p:nvSpPr>
        <p:spPr>
          <a:xfrm>
            <a:off x="7485143" y="4200027"/>
            <a:ext cx="2614354" cy="363020"/>
          </a:xfrm>
          <a:prstGeom prst="rect">
            <a:avLst/>
          </a:prstGeom>
          <a:noFill/>
          <a:ln w="381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dirty="0"/>
          </a:p>
        </p:txBody>
      </p:sp>
      <p:sp>
        <p:nvSpPr>
          <p:cNvPr id="14" name="Rectangle 13">
            <a:extLst>
              <a:ext uri="{FF2B5EF4-FFF2-40B4-BE49-F238E27FC236}">
                <a16:creationId xmlns:a16="http://schemas.microsoft.com/office/drawing/2014/main" id="{7B818705-7384-4552-BAAC-08449D9885B1}"/>
              </a:ext>
            </a:extLst>
          </p:cNvPr>
          <p:cNvSpPr/>
          <p:nvPr/>
        </p:nvSpPr>
        <p:spPr>
          <a:xfrm>
            <a:off x="7510829" y="1361347"/>
            <a:ext cx="2614354" cy="363020"/>
          </a:xfrm>
          <a:prstGeom prst="rect">
            <a:avLst/>
          </a:prstGeom>
          <a:noFill/>
          <a:ln w="381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dirty="0"/>
          </a:p>
        </p:txBody>
      </p:sp>
      <p:sp>
        <p:nvSpPr>
          <p:cNvPr id="15" name="Rectangle 14">
            <a:extLst>
              <a:ext uri="{FF2B5EF4-FFF2-40B4-BE49-F238E27FC236}">
                <a16:creationId xmlns:a16="http://schemas.microsoft.com/office/drawing/2014/main" id="{0ADB0724-B5DE-4410-9B8A-4D44D201C30F}"/>
              </a:ext>
            </a:extLst>
          </p:cNvPr>
          <p:cNvSpPr/>
          <p:nvPr/>
        </p:nvSpPr>
        <p:spPr>
          <a:xfrm>
            <a:off x="7485143" y="4977916"/>
            <a:ext cx="2614354" cy="264405"/>
          </a:xfrm>
          <a:prstGeom prst="rect">
            <a:avLst/>
          </a:prstGeom>
          <a:noFill/>
          <a:ln w="381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dirty="0"/>
          </a:p>
        </p:txBody>
      </p:sp>
      <p:sp>
        <p:nvSpPr>
          <p:cNvPr id="8" name="Rectangle 7">
            <a:extLst>
              <a:ext uri="{FF2B5EF4-FFF2-40B4-BE49-F238E27FC236}">
                <a16:creationId xmlns:a16="http://schemas.microsoft.com/office/drawing/2014/main" id="{09979EE2-B937-460C-8639-17F99761FAFE}"/>
              </a:ext>
            </a:extLst>
          </p:cNvPr>
          <p:cNvSpPr/>
          <p:nvPr/>
        </p:nvSpPr>
        <p:spPr>
          <a:xfrm>
            <a:off x="8516595" y="924675"/>
            <a:ext cx="1706192" cy="5813501"/>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dirty="0"/>
          </a:p>
        </p:txBody>
      </p:sp>
      <p:sp>
        <p:nvSpPr>
          <p:cNvPr id="4" name="Slide Number Placeholder 3">
            <a:extLst>
              <a:ext uri="{FF2B5EF4-FFF2-40B4-BE49-F238E27FC236}">
                <a16:creationId xmlns:a16="http://schemas.microsoft.com/office/drawing/2014/main" id="{2477C166-C818-4908-8F36-A1E9AC7121AF}"/>
              </a:ext>
            </a:extLst>
          </p:cNvPr>
          <p:cNvSpPr>
            <a:spLocks noGrp="1"/>
          </p:cNvSpPr>
          <p:nvPr>
            <p:ph type="sldNum" sz="quarter" idx="12"/>
          </p:nvPr>
        </p:nvSpPr>
        <p:spPr/>
        <p:txBody>
          <a:bodyPr/>
          <a:lstStyle/>
          <a:p>
            <a:pPr lvl="0"/>
            <a:fld id="{6537A761-896E-43B3-B9EB-894236AC1F9A}" type="slidenum">
              <a:rPr lang="en-US" smtClean="0"/>
              <a:t>46</a:t>
            </a:fld>
            <a:endParaRPr lang="en-US" dirty="0"/>
          </a:p>
        </p:txBody>
      </p:sp>
    </p:spTree>
    <p:extLst>
      <p:ext uri="{BB962C8B-B14F-4D97-AF65-F5344CB8AC3E}">
        <p14:creationId xmlns:p14="http://schemas.microsoft.com/office/powerpoint/2010/main" val="17178402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hidden"/>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4" grpId="0" animBg="1"/>
      <p:bldP spid="15" grpId="0" animBg="1"/>
      <p:bldP spid="8" grpId="0" animBg="1"/>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F80D86-1976-4E10-A548-2ED0037D4197}"/>
              </a:ext>
            </a:extLst>
          </p:cNvPr>
          <p:cNvSpPr>
            <a:spLocks noGrp="1"/>
          </p:cNvSpPr>
          <p:nvPr>
            <p:ph type="title"/>
          </p:nvPr>
        </p:nvSpPr>
        <p:spPr/>
        <p:txBody>
          <a:bodyPr/>
          <a:lstStyle/>
          <a:p>
            <a:r>
              <a:rPr lang="en-US" dirty="0"/>
              <a:t>Final Reminders</a:t>
            </a:r>
          </a:p>
        </p:txBody>
      </p:sp>
      <p:sp>
        <p:nvSpPr>
          <p:cNvPr id="3" name="Content Placeholder 2">
            <a:extLst>
              <a:ext uri="{FF2B5EF4-FFF2-40B4-BE49-F238E27FC236}">
                <a16:creationId xmlns:a16="http://schemas.microsoft.com/office/drawing/2014/main" id="{A4F304AE-5452-4C56-A079-E3AA008FDC61}"/>
              </a:ext>
            </a:extLst>
          </p:cNvPr>
          <p:cNvSpPr>
            <a:spLocks noGrp="1"/>
          </p:cNvSpPr>
          <p:nvPr>
            <p:ph idx="1"/>
          </p:nvPr>
        </p:nvSpPr>
        <p:spPr/>
        <p:txBody>
          <a:bodyPr/>
          <a:lstStyle/>
          <a:p>
            <a:r>
              <a:rPr lang="en-US" dirty="0"/>
              <a:t>Pick ratios that make sense based on the company’s industry</a:t>
            </a:r>
          </a:p>
          <a:p>
            <a:r>
              <a:rPr lang="en-US" dirty="0"/>
              <a:t>Look for improvement over time, subject to limitations as the company matures</a:t>
            </a:r>
          </a:p>
          <a:p>
            <a:r>
              <a:rPr lang="en-US" dirty="0"/>
              <a:t>Carefully select peers/aspirants and use benchmarking as one factor in assessing performance</a:t>
            </a:r>
          </a:p>
          <a:p>
            <a:r>
              <a:rPr lang="en-US" dirty="0"/>
              <a:t>Adjust for unusual items</a:t>
            </a:r>
          </a:p>
        </p:txBody>
      </p:sp>
      <p:sp>
        <p:nvSpPr>
          <p:cNvPr id="4" name="Slide Number Placeholder 3">
            <a:extLst>
              <a:ext uri="{FF2B5EF4-FFF2-40B4-BE49-F238E27FC236}">
                <a16:creationId xmlns:a16="http://schemas.microsoft.com/office/drawing/2014/main" id="{7AC2B0CC-CE17-4DA4-95AF-7643CDA4760A}"/>
              </a:ext>
            </a:extLst>
          </p:cNvPr>
          <p:cNvSpPr>
            <a:spLocks noGrp="1"/>
          </p:cNvSpPr>
          <p:nvPr>
            <p:ph type="sldNum" sz="quarter" idx="12"/>
          </p:nvPr>
        </p:nvSpPr>
        <p:spPr/>
        <p:txBody>
          <a:bodyPr/>
          <a:lstStyle/>
          <a:p>
            <a:pPr lvl="0"/>
            <a:fld id="{6537A761-896E-43B3-B9EB-894236AC1F9A}" type="slidenum">
              <a:rPr lang="en-US" smtClean="0"/>
              <a:t>47</a:t>
            </a:fld>
            <a:endParaRPr lang="en-US" dirty="0"/>
          </a:p>
        </p:txBody>
      </p:sp>
    </p:spTree>
    <p:extLst>
      <p:ext uri="{BB962C8B-B14F-4D97-AF65-F5344CB8AC3E}">
        <p14:creationId xmlns:p14="http://schemas.microsoft.com/office/powerpoint/2010/main" val="40926955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32836D09-B6D8-4B87-BBF3-AB93D3E4C5CC}"/>
              </a:ext>
            </a:extLst>
          </p:cNvPr>
          <p:cNvPicPr>
            <a:picLocks noChangeAspect="1"/>
          </p:cNvPicPr>
          <p:nvPr/>
        </p:nvPicPr>
        <p:blipFill>
          <a:blip r:embed="rId3"/>
          <a:stretch>
            <a:fillRect/>
          </a:stretch>
        </p:blipFill>
        <p:spPr>
          <a:xfrm>
            <a:off x="3199694" y="1"/>
            <a:ext cx="9067650" cy="6858000"/>
          </a:xfrm>
          <a:prstGeom prst="rect">
            <a:avLst/>
          </a:prstGeom>
        </p:spPr>
      </p:pic>
      <p:sp>
        <p:nvSpPr>
          <p:cNvPr id="4" name="Title 1">
            <a:extLst>
              <a:ext uri="{FF2B5EF4-FFF2-40B4-BE49-F238E27FC236}">
                <a16:creationId xmlns:a16="http://schemas.microsoft.com/office/drawing/2014/main" id="{21E1BDE2-37B5-45F3-8175-68E881DB3F5B}"/>
              </a:ext>
            </a:extLst>
          </p:cNvPr>
          <p:cNvSpPr>
            <a:spLocks noGrp="1"/>
          </p:cNvSpPr>
          <p:nvPr>
            <p:ph type="title"/>
          </p:nvPr>
        </p:nvSpPr>
        <p:spPr>
          <a:xfrm>
            <a:off x="267128" y="365125"/>
            <a:ext cx="3390472" cy="6492875"/>
          </a:xfrm>
        </p:spPr>
        <p:txBody>
          <a:bodyPr>
            <a:normAutofit/>
          </a:bodyPr>
          <a:lstStyle/>
          <a:p>
            <a:r>
              <a:rPr lang="en-US" dirty="0"/>
              <a:t>What ratios should we use?</a:t>
            </a:r>
            <a:br>
              <a:rPr lang="en-US" dirty="0"/>
            </a:br>
            <a:br>
              <a:rPr lang="en-US" dirty="0"/>
            </a:br>
            <a:r>
              <a:rPr lang="en-US" dirty="0"/>
              <a:t>From a leading Financial Accounting textbook</a:t>
            </a:r>
          </a:p>
        </p:txBody>
      </p:sp>
      <p:sp>
        <p:nvSpPr>
          <p:cNvPr id="2" name="Slide Number Placeholder 1">
            <a:extLst>
              <a:ext uri="{FF2B5EF4-FFF2-40B4-BE49-F238E27FC236}">
                <a16:creationId xmlns:a16="http://schemas.microsoft.com/office/drawing/2014/main" id="{6BB63152-B9D2-40A0-B0D4-0E877EC70CD0}"/>
              </a:ext>
            </a:extLst>
          </p:cNvPr>
          <p:cNvSpPr>
            <a:spLocks noGrp="1"/>
          </p:cNvSpPr>
          <p:nvPr>
            <p:ph type="sldNum" sz="quarter" idx="12"/>
          </p:nvPr>
        </p:nvSpPr>
        <p:spPr/>
        <p:txBody>
          <a:bodyPr/>
          <a:lstStyle/>
          <a:p>
            <a:pPr lvl="0"/>
            <a:fld id="{B4DF8DBA-3E62-48D5-BBD5-4F51E5AA956A}" type="slidenum">
              <a:rPr lang="en-US" smtClean="0"/>
              <a:t>5</a:t>
            </a:fld>
            <a:endParaRPr lang="en-US" dirty="0"/>
          </a:p>
        </p:txBody>
      </p:sp>
    </p:spTree>
    <p:extLst>
      <p:ext uri="{BB962C8B-B14F-4D97-AF65-F5344CB8AC3E}">
        <p14:creationId xmlns:p14="http://schemas.microsoft.com/office/powerpoint/2010/main" val="108878645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00D236-BE84-4C70-8D96-979A19CAC88D}"/>
              </a:ext>
            </a:extLst>
          </p:cNvPr>
          <p:cNvSpPr>
            <a:spLocks noGrp="1"/>
          </p:cNvSpPr>
          <p:nvPr>
            <p:ph type="title"/>
          </p:nvPr>
        </p:nvSpPr>
        <p:spPr/>
        <p:txBody>
          <a:bodyPr/>
          <a:lstStyle/>
          <a:p>
            <a:r>
              <a:rPr lang="en-US" dirty="0"/>
              <a:t>What is your favorite financial ratio and why?</a:t>
            </a:r>
          </a:p>
        </p:txBody>
      </p:sp>
      <p:sp>
        <p:nvSpPr>
          <p:cNvPr id="3" name="Content Placeholder 2">
            <a:extLst>
              <a:ext uri="{FF2B5EF4-FFF2-40B4-BE49-F238E27FC236}">
                <a16:creationId xmlns:a16="http://schemas.microsoft.com/office/drawing/2014/main" id="{846A2A95-D742-4C2F-9BFA-6FB1E4DCB0D6}"/>
              </a:ext>
            </a:extLst>
          </p:cNvPr>
          <p:cNvSpPr>
            <a:spLocks noGrp="1"/>
          </p:cNvSpPr>
          <p:nvPr>
            <p:ph idx="1"/>
          </p:nvPr>
        </p:nvSpPr>
        <p:spPr/>
        <p:txBody>
          <a:bodyPr>
            <a:normAutofit/>
          </a:bodyPr>
          <a:lstStyle/>
          <a:p>
            <a:r>
              <a:rPr lang="en-US" dirty="0"/>
              <a:t>“Can I pick one balance sheet ratio and one income statement ratio? I like debt to equity because I think it’s generally interesting to know how companies are funded/how leveraged they are. I think net profit margin is just generally interesting as well and how it widely varies among industries, etc”</a:t>
            </a:r>
          </a:p>
          <a:p>
            <a:r>
              <a:rPr lang="en-US" dirty="0"/>
              <a:t>“Rough question. Two. Debt to equity for long term solvency. Quick ratio for cash flow.”</a:t>
            </a:r>
          </a:p>
          <a:p>
            <a:r>
              <a:rPr lang="en-US" dirty="0"/>
              <a:t>“ROI. I make a lot of personal decisions based on ROI.”</a:t>
            </a:r>
          </a:p>
          <a:p>
            <a:r>
              <a:rPr lang="en-US" dirty="0"/>
              <a:t>“Probably the current ratio as it is the only one I know off the top of my head.”</a:t>
            </a:r>
          </a:p>
          <a:p>
            <a:endParaRPr lang="en-US" dirty="0"/>
          </a:p>
        </p:txBody>
      </p:sp>
      <p:sp>
        <p:nvSpPr>
          <p:cNvPr id="4" name="Slide Number Placeholder 3">
            <a:extLst>
              <a:ext uri="{FF2B5EF4-FFF2-40B4-BE49-F238E27FC236}">
                <a16:creationId xmlns:a16="http://schemas.microsoft.com/office/drawing/2014/main" id="{2BB69E3F-C667-4C16-ADB5-430D0CBA5D04}"/>
              </a:ext>
            </a:extLst>
          </p:cNvPr>
          <p:cNvSpPr>
            <a:spLocks noGrp="1"/>
          </p:cNvSpPr>
          <p:nvPr>
            <p:ph type="sldNum" sz="quarter" idx="12"/>
          </p:nvPr>
        </p:nvSpPr>
        <p:spPr/>
        <p:txBody>
          <a:bodyPr/>
          <a:lstStyle/>
          <a:p>
            <a:pPr lvl="0"/>
            <a:fld id="{6537A761-896E-43B3-B9EB-894236AC1F9A}" type="slidenum">
              <a:rPr lang="en-US" smtClean="0"/>
              <a:t>6</a:t>
            </a:fld>
            <a:endParaRPr lang="en-US" dirty="0"/>
          </a:p>
        </p:txBody>
      </p:sp>
    </p:spTree>
    <p:extLst>
      <p:ext uri="{BB962C8B-B14F-4D97-AF65-F5344CB8AC3E}">
        <p14:creationId xmlns:p14="http://schemas.microsoft.com/office/powerpoint/2010/main" val="28716207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00D236-BE84-4C70-8D96-979A19CAC88D}"/>
              </a:ext>
            </a:extLst>
          </p:cNvPr>
          <p:cNvSpPr>
            <a:spLocks noGrp="1"/>
          </p:cNvSpPr>
          <p:nvPr>
            <p:ph type="title"/>
          </p:nvPr>
        </p:nvSpPr>
        <p:spPr/>
        <p:txBody>
          <a:bodyPr/>
          <a:lstStyle/>
          <a:p>
            <a:r>
              <a:rPr lang="en-US" dirty="0"/>
              <a:t>What is your favorite financial ratio and why?</a:t>
            </a:r>
          </a:p>
        </p:txBody>
      </p:sp>
      <p:sp>
        <p:nvSpPr>
          <p:cNvPr id="3" name="Content Placeholder 2">
            <a:extLst>
              <a:ext uri="{FF2B5EF4-FFF2-40B4-BE49-F238E27FC236}">
                <a16:creationId xmlns:a16="http://schemas.microsoft.com/office/drawing/2014/main" id="{846A2A95-D742-4C2F-9BFA-6FB1E4DCB0D6}"/>
              </a:ext>
            </a:extLst>
          </p:cNvPr>
          <p:cNvSpPr>
            <a:spLocks noGrp="1"/>
          </p:cNvSpPr>
          <p:nvPr>
            <p:ph idx="1"/>
          </p:nvPr>
        </p:nvSpPr>
        <p:spPr/>
        <p:txBody>
          <a:bodyPr>
            <a:normAutofit fontScale="92500" lnSpcReduction="10000"/>
          </a:bodyPr>
          <a:lstStyle/>
          <a:p>
            <a:r>
              <a:rPr lang="en-US" dirty="0"/>
              <a:t>“Times interest earned. We think debt is bad but it shows how leverage is powerful. Most useful is PE, buy low and sell high.”</a:t>
            </a:r>
          </a:p>
          <a:p>
            <a:r>
              <a:rPr lang="en-US" dirty="0"/>
              <a:t>“This is kind of cheating as it isn’t one ratio, but I think the DuPont model is the most interesting as it combines analysis of asset efficiency and income management.”</a:t>
            </a:r>
          </a:p>
          <a:p>
            <a:r>
              <a:rPr lang="en-US" dirty="0"/>
              <a:t>“Does effective tax rate count? I’m in tax so gotta go with that.”</a:t>
            </a:r>
          </a:p>
          <a:p>
            <a:r>
              <a:rPr lang="en-US" dirty="0"/>
              <a:t>“Wow, what a random question. But I love these types of questions. After 60 seconds of deep thought, I’m going to go with return on assets. Mainly because although I don’t think it’s the best way to measure a company’s “success” as an investment, it gives a unique look at efficiency. What is your favorite and why?”</a:t>
            </a:r>
          </a:p>
          <a:p>
            <a:endParaRPr lang="en-US" dirty="0"/>
          </a:p>
        </p:txBody>
      </p:sp>
      <p:sp>
        <p:nvSpPr>
          <p:cNvPr id="4" name="Slide Number Placeholder 3">
            <a:extLst>
              <a:ext uri="{FF2B5EF4-FFF2-40B4-BE49-F238E27FC236}">
                <a16:creationId xmlns:a16="http://schemas.microsoft.com/office/drawing/2014/main" id="{98E3B1B2-1CFB-4968-964E-215FB352FEE0}"/>
              </a:ext>
            </a:extLst>
          </p:cNvPr>
          <p:cNvSpPr>
            <a:spLocks noGrp="1"/>
          </p:cNvSpPr>
          <p:nvPr>
            <p:ph type="sldNum" sz="quarter" idx="12"/>
          </p:nvPr>
        </p:nvSpPr>
        <p:spPr/>
        <p:txBody>
          <a:bodyPr/>
          <a:lstStyle/>
          <a:p>
            <a:pPr lvl="0"/>
            <a:fld id="{6537A761-896E-43B3-B9EB-894236AC1F9A}" type="slidenum">
              <a:rPr lang="en-US" smtClean="0"/>
              <a:t>7</a:t>
            </a:fld>
            <a:endParaRPr lang="en-US" dirty="0"/>
          </a:p>
        </p:txBody>
      </p:sp>
    </p:spTree>
    <p:extLst>
      <p:ext uri="{BB962C8B-B14F-4D97-AF65-F5344CB8AC3E}">
        <p14:creationId xmlns:p14="http://schemas.microsoft.com/office/powerpoint/2010/main" val="4786366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00D236-BE84-4C70-8D96-979A19CAC88D}"/>
              </a:ext>
            </a:extLst>
          </p:cNvPr>
          <p:cNvSpPr>
            <a:spLocks noGrp="1"/>
          </p:cNvSpPr>
          <p:nvPr>
            <p:ph type="title"/>
          </p:nvPr>
        </p:nvSpPr>
        <p:spPr/>
        <p:txBody>
          <a:bodyPr/>
          <a:lstStyle/>
          <a:p>
            <a:r>
              <a:rPr lang="en-US" dirty="0"/>
              <a:t>What is your favorite financial ratio and why?</a:t>
            </a:r>
          </a:p>
        </p:txBody>
      </p:sp>
      <p:sp>
        <p:nvSpPr>
          <p:cNvPr id="3" name="Content Placeholder 2">
            <a:extLst>
              <a:ext uri="{FF2B5EF4-FFF2-40B4-BE49-F238E27FC236}">
                <a16:creationId xmlns:a16="http://schemas.microsoft.com/office/drawing/2014/main" id="{846A2A95-D742-4C2F-9BFA-6FB1E4DCB0D6}"/>
              </a:ext>
            </a:extLst>
          </p:cNvPr>
          <p:cNvSpPr>
            <a:spLocks noGrp="1"/>
          </p:cNvSpPr>
          <p:nvPr>
            <p:ph idx="1"/>
          </p:nvPr>
        </p:nvSpPr>
        <p:spPr/>
        <p:txBody>
          <a:bodyPr>
            <a:normAutofit lnSpcReduction="10000"/>
          </a:bodyPr>
          <a:lstStyle/>
          <a:p>
            <a:r>
              <a:rPr lang="en-US" dirty="0"/>
              <a:t>“Crikey…now there is a question. It’s not an easy question...as I always use a combination...as of course they highlight different things! Are we really having this conversation? I’m going to say Free Cash Flow Conversion. My rationale is that all my recent CFO positions have been in highly leveraged PE owned businesses where cash has been scarce and critically important. In short, “Free cash is king”.</a:t>
            </a:r>
          </a:p>
          <a:p>
            <a:r>
              <a:rPr lang="en-US" dirty="0"/>
              <a:t>“Hmmmm. Debt to equity because I’m a risk averse investor and want to make sure the company I’m investing in isn’t going to go under in the long term.”</a:t>
            </a:r>
          </a:p>
          <a:p>
            <a:r>
              <a:rPr lang="en-US" dirty="0"/>
              <a:t>“Current ratio. Cash (and liquidity) are king.”</a:t>
            </a:r>
          </a:p>
          <a:p>
            <a:endParaRPr lang="en-US" dirty="0"/>
          </a:p>
        </p:txBody>
      </p:sp>
      <p:sp>
        <p:nvSpPr>
          <p:cNvPr id="4" name="Slide Number Placeholder 3">
            <a:extLst>
              <a:ext uri="{FF2B5EF4-FFF2-40B4-BE49-F238E27FC236}">
                <a16:creationId xmlns:a16="http://schemas.microsoft.com/office/drawing/2014/main" id="{947B01F0-79F6-4809-9046-CF6AC06B001F}"/>
              </a:ext>
            </a:extLst>
          </p:cNvPr>
          <p:cNvSpPr>
            <a:spLocks noGrp="1"/>
          </p:cNvSpPr>
          <p:nvPr>
            <p:ph type="sldNum" sz="quarter" idx="12"/>
          </p:nvPr>
        </p:nvSpPr>
        <p:spPr/>
        <p:txBody>
          <a:bodyPr/>
          <a:lstStyle/>
          <a:p>
            <a:pPr lvl="0"/>
            <a:fld id="{6537A761-896E-43B3-B9EB-894236AC1F9A}" type="slidenum">
              <a:rPr lang="en-US" smtClean="0"/>
              <a:t>8</a:t>
            </a:fld>
            <a:endParaRPr lang="en-US" dirty="0"/>
          </a:p>
        </p:txBody>
      </p:sp>
    </p:spTree>
    <p:extLst>
      <p:ext uri="{BB962C8B-B14F-4D97-AF65-F5344CB8AC3E}">
        <p14:creationId xmlns:p14="http://schemas.microsoft.com/office/powerpoint/2010/main" val="38380517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96D6EF-AB42-4282-8D0F-72448F28C064}"/>
              </a:ext>
            </a:extLst>
          </p:cNvPr>
          <p:cNvSpPr>
            <a:spLocks noGrp="1"/>
          </p:cNvSpPr>
          <p:nvPr>
            <p:ph type="title"/>
          </p:nvPr>
        </p:nvSpPr>
        <p:spPr/>
        <p:txBody>
          <a:bodyPr/>
          <a:lstStyle/>
          <a:p>
            <a:r>
              <a:rPr lang="en-US" dirty="0"/>
              <a:t>Users of Financial Statements</a:t>
            </a:r>
            <a:br>
              <a:rPr lang="en-US" dirty="0"/>
            </a:br>
            <a:r>
              <a:rPr lang="en-US" dirty="0"/>
              <a:t>Equity Investors</a:t>
            </a:r>
          </a:p>
        </p:txBody>
      </p:sp>
      <p:sp>
        <p:nvSpPr>
          <p:cNvPr id="3" name="Content Placeholder 2">
            <a:extLst>
              <a:ext uri="{FF2B5EF4-FFF2-40B4-BE49-F238E27FC236}">
                <a16:creationId xmlns:a16="http://schemas.microsoft.com/office/drawing/2014/main" id="{8D2AC356-BB07-4856-9B62-9508B27959F0}"/>
              </a:ext>
            </a:extLst>
          </p:cNvPr>
          <p:cNvSpPr>
            <a:spLocks noGrp="1"/>
          </p:cNvSpPr>
          <p:nvPr>
            <p:ph idx="1"/>
          </p:nvPr>
        </p:nvSpPr>
        <p:spPr/>
        <p:txBody>
          <a:bodyPr/>
          <a:lstStyle/>
          <a:p>
            <a:r>
              <a:rPr lang="en-US" dirty="0"/>
              <a:t>Determine whether to buy/sell/hold stock</a:t>
            </a:r>
          </a:p>
          <a:p>
            <a:endParaRPr lang="en-US" dirty="0"/>
          </a:p>
          <a:p>
            <a:r>
              <a:rPr lang="en-US" dirty="0"/>
              <a:t>Highly used</a:t>
            </a:r>
          </a:p>
          <a:p>
            <a:pPr lvl="1"/>
            <a:r>
              <a:rPr lang="en-US" dirty="0"/>
              <a:t>Earnings per share (in various forms)</a:t>
            </a:r>
          </a:p>
          <a:p>
            <a:pPr lvl="1"/>
            <a:r>
              <a:rPr lang="en-US" dirty="0"/>
              <a:t>Price/Earnings Ratio</a:t>
            </a:r>
          </a:p>
          <a:p>
            <a:pPr lvl="1"/>
            <a:r>
              <a:rPr lang="en-US" dirty="0"/>
              <a:t>Growth and profitability ratios</a:t>
            </a:r>
          </a:p>
          <a:p>
            <a:pPr marL="457200" lvl="1" indent="0">
              <a:buNone/>
            </a:pPr>
            <a:endParaRPr lang="en-US" dirty="0"/>
          </a:p>
          <a:p>
            <a:r>
              <a:rPr lang="en-US" dirty="0"/>
              <a:t>Less Common</a:t>
            </a:r>
          </a:p>
          <a:p>
            <a:pPr lvl="1"/>
            <a:r>
              <a:rPr lang="en-US" dirty="0"/>
              <a:t>Turnover, liquidity, and solvency ratios</a:t>
            </a:r>
          </a:p>
          <a:p>
            <a:pPr lvl="1"/>
            <a:endParaRPr lang="en-US" dirty="0"/>
          </a:p>
        </p:txBody>
      </p:sp>
      <p:sp>
        <p:nvSpPr>
          <p:cNvPr id="4" name="Slide Number Placeholder 3">
            <a:extLst>
              <a:ext uri="{FF2B5EF4-FFF2-40B4-BE49-F238E27FC236}">
                <a16:creationId xmlns:a16="http://schemas.microsoft.com/office/drawing/2014/main" id="{92ABA8D8-9C6B-4680-BB1F-FBE401F0B2EC}"/>
              </a:ext>
            </a:extLst>
          </p:cNvPr>
          <p:cNvSpPr>
            <a:spLocks noGrp="1"/>
          </p:cNvSpPr>
          <p:nvPr>
            <p:ph type="sldNum" sz="quarter" idx="12"/>
          </p:nvPr>
        </p:nvSpPr>
        <p:spPr/>
        <p:txBody>
          <a:bodyPr/>
          <a:lstStyle/>
          <a:p>
            <a:pPr lvl="0"/>
            <a:fld id="{6537A761-896E-43B3-B9EB-894236AC1F9A}" type="slidenum">
              <a:rPr lang="en-US" smtClean="0"/>
              <a:t>9</a:t>
            </a:fld>
            <a:endParaRPr lang="en-US" dirty="0"/>
          </a:p>
        </p:txBody>
      </p:sp>
    </p:spTree>
    <p:extLst>
      <p:ext uri="{BB962C8B-B14F-4D97-AF65-F5344CB8AC3E}">
        <p14:creationId xmlns:p14="http://schemas.microsoft.com/office/powerpoint/2010/main" val="26846966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3">
                                            <p:txEl>
                                              <p:pRg st="7" end="7"/>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tags/tag1.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2.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heme/theme1.xml><?xml version="1.0" encoding="utf-8"?>
<a:theme xmlns:a="http://schemas.openxmlformats.org/drawingml/2006/main" name="Office Theme">
  <a:themeElements>
    <a:clrScheme name="Blue II">
      <a:dk1>
        <a:sysClr val="windowText" lastClr="000000"/>
      </a:dk1>
      <a:lt1>
        <a:sysClr val="window" lastClr="FFFFFF"/>
      </a:lt1>
      <a:dk2>
        <a:srgbClr val="335B74"/>
      </a:dk2>
      <a:lt2>
        <a:srgbClr val="DFE3E5"/>
      </a:lt2>
      <a:accent1>
        <a:srgbClr val="1CADE4"/>
      </a:accent1>
      <a:accent2>
        <a:srgbClr val="2683C6"/>
      </a:accent2>
      <a:accent3>
        <a:srgbClr val="27CED7"/>
      </a:accent3>
      <a:accent4>
        <a:srgbClr val="42BA97"/>
      </a:accent4>
      <a:accent5>
        <a:srgbClr val="3E8853"/>
      </a:accent5>
      <a:accent6>
        <a:srgbClr val="62A39F"/>
      </a:accent6>
      <a:hlink>
        <a:srgbClr val="6EAC1C"/>
      </a:hlink>
      <a:folHlink>
        <a:srgbClr val="B26B02"/>
      </a:folHlink>
    </a:clrScheme>
    <a:fontScheme name="Franklin Gothic">
      <a:majorFont>
        <a:latin typeface="Franklin Gothic Medium" panose="020B0603020102020204"/>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panose="020B0503020102020204"/>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8637</TotalTime>
  <Words>3299</Words>
  <Application>Microsoft Office PowerPoint</Application>
  <PresentationFormat>Widescreen</PresentationFormat>
  <Paragraphs>1042</Paragraphs>
  <Slides>47</Slides>
  <Notes>44</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47</vt:i4>
      </vt:variant>
    </vt:vector>
  </HeadingPairs>
  <TitlesOfParts>
    <vt:vector size="53" baseType="lpstr">
      <vt:lpstr>Arial</vt:lpstr>
      <vt:lpstr>Calibri</vt:lpstr>
      <vt:lpstr>Century Gothic</vt:lpstr>
      <vt:lpstr>Franklin Gothic Book</vt:lpstr>
      <vt:lpstr>Franklin Gothic Medium</vt:lpstr>
      <vt:lpstr>Office Theme</vt:lpstr>
      <vt:lpstr>Financial Statement Analysis Using Ratios - 2022</vt:lpstr>
      <vt:lpstr>Logistics</vt:lpstr>
      <vt:lpstr>Learning objectives / Agenda</vt:lpstr>
      <vt:lpstr>What ratios should we use?  From a leading Financial Accounting textbook</vt:lpstr>
      <vt:lpstr>What ratios should we use?  From a leading Financial Accounting textbook</vt:lpstr>
      <vt:lpstr>What is your favorite financial ratio and why?</vt:lpstr>
      <vt:lpstr>What is your favorite financial ratio and why?</vt:lpstr>
      <vt:lpstr>What is your favorite financial ratio and why?</vt:lpstr>
      <vt:lpstr>Users of Financial Statements Equity Investors</vt:lpstr>
      <vt:lpstr>Users of Financial Statements Lenders</vt:lpstr>
      <vt:lpstr>Users of Financial Statements Managers</vt:lpstr>
      <vt:lpstr>Users of Financial Statements Auditors</vt:lpstr>
      <vt:lpstr>Users of Financial Statements Tax Advisors</vt:lpstr>
      <vt:lpstr>PowerPoint Presentation</vt:lpstr>
      <vt:lpstr>PowerPoint Presentation</vt:lpstr>
      <vt:lpstr>PowerPoint Presentation</vt:lpstr>
      <vt:lpstr>What information are companies focusing on in their earnings releases? 2021 4th quarter releases from five of Minnesota’s largest public companies</vt:lpstr>
      <vt:lpstr>PowerPoint Presentation</vt:lpstr>
      <vt:lpstr>PowerPoint Presentation</vt:lpstr>
      <vt:lpstr>PowerPoint Presentation</vt:lpstr>
      <vt:lpstr>PowerPoint Presentation</vt:lpstr>
      <vt:lpstr>PowerPoint Presentation</vt:lpstr>
      <vt:lpstr>Items listed</vt:lpstr>
      <vt:lpstr>PowerPoint Presentation</vt:lpstr>
      <vt:lpstr>Key Ratios in Analyzing Financial Statements (Boz’s Opinion)</vt:lpstr>
      <vt:lpstr>Less Critical Ratios in Analyzing Financial Statements (Boz’s Opinion)</vt:lpstr>
      <vt:lpstr>Less Critical Ratios in Analyzing Financial Statements (Boz’s Opinion)</vt:lpstr>
      <vt:lpstr>Using Ratios</vt:lpstr>
      <vt:lpstr>When comparing to company performance over time</vt:lpstr>
      <vt:lpstr>When comparing to peers</vt:lpstr>
      <vt:lpstr>Companies to examine</vt:lpstr>
      <vt:lpstr>Companies to examine</vt:lpstr>
      <vt:lpstr>PowerPoint Presentation</vt:lpstr>
      <vt:lpstr>% Change in Revenue</vt:lpstr>
      <vt:lpstr>% Change in EPS</vt:lpstr>
      <vt:lpstr>Gross Margin as a % of Net Revenues</vt:lpstr>
      <vt:lpstr>Operating Income as a % of Net Revenues</vt:lpstr>
      <vt:lpstr>Days Receivables</vt:lpstr>
      <vt:lpstr>Days Inventories</vt:lpstr>
      <vt:lpstr>Current Ratio</vt:lpstr>
      <vt:lpstr>Leverage Ratio</vt:lpstr>
      <vt:lpstr>The final results!</vt:lpstr>
      <vt:lpstr>Things not always as they seem</vt:lpstr>
      <vt:lpstr>Things not always as they seem</vt:lpstr>
      <vt:lpstr>Be careful to consider other factors</vt:lpstr>
      <vt:lpstr>Boz’s favorite ratio? Good things come to those who grow sales!</vt:lpstr>
      <vt:lpstr>Final Reminders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Ethics – a decision making model</dc:title>
  <dc:creator>Jepperson, Mary</dc:creator>
  <cp:lastModifiedBy>Bostrom, Boz</cp:lastModifiedBy>
  <cp:revision>776</cp:revision>
  <cp:lastPrinted>2020-08-06T17:44:22Z</cp:lastPrinted>
  <dcterms:created xsi:type="dcterms:W3CDTF">2011-09-29T16:48:30Z</dcterms:created>
  <dcterms:modified xsi:type="dcterms:W3CDTF">2022-06-29T17:57:21Z</dcterms:modified>
</cp:coreProperties>
</file>